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521" r:id="rId2"/>
    <p:sldId id="524" r:id="rId3"/>
    <p:sldId id="525" r:id="rId4"/>
    <p:sldId id="529" r:id="rId5"/>
    <p:sldId id="530" r:id="rId6"/>
    <p:sldId id="531" r:id="rId7"/>
    <p:sldId id="527" r:id="rId8"/>
    <p:sldId id="523" r:id="rId9"/>
    <p:sldId id="526" r:id="rId10"/>
    <p:sldId id="528" r:id="rId11"/>
  </p:sldIdLst>
  <p:sldSz cx="9144000" cy="6858000" type="screen4x3"/>
  <p:notesSz cx="6797675" cy="9926638"/>
  <p:custDataLst>
    <p:tags r:id="rId14"/>
  </p:custDataLst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9">
          <p15:clr>
            <a:srgbClr val="A4A3A4"/>
          </p15:clr>
        </p15:guide>
        <p15:guide id="2" pos="101">
          <p15:clr>
            <a:srgbClr val="A4A3A4"/>
          </p15:clr>
        </p15:guide>
        <p15:guide id="3" pos="4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00"/>
    <a:srgbClr val="FF9933"/>
    <a:srgbClr val="CC0000"/>
    <a:srgbClr val="FF6600"/>
    <a:srgbClr val="CC9900"/>
    <a:srgbClr val="E1BB19"/>
    <a:srgbClr val="65B2FF"/>
    <a:srgbClr val="CC97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9" autoAdjust="0"/>
    <p:restoredTop sz="95591" autoAdjust="0"/>
  </p:normalViewPr>
  <p:slideViewPr>
    <p:cSldViewPr snapToGrid="0">
      <p:cViewPr varScale="1">
        <p:scale>
          <a:sx n="113" d="100"/>
          <a:sy n="113" d="100"/>
        </p:scale>
        <p:origin x="1674" y="114"/>
      </p:cViewPr>
      <p:guideLst>
        <p:guide orient="horz" pos="859"/>
        <p:guide pos="101"/>
        <p:guide pos="417"/>
      </p:guideLst>
    </p:cSldViewPr>
  </p:slideViewPr>
  <p:outlineViewPr>
    <p:cViewPr>
      <p:scale>
        <a:sx n="33" d="100"/>
        <a:sy n="33" d="100"/>
      </p:scale>
      <p:origin x="0" y="2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-840" y="4416"/>
      </p:cViewPr>
      <p:guideLst>
        <p:guide orient="horz" pos="3126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14650" cy="484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982" tIns="45990" rIns="91982" bIns="45990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14650" cy="4841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982" tIns="45990" rIns="91982" bIns="45990" numCol="1" anchor="b" anchorCtr="0" compatLnSpc="1">
            <a:prstTxWarp prst="textNoShape">
              <a:avLst/>
            </a:prstTxWarp>
          </a:bodyPr>
          <a:lstStyle>
            <a:lvl1pPr defTabSz="919163">
              <a:spcBef>
                <a:spcPct val="0"/>
              </a:spcBef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EXC!TING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415463"/>
            <a:ext cx="2914650" cy="4841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982" tIns="45990" rIns="91982" bIns="45990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34A27EE-A859-42C9-91D6-2BEDF99826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114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3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3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2BA1F5D-5BD8-48A7-AF09-F295B0292DF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00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70245" y="175555"/>
            <a:ext cx="8510588" cy="5678487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</a:bodyPr>
          <a:lstStyle>
            <a:lvl1pPr marL="0" indent="0">
              <a:spcBef>
                <a:spcPts val="1800"/>
              </a:spcBef>
              <a:spcAft>
                <a:spcPts val="1500"/>
              </a:spcAft>
              <a:buNone/>
              <a:defRPr kumimoji="1" lang="de-DE" sz="3200" kern="12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n-ea"/>
                <a:cs typeface="+mn-cs"/>
              </a:defRPr>
            </a:lvl1pPr>
            <a:lvl2pPr marL="179388" indent="0" defTabSz="360000">
              <a:spcBef>
                <a:spcPts val="1200"/>
              </a:spcBef>
              <a:spcAft>
                <a:spcPts val="600"/>
              </a:spcAft>
              <a:buFontTx/>
              <a:buNone/>
              <a:tabLst/>
              <a:defRPr sz="2400">
                <a:ln>
                  <a:solidFill>
                    <a:srgbClr val="333399"/>
                  </a:solidFill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 marL="720725" indent="-276225" algn="l" defTabSz="0">
              <a:spcBef>
                <a:spcPts val="600"/>
              </a:spcBef>
              <a:spcAft>
                <a:spcPts val="0"/>
              </a:spcAft>
              <a:buNone/>
              <a:tabLst>
                <a:tab pos="355600" algn="l"/>
              </a:tabLst>
              <a:defRPr lang="de-DE" sz="2200" b="0" cap="none" spc="0" dirty="0" smtClean="0">
                <a:ln w="12700">
                  <a:solidFill>
                    <a:srgbClr val="CC6600"/>
                  </a:solidFill>
                  <a:prstDash val="solid"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989013" indent="-173038">
              <a:buNone/>
              <a:defRPr sz="20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+mj-lt"/>
              </a:defRPr>
            </a:lvl4pPr>
            <a:lvl5pPr marL="1168400" indent="0">
              <a:buNone/>
              <a:defRPr sz="1800" b="0">
                <a:ln>
                  <a:solidFill>
                    <a:srgbClr val="333399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marL="720725" lvl="2" indent="-4763" algn="l" defTabSz="790575" rtl="0" eaLnBrk="0" fontAlgn="base" hangingPunct="0">
              <a:spcBef>
                <a:spcPct val="20000"/>
              </a:spcBef>
              <a:spcAft>
                <a:spcPct val="10000"/>
              </a:spcAft>
              <a:buClr>
                <a:srgbClr val="FF6600"/>
              </a:buClr>
              <a:buFont typeface="CommonBullets" pitchFamily="34" charset="2"/>
              <a:buNone/>
              <a:tabLst>
                <a:tab pos="360363" algn="l"/>
              </a:tabLst>
            </a:pPr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3" name="Rectangle 23"/>
          <p:cNvSpPr>
            <a:spLocks noChangeArrowheads="1"/>
          </p:cNvSpPr>
          <p:nvPr/>
        </p:nvSpPr>
        <p:spPr bwMode="auto">
          <a:xfrm>
            <a:off x="0" y="0"/>
            <a:ext cx="8637588" cy="6099175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788489" name="Rectangle 9"/>
          <p:cNvSpPr>
            <a:spLocks noChangeArrowheads="1"/>
          </p:cNvSpPr>
          <p:nvPr/>
        </p:nvSpPr>
        <p:spPr bwMode="auto">
          <a:xfrm>
            <a:off x="0" y="0"/>
            <a:ext cx="8612188" cy="6084888"/>
          </a:xfrm>
          <a:prstGeom prst="rect">
            <a:avLst/>
          </a:prstGeom>
          <a:solidFill>
            <a:schemeClr val="bg1">
              <a:alpha val="7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790575" rtl="0" eaLnBrk="0" fontAlgn="base" hangingPunct="0">
        <a:spcBef>
          <a:spcPct val="20000"/>
        </a:spcBef>
        <a:spcAft>
          <a:spcPct val="30000"/>
        </a:spcAft>
        <a:buFont typeface="CommonBullets" pitchFamily="34" charset="2"/>
        <a:buNone/>
        <a:tabLst>
          <a:tab pos="360363" algn="l"/>
        </a:tabLst>
        <a:defRPr sz="3200">
          <a:solidFill>
            <a:srgbClr val="E9CF1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541338" indent="-361950" algn="l" defTabSz="790575" rtl="0" eaLnBrk="0" fontAlgn="base" hangingPunct="0">
        <a:spcBef>
          <a:spcPct val="25000"/>
        </a:spcBef>
        <a:spcAft>
          <a:spcPct val="15000"/>
        </a:spcAft>
        <a:buClr>
          <a:srgbClr val="4D4D4D"/>
        </a:buClr>
        <a:buFont typeface="CommonBullets" pitchFamily="34" charset="2"/>
        <a:buBlip>
          <a:blip r:embed="rId3"/>
        </a:buBlip>
        <a:tabLst>
          <a:tab pos="360363" algn="l"/>
        </a:tabLst>
        <a:defRPr sz="2600">
          <a:solidFill>
            <a:schemeClr val="bg1"/>
          </a:solidFill>
          <a:latin typeface="+mn-lt"/>
        </a:defRPr>
      </a:lvl2pPr>
      <a:lvl3pPr marL="720725" indent="193675" algn="l" defTabSz="790575" rtl="0" eaLnBrk="0" fontAlgn="base" hangingPunct="0">
        <a:spcBef>
          <a:spcPct val="20000"/>
        </a:spcBef>
        <a:spcAft>
          <a:spcPct val="10000"/>
        </a:spcAft>
        <a:buClr>
          <a:srgbClr val="FF6600"/>
        </a:buClr>
        <a:buFont typeface="CommonBullets" pitchFamily="34" charset="2"/>
        <a:buChar char="•"/>
        <a:tabLst>
          <a:tab pos="360363" algn="l"/>
        </a:tabLst>
        <a:defRPr sz="2200">
          <a:solidFill>
            <a:srgbClr val="E9CF11"/>
          </a:solidFill>
          <a:latin typeface="+mn-lt"/>
        </a:defRPr>
      </a:lvl3pPr>
      <a:lvl4pPr marL="1433513" indent="-173038" algn="l" defTabSz="790575" rtl="0" eaLnBrk="0" fontAlgn="base" hangingPunct="0">
        <a:spcBef>
          <a:spcPct val="25000"/>
        </a:spcBef>
        <a:spcAft>
          <a:spcPct val="15000"/>
        </a:spcAft>
        <a:buChar char="–"/>
        <a:tabLst>
          <a:tab pos="360363" algn="l"/>
        </a:tabLst>
        <a:defRPr sz="2000">
          <a:solidFill>
            <a:schemeClr val="bg1"/>
          </a:solidFill>
          <a:latin typeface="Arial" charset="0"/>
        </a:defRPr>
      </a:lvl4pPr>
      <a:lvl5pPr marL="1792288" indent="-87313" algn="l" defTabSz="790575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»"/>
        <a:tabLst>
          <a:tab pos="360363" algn="l"/>
        </a:tabLst>
        <a:defRPr sz="2000">
          <a:solidFill>
            <a:srgbClr val="E9CF11"/>
          </a:solidFill>
          <a:latin typeface="Arial Narrow" pitchFamily="34" charset="0"/>
        </a:defRPr>
      </a:lvl5pPr>
      <a:lvl6pPr marL="2249488" indent="-87313" algn="l" defTabSz="790575" rtl="0" fontAlgn="base">
        <a:lnSpc>
          <a:spcPct val="90000"/>
        </a:lnSpc>
        <a:spcBef>
          <a:spcPct val="20000"/>
        </a:spcBef>
        <a:spcAft>
          <a:spcPct val="0"/>
        </a:spcAft>
        <a:tabLst>
          <a:tab pos="360363" algn="l"/>
        </a:tabLst>
        <a:defRPr sz="2000">
          <a:solidFill>
            <a:srgbClr val="E9CF11"/>
          </a:solidFill>
          <a:latin typeface="Arial Narrow" pitchFamily="34" charset="0"/>
        </a:defRPr>
      </a:lvl6pPr>
      <a:lvl7pPr marL="2706688" indent="-87313" algn="l" defTabSz="790575" rtl="0" fontAlgn="base">
        <a:lnSpc>
          <a:spcPct val="90000"/>
        </a:lnSpc>
        <a:spcBef>
          <a:spcPct val="20000"/>
        </a:spcBef>
        <a:spcAft>
          <a:spcPct val="0"/>
        </a:spcAft>
        <a:tabLst>
          <a:tab pos="360363" algn="l"/>
        </a:tabLst>
        <a:defRPr sz="2000">
          <a:solidFill>
            <a:srgbClr val="E9CF11"/>
          </a:solidFill>
          <a:latin typeface="Arial Narrow" pitchFamily="34" charset="0"/>
        </a:defRPr>
      </a:lvl7pPr>
      <a:lvl8pPr marL="3163888" indent="-87313" algn="l" defTabSz="790575" rtl="0" fontAlgn="base">
        <a:lnSpc>
          <a:spcPct val="90000"/>
        </a:lnSpc>
        <a:spcBef>
          <a:spcPct val="20000"/>
        </a:spcBef>
        <a:spcAft>
          <a:spcPct val="0"/>
        </a:spcAft>
        <a:tabLst>
          <a:tab pos="360363" algn="l"/>
        </a:tabLst>
        <a:defRPr sz="2000">
          <a:solidFill>
            <a:srgbClr val="E9CF11"/>
          </a:solidFill>
          <a:latin typeface="Arial Narrow" pitchFamily="34" charset="0"/>
        </a:defRPr>
      </a:lvl8pPr>
      <a:lvl9pPr marL="3621088" indent="-87313" algn="l" defTabSz="790575" rtl="0" fontAlgn="base">
        <a:lnSpc>
          <a:spcPct val="90000"/>
        </a:lnSpc>
        <a:spcBef>
          <a:spcPct val="20000"/>
        </a:spcBef>
        <a:spcAft>
          <a:spcPct val="0"/>
        </a:spcAft>
        <a:tabLst>
          <a:tab pos="360363" algn="l"/>
        </a:tabLst>
        <a:defRPr sz="2000">
          <a:solidFill>
            <a:srgbClr val="E9CF11"/>
          </a:solidFill>
          <a:latin typeface="Arial Narrow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Working\Materials\Picture book\Hybrids\6P@Si100_102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b="16761"/>
          <a:stretch/>
        </p:blipFill>
        <p:spPr bwMode="auto">
          <a:xfrm>
            <a:off x="0" y="0"/>
            <a:ext cx="9143999" cy="686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28791" y="3787934"/>
            <a:ext cx="9143998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etal">
            <a:bevelT w="0"/>
          </a:sp3d>
        </p:spPr>
        <p:txBody>
          <a:bodyPr wrap="square" rtlCol="0">
            <a:spAutoFit/>
            <a:sp3d>
              <a:bevelT w="127000"/>
            </a:sp3d>
          </a:bodyPr>
          <a:lstStyle/>
          <a:p>
            <a:pPr marL="0" lvl="2"/>
            <a:r>
              <a:rPr lang="en-US" sz="24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  <a:t>Ab initio spectroscopy of inorganic/organic interfaces</a:t>
            </a:r>
          </a:p>
        </p:txBody>
      </p:sp>
      <p:pic>
        <p:nvPicPr>
          <p:cNvPr id="4" name="Picture 5" descr="E:\Working\Projects\DFG\SFB951_HIOS\HIOS_logo_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159" y="3682221"/>
            <a:ext cx="869180" cy="88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8268439" y="7047"/>
            <a:ext cx="875561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AT" sz="3200" dirty="0" smtClean="0">
                <a:ln>
                  <a:solidFill>
                    <a:srgbClr val="000000">
                      <a:lumMod val="85000"/>
                      <a:lumOff val="15000"/>
                    </a:srgbClr>
                  </a:solidFill>
                </a:ln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B11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252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Collaborations</a:t>
            </a:r>
            <a:endParaRPr lang="de-AT" dirty="0" smtClean="0"/>
          </a:p>
          <a:p>
            <a:pPr lvl="1"/>
            <a:r>
              <a:rPr lang="en-US" sz="2200" dirty="0" smtClean="0">
                <a:effectLst/>
              </a:rPr>
              <a:t>Optical </a:t>
            </a:r>
            <a:r>
              <a:rPr lang="en-US" sz="2200" dirty="0">
                <a:effectLst/>
              </a:rPr>
              <a:t>spectroscopy </a:t>
            </a:r>
          </a:p>
          <a:p>
            <a:pPr marL="450850" lvl="2" indent="0"/>
            <a:r>
              <a:rPr lang="en-US" dirty="0" smtClean="0">
                <a:effectLst/>
              </a:rPr>
              <a:t>B3 </a:t>
            </a:r>
            <a:r>
              <a:rPr lang="en-US" dirty="0">
                <a:effectLst/>
              </a:rPr>
              <a:t>(Blumstengel), </a:t>
            </a:r>
            <a:r>
              <a:rPr lang="en-GB" dirty="0" smtClean="0">
                <a:effectLst/>
              </a:rPr>
              <a:t>B6 </a:t>
            </a:r>
            <a:r>
              <a:rPr lang="en-GB" dirty="0">
                <a:effectLst/>
              </a:rPr>
              <a:t>(Neher)</a:t>
            </a:r>
            <a:r>
              <a:rPr lang="en-US" dirty="0">
                <a:effectLst/>
              </a:rPr>
              <a:t>, </a:t>
            </a:r>
            <a:r>
              <a:rPr lang="en-GB" dirty="0" smtClean="0">
                <a:effectLst/>
              </a:rPr>
              <a:t>B9 </a:t>
            </a:r>
            <a:r>
              <a:rPr lang="en-GB" dirty="0">
                <a:effectLst/>
              </a:rPr>
              <a:t>(</a:t>
            </a:r>
            <a:r>
              <a:rPr lang="en-GB" dirty="0" err="1">
                <a:effectLst/>
              </a:rPr>
              <a:t>Stähler</a:t>
            </a:r>
            <a:r>
              <a:rPr lang="en-GB" dirty="0" smtClean="0">
                <a:effectLst/>
              </a:rPr>
              <a:t>)</a:t>
            </a:r>
            <a:endParaRPr lang="en-US" dirty="0" smtClean="0">
              <a:effectLst/>
            </a:endParaRPr>
          </a:p>
          <a:p>
            <a:pPr lvl="1"/>
            <a:r>
              <a:rPr lang="en-US" sz="2200" dirty="0">
                <a:effectLst/>
              </a:rPr>
              <a:t>Identification of molecules leading to maximal hybridization of the </a:t>
            </a:r>
            <a:r>
              <a:rPr lang="en-US" sz="2200" dirty="0" err="1">
                <a:effectLst/>
              </a:rPr>
              <a:t>exciton</a:t>
            </a:r>
            <a:r>
              <a:rPr lang="en-US" sz="2200" dirty="0">
                <a:effectLst/>
              </a:rPr>
              <a:t> </a:t>
            </a:r>
            <a:r>
              <a:rPr lang="en-US" sz="2200" dirty="0" err="1" smtClean="0">
                <a:effectLst/>
              </a:rPr>
              <a:t>wavefunction</a:t>
            </a:r>
            <a:endParaRPr lang="en-US" sz="2200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B3 </a:t>
            </a:r>
            <a:r>
              <a:rPr lang="en-US" dirty="0">
                <a:effectLst/>
              </a:rPr>
              <a:t>(</a:t>
            </a:r>
            <a:r>
              <a:rPr lang="en-US" dirty="0" err="1">
                <a:effectLst/>
              </a:rPr>
              <a:t>Blumstengel</a:t>
            </a:r>
            <a:r>
              <a:rPr lang="en-US" dirty="0" smtClean="0">
                <a:effectLst/>
              </a:rPr>
              <a:t>)</a:t>
            </a:r>
          </a:p>
          <a:p>
            <a:pPr lvl="1"/>
            <a:r>
              <a:rPr lang="en-US" sz="2200" dirty="0" smtClean="0">
                <a:effectLst/>
              </a:rPr>
              <a:t>We </a:t>
            </a:r>
            <a:r>
              <a:rPr lang="en-US" sz="2200" dirty="0">
                <a:effectLst/>
              </a:rPr>
              <a:t>will benefit from the structural </a:t>
            </a:r>
            <a:r>
              <a:rPr lang="en-US" sz="2200" dirty="0" smtClean="0">
                <a:effectLst/>
              </a:rPr>
              <a:t>investigations of</a:t>
            </a:r>
            <a:endParaRPr lang="en-US" sz="2200" dirty="0">
              <a:effectLst/>
            </a:endParaRPr>
          </a:p>
          <a:p>
            <a:pPr lvl="2"/>
            <a:r>
              <a:rPr lang="en-GB" dirty="0" smtClean="0">
                <a:effectLst/>
              </a:rPr>
              <a:t>B4 </a:t>
            </a:r>
            <a:r>
              <a:rPr lang="en-GB" dirty="0">
                <a:effectLst/>
              </a:rPr>
              <a:t>(Körzdörfer/Scheffler/Rinke)</a:t>
            </a:r>
            <a:r>
              <a:rPr lang="en-US" dirty="0">
                <a:effectLst/>
              </a:rPr>
              <a:t> 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A4 </a:t>
            </a:r>
            <a:r>
              <a:rPr lang="en-US" dirty="0">
                <a:effectLst/>
              </a:rPr>
              <a:t>(Heimel) </a:t>
            </a:r>
            <a:endParaRPr lang="en-US" dirty="0" smtClean="0">
              <a:effectLst/>
            </a:endParaRPr>
          </a:p>
          <a:p>
            <a:pPr lvl="1"/>
            <a:r>
              <a:rPr lang="en-US" sz="2200" dirty="0" smtClean="0">
                <a:effectLst/>
              </a:rPr>
              <a:t>and </a:t>
            </a:r>
            <a:r>
              <a:rPr lang="en-US" sz="2200" dirty="0">
                <a:effectLst/>
              </a:rPr>
              <a:t>surface/interface characterization by </a:t>
            </a:r>
            <a:endParaRPr lang="en-US" sz="2200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A5 </a:t>
            </a:r>
            <a:r>
              <a:rPr lang="en-US" dirty="0">
                <a:effectLst/>
              </a:rPr>
              <a:t>(</a:t>
            </a:r>
            <a:r>
              <a:rPr lang="en-US" dirty="0" err="1">
                <a:effectLst/>
              </a:rPr>
              <a:t>Henneberger</a:t>
            </a:r>
            <a:r>
              <a:rPr lang="en-US" dirty="0" smtClean="0">
                <a:effectLst/>
              </a:rPr>
              <a:t>)</a:t>
            </a:r>
          </a:p>
          <a:p>
            <a:pPr lvl="2"/>
            <a:r>
              <a:rPr lang="en-US" dirty="0">
                <a:effectLst/>
              </a:rPr>
              <a:t>A11 (Christiansen)</a:t>
            </a:r>
          </a:p>
        </p:txBody>
      </p:sp>
    </p:spTree>
    <p:extLst>
      <p:ext uri="{BB962C8B-B14F-4D97-AF65-F5344CB8AC3E}">
        <p14:creationId xmlns:p14="http://schemas.microsoft.com/office/powerpoint/2010/main" val="58291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60398" y="342981"/>
            <a:ext cx="8136628" cy="4344929"/>
          </a:xfrm>
        </p:spPr>
        <p:txBody>
          <a:bodyPr/>
          <a:lstStyle/>
          <a:p>
            <a:r>
              <a:rPr lang="de-AT" dirty="0" smtClean="0"/>
              <a:t>Results of 1</a:t>
            </a:r>
            <a:r>
              <a:rPr lang="de-AT" baseline="30000" dirty="0" smtClean="0"/>
              <a:t>st</a:t>
            </a:r>
            <a:r>
              <a:rPr lang="de-AT" dirty="0" smtClean="0"/>
              <a:t> funding period (since 2012)</a:t>
            </a:r>
          </a:p>
          <a:p>
            <a:pPr lvl="1">
              <a:spcBef>
                <a:spcPts val="2000"/>
              </a:spcBef>
            </a:pPr>
            <a:r>
              <a:rPr lang="en-US" dirty="0" smtClean="0">
                <a:effectLst/>
              </a:rPr>
              <a:t>Evaluating methodology for pristine systems</a:t>
            </a:r>
          </a:p>
          <a:p>
            <a:pPr lvl="2"/>
            <a:r>
              <a:rPr lang="de-AT" dirty="0" err="1" smtClean="0">
                <a:effectLst/>
              </a:rPr>
              <a:t>Density-functional</a:t>
            </a:r>
            <a:r>
              <a:rPr lang="de-AT" dirty="0" smtClean="0">
                <a:effectLst/>
              </a:rPr>
              <a:t> </a:t>
            </a:r>
            <a:r>
              <a:rPr lang="de-AT" dirty="0" err="1" smtClean="0">
                <a:effectLst/>
              </a:rPr>
              <a:t>theory</a:t>
            </a:r>
            <a:r>
              <a:rPr lang="de-AT" dirty="0" smtClean="0">
                <a:effectLst/>
              </a:rPr>
              <a:t> (DFT)</a:t>
            </a:r>
          </a:p>
          <a:p>
            <a:pPr lvl="2"/>
            <a:r>
              <a:rPr lang="de-AT" dirty="0" smtClean="0">
                <a:effectLst/>
              </a:rPr>
              <a:t>T</a:t>
            </a:r>
            <a:r>
              <a:rPr lang="en-US" dirty="0" err="1" smtClean="0">
                <a:effectLst/>
              </a:rPr>
              <a:t>ime</a:t>
            </a:r>
            <a:r>
              <a:rPr lang="en-US" dirty="0" smtClean="0">
                <a:effectLst/>
              </a:rPr>
              <a:t>-dependent </a:t>
            </a:r>
            <a:r>
              <a:rPr lang="en-US" dirty="0">
                <a:effectLst/>
              </a:rPr>
              <a:t>DFT (TDDFT) 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Many-body </a:t>
            </a:r>
            <a:r>
              <a:rPr lang="en-US" dirty="0">
                <a:effectLst/>
              </a:rPr>
              <a:t>perturbation theory (MBPT</a:t>
            </a:r>
            <a:r>
              <a:rPr lang="en-US" dirty="0" smtClean="0">
                <a:effectLst/>
              </a:rPr>
              <a:t>)</a:t>
            </a:r>
          </a:p>
          <a:p>
            <a:pPr lvl="3"/>
            <a:r>
              <a:rPr lang="de-AT" i="1" dirty="0" smtClean="0">
                <a:effectLst/>
              </a:rPr>
              <a:t>GW</a:t>
            </a:r>
          </a:p>
          <a:p>
            <a:pPr lvl="3"/>
            <a:r>
              <a:rPr lang="de-AT" dirty="0" smtClean="0">
                <a:effectLst/>
              </a:rPr>
              <a:t>Bethe-Salpeter </a:t>
            </a:r>
            <a:r>
              <a:rPr lang="de-AT" dirty="0" err="1" smtClean="0">
                <a:effectLst/>
              </a:rPr>
              <a:t>equation</a:t>
            </a:r>
            <a:r>
              <a:rPr lang="de-AT" dirty="0" smtClean="0">
                <a:effectLst/>
              </a:rPr>
              <a:t> (BSE)</a:t>
            </a:r>
            <a:endParaRPr lang="de-AT" dirty="0">
              <a:effectLst/>
            </a:endParaRPr>
          </a:p>
          <a:p>
            <a:pPr lvl="1">
              <a:spcBef>
                <a:spcPts val="2000"/>
              </a:spcBef>
            </a:pPr>
            <a:r>
              <a:rPr lang="de-AT" dirty="0" smtClean="0">
                <a:effectLst/>
              </a:rPr>
              <a:t>Materials</a:t>
            </a:r>
          </a:p>
          <a:p>
            <a:pPr lvl="2"/>
            <a:r>
              <a:rPr lang="en-US" dirty="0">
                <a:effectLst/>
              </a:rPr>
              <a:t>Single molecules, monolayers, molecular crystals </a:t>
            </a:r>
          </a:p>
          <a:p>
            <a:pPr lvl="2"/>
            <a:r>
              <a:rPr lang="en-US" dirty="0" err="1">
                <a:effectLst/>
              </a:rPr>
              <a:t>ZnO</a:t>
            </a:r>
            <a:r>
              <a:rPr lang="en-US" dirty="0">
                <a:effectLst/>
              </a:rPr>
              <a:t> bulk and </a:t>
            </a:r>
            <a:r>
              <a:rPr lang="en-US" dirty="0" smtClean="0">
                <a:effectLst/>
              </a:rPr>
              <a:t>surfaces</a:t>
            </a:r>
          </a:p>
          <a:p>
            <a:pPr lvl="2"/>
            <a:endParaRPr lang="de-AT" dirty="0">
              <a:effectLst/>
            </a:endParaRPr>
          </a:p>
          <a:p>
            <a:pPr lvl="2"/>
            <a:r>
              <a:rPr lang="de-AT" dirty="0" smtClean="0">
                <a:effectLst/>
              </a:rPr>
              <a:t>Selected HIOS </a:t>
            </a:r>
            <a:r>
              <a:rPr lang="de-AT" dirty="0" err="1" smtClean="0">
                <a:effectLst/>
              </a:rPr>
              <a:t>interfaces</a:t>
            </a:r>
            <a:r>
              <a:rPr lang="de-AT" dirty="0" smtClean="0">
                <a:effectLst/>
              </a:rPr>
              <a:t> in </a:t>
            </a:r>
            <a:r>
              <a:rPr lang="de-AT" dirty="0" err="1" smtClean="0">
                <a:effectLst/>
              </a:rPr>
              <a:t>progress</a:t>
            </a:r>
            <a:endParaRPr lang="en-US" dirty="0">
              <a:effectLst/>
            </a:endParaRPr>
          </a:p>
          <a:p>
            <a:pPr lvl="2"/>
            <a:endParaRPr lang="en-US" dirty="0" smtClean="0">
              <a:effectLst/>
            </a:endParaRPr>
          </a:p>
          <a:p>
            <a:pPr lvl="1"/>
            <a:endParaRPr lang="de-A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793452" cy="6572975"/>
          </a:xfrm>
        </p:spPr>
        <p:txBody>
          <a:bodyPr/>
          <a:lstStyle/>
          <a:p>
            <a:r>
              <a:rPr lang="de-AT" dirty="0" err="1" smtClean="0">
                <a:effectLst/>
              </a:rPr>
              <a:t>Methodology</a:t>
            </a:r>
            <a:endParaRPr lang="en-US" dirty="0" smtClean="0">
              <a:effectLst/>
            </a:endParaRPr>
          </a:p>
          <a:p>
            <a:pPr lvl="1"/>
            <a:r>
              <a:rPr lang="de-AT" dirty="0" smtClean="0">
                <a:effectLst/>
              </a:rPr>
              <a:t>Electronic </a:t>
            </a:r>
            <a:r>
              <a:rPr lang="de-AT" dirty="0" err="1" smtClean="0">
                <a:effectLst/>
              </a:rPr>
              <a:t>structure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Detailed analysis of </a:t>
            </a:r>
            <a:r>
              <a:rPr lang="en-US" dirty="0">
                <a:effectLst/>
              </a:rPr>
              <a:t>the </a:t>
            </a:r>
            <a:r>
              <a:rPr lang="en-US" i="1" dirty="0">
                <a:effectLst/>
              </a:rPr>
              <a:t>GW</a:t>
            </a:r>
            <a:r>
              <a:rPr lang="en-US" dirty="0">
                <a:effectLst/>
              </a:rPr>
              <a:t> self-energy in </a:t>
            </a:r>
            <a:r>
              <a:rPr lang="en-US" dirty="0" smtClean="0">
                <a:effectLst/>
              </a:rPr>
              <a:t>various oxides</a:t>
            </a:r>
          </a:p>
          <a:p>
            <a:pPr marL="185738" lvl="1" indent="-4763"/>
            <a:r>
              <a:rPr lang="en-US" dirty="0">
                <a:effectLst/>
              </a:rPr>
              <a:t>O</a:t>
            </a:r>
            <a:r>
              <a:rPr lang="en-US" dirty="0" smtClean="0">
                <a:effectLst/>
              </a:rPr>
              <a:t>ptical excitations</a:t>
            </a:r>
          </a:p>
          <a:p>
            <a:pPr marL="450850" lvl="2" indent="0"/>
            <a:r>
              <a:rPr lang="en-US" dirty="0" smtClean="0">
                <a:effectLst/>
              </a:rPr>
              <a:t>Confronted BSE to TDDFT </a:t>
            </a:r>
            <a:r>
              <a:rPr lang="en-US" dirty="0">
                <a:effectLst/>
              </a:rPr>
              <a:t>and constrained </a:t>
            </a:r>
            <a:r>
              <a:rPr lang="en-US" dirty="0" smtClean="0">
                <a:effectLst/>
              </a:rPr>
              <a:t>DFT</a:t>
            </a:r>
          </a:p>
          <a:p>
            <a:pPr marL="450850" lvl="2" indent="0"/>
            <a:r>
              <a:rPr lang="de-AT" dirty="0" smtClean="0">
                <a:effectLst/>
              </a:rPr>
              <a:t>Starting-point dependence of DFT→GW→BSE</a:t>
            </a:r>
            <a:endParaRPr lang="en-US" dirty="0" smtClean="0">
              <a:effectLst/>
            </a:endParaRPr>
          </a:p>
          <a:p>
            <a:pPr marL="185738" lvl="1" indent="-4763"/>
            <a:r>
              <a:rPr lang="en-US" b="1" dirty="0" smtClean="0">
                <a:effectLst/>
              </a:rPr>
              <a:t>Challenges</a:t>
            </a:r>
          </a:p>
          <a:p>
            <a:pPr marL="450850" lvl="2" indent="0"/>
            <a:r>
              <a:rPr lang="en-US" b="1" dirty="0" smtClean="0">
                <a:effectLst/>
              </a:rPr>
              <a:t>TDDFT </a:t>
            </a:r>
            <a:r>
              <a:rPr lang="en-US" b="1" dirty="0">
                <a:effectLst/>
              </a:rPr>
              <a:t>of limited </a:t>
            </a:r>
            <a:r>
              <a:rPr lang="en-US" b="1" dirty="0" smtClean="0">
                <a:effectLst/>
              </a:rPr>
              <a:t>practicability</a:t>
            </a:r>
          </a:p>
          <a:p>
            <a:pPr marL="450850" lvl="2" indent="0"/>
            <a:r>
              <a:rPr lang="en-US" b="1" dirty="0" smtClean="0">
                <a:effectLst/>
              </a:rPr>
              <a:t>Constrained </a:t>
            </a:r>
            <a:r>
              <a:rPr lang="en-US" b="1" dirty="0">
                <a:effectLst/>
              </a:rPr>
              <a:t>DFT problematic </a:t>
            </a:r>
            <a:r>
              <a:rPr lang="en-US" b="1" dirty="0" smtClean="0">
                <a:effectLst/>
              </a:rPr>
              <a:t>when using </a:t>
            </a:r>
            <a:r>
              <a:rPr lang="en-US" b="1" dirty="0">
                <a:effectLst/>
              </a:rPr>
              <a:t>semi-local </a:t>
            </a:r>
            <a:r>
              <a:rPr lang="en-US" b="1" dirty="0" smtClean="0">
                <a:effectLst/>
              </a:rPr>
              <a:t>exchange-correlation </a:t>
            </a:r>
            <a:r>
              <a:rPr lang="en-US" b="1" dirty="0" err="1" smtClean="0">
                <a:effectLst/>
              </a:rPr>
              <a:t>functionals</a:t>
            </a:r>
            <a:r>
              <a:rPr lang="en-US" b="1" dirty="0" smtClean="0">
                <a:effectLst/>
              </a:rPr>
              <a:t> of DFT</a:t>
            </a:r>
          </a:p>
          <a:p>
            <a:pPr marL="450850" lvl="2" indent="0"/>
            <a:r>
              <a:rPr lang="en-US" b="1" dirty="0" smtClean="0">
                <a:effectLst/>
              </a:rPr>
              <a:t>So </a:t>
            </a:r>
            <a:r>
              <a:rPr lang="en-US" b="1" dirty="0">
                <a:effectLst/>
              </a:rPr>
              <a:t>far no reliable alternative to the </a:t>
            </a:r>
            <a:r>
              <a:rPr lang="en-US" b="1" dirty="0" smtClean="0">
                <a:effectLst/>
              </a:rPr>
              <a:t>Bethe-</a:t>
            </a:r>
            <a:r>
              <a:rPr lang="en-US" b="1" dirty="0" err="1" smtClean="0">
                <a:effectLst/>
              </a:rPr>
              <a:t>Salpeter</a:t>
            </a:r>
            <a:r>
              <a:rPr lang="en-US" b="1" dirty="0" smtClean="0">
                <a:effectLst/>
              </a:rPr>
              <a:t> </a:t>
            </a:r>
            <a:br>
              <a:rPr lang="en-US" b="1" dirty="0" smtClean="0">
                <a:effectLst/>
              </a:rPr>
            </a:br>
            <a:r>
              <a:rPr lang="en-US" b="1" dirty="0" smtClean="0">
                <a:effectLst/>
              </a:rPr>
              <a:t>Equation (BSE) </a:t>
            </a:r>
          </a:p>
          <a:p>
            <a:pPr marL="450850" lvl="2" indent="0"/>
            <a:r>
              <a:rPr lang="de-AT" b="1" dirty="0" err="1" smtClean="0">
                <a:effectLst/>
              </a:rPr>
              <a:t>Starting</a:t>
            </a:r>
            <a:r>
              <a:rPr lang="de-AT" b="1" dirty="0" smtClean="0">
                <a:effectLst/>
              </a:rPr>
              <a:t> </a:t>
            </a:r>
            <a:r>
              <a:rPr lang="de-AT" b="1" dirty="0" err="1" smtClean="0">
                <a:effectLst/>
              </a:rPr>
              <a:t>point</a:t>
            </a:r>
            <a:r>
              <a:rPr lang="de-AT" b="1" dirty="0" smtClean="0">
                <a:effectLst/>
              </a:rPr>
              <a:t> </a:t>
            </a:r>
            <a:r>
              <a:rPr lang="de-AT" b="1" dirty="0" err="1" smtClean="0">
                <a:effectLst/>
              </a:rPr>
              <a:t>may</a:t>
            </a:r>
            <a:r>
              <a:rPr lang="de-AT" b="1" dirty="0" smtClean="0">
                <a:effectLst/>
              </a:rPr>
              <a:t> </a:t>
            </a:r>
            <a:r>
              <a:rPr lang="de-AT" b="1" dirty="0" err="1" smtClean="0">
                <a:effectLst/>
              </a:rPr>
              <a:t>be</a:t>
            </a:r>
            <a:r>
              <a:rPr lang="de-AT" b="1" dirty="0" smtClean="0">
                <a:effectLst/>
              </a:rPr>
              <a:t> </a:t>
            </a:r>
            <a:r>
              <a:rPr lang="de-AT" b="1" dirty="0" err="1" smtClean="0">
                <a:effectLst/>
              </a:rPr>
              <a:t>important</a:t>
            </a:r>
            <a:endParaRPr lang="en-US" b="1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2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793452" cy="654439"/>
          </a:xfrm>
        </p:spPr>
        <p:txBody>
          <a:bodyPr/>
          <a:lstStyle/>
          <a:p>
            <a:r>
              <a:rPr lang="en-US" dirty="0" smtClean="0">
                <a:effectLst/>
              </a:rPr>
              <a:t>Materials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699312" y="791419"/>
            <a:ext cx="2002680" cy="81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99312" y="2534201"/>
            <a:ext cx="200268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4715592" y="1683176"/>
            <a:ext cx="0" cy="731519"/>
          </a:xfrm>
          <a:prstGeom prst="line">
            <a:avLst/>
          </a:prstGeom>
          <a:noFill/>
          <a:ln w="36720">
            <a:solidFill>
              <a:srgbClr val="00808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15409" b="15409"/>
          <a:stretch>
            <a:fillRect/>
          </a:stretch>
        </p:blipFill>
        <p:spPr>
          <a:xfrm>
            <a:off x="3260968" y="3961182"/>
            <a:ext cx="2917080" cy="85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t="50215" b="20084"/>
          <a:stretch>
            <a:fillRect/>
          </a:stretch>
        </p:blipFill>
        <p:spPr>
          <a:xfrm>
            <a:off x="2817836" y="5460222"/>
            <a:ext cx="3831479" cy="113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254952" y="2259882"/>
            <a:ext cx="2002680" cy="136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t="5024" b="15066"/>
          <a:stretch>
            <a:fillRect/>
          </a:stretch>
        </p:blipFill>
        <p:spPr>
          <a:xfrm>
            <a:off x="1162032" y="1933362"/>
            <a:ext cx="2002680" cy="16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traight Connector 11"/>
          <p:cNvSpPr/>
          <p:nvPr/>
        </p:nvSpPr>
        <p:spPr>
          <a:xfrm flipH="1">
            <a:off x="3210906" y="1683176"/>
            <a:ext cx="795037" cy="701510"/>
          </a:xfrm>
          <a:prstGeom prst="line">
            <a:avLst/>
          </a:prstGeom>
          <a:noFill/>
          <a:ln w="36720">
            <a:solidFill>
              <a:srgbClr val="00808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5701992" y="1683176"/>
            <a:ext cx="552960" cy="701510"/>
          </a:xfrm>
          <a:prstGeom prst="line">
            <a:avLst/>
          </a:prstGeom>
          <a:noFill/>
          <a:ln w="36720">
            <a:solidFill>
              <a:srgbClr val="00808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5732" y="442246"/>
            <a:ext cx="45971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4P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368" y="3377322"/>
            <a:ext cx="592448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L4P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63474" y="4856642"/>
            <a:ext cx="1708587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Infinite unit cell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88693" y="5849054"/>
            <a:ext cx="502423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ML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6900" y="3521322"/>
            <a:ext cx="707864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L4Pc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38364" y="3485322"/>
            <a:ext cx="720816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L4Pb</a:t>
            </a:r>
          </a:p>
        </p:txBody>
      </p:sp>
      <p:sp>
        <p:nvSpPr>
          <p:cNvPr id="4" name="Rectangle 3"/>
          <p:cNvSpPr/>
          <p:nvPr/>
        </p:nvSpPr>
        <p:spPr>
          <a:xfrm>
            <a:off x="17188" y="938070"/>
            <a:ext cx="1872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388" lvl="1" defTabSz="360000">
              <a:spcBef>
                <a:spcPts val="1200"/>
              </a:spcBef>
              <a:spcAft>
                <a:spcPts val="600"/>
              </a:spcAft>
              <a:buClr>
                <a:srgbClr val="4D4D4D"/>
              </a:buClr>
            </a:pPr>
            <a:r>
              <a:rPr kumimoji="0" lang="de-AT" sz="2400" kern="0" dirty="0" smtClean="0">
                <a:ln>
                  <a:solidFill>
                    <a:srgbClr val="333399"/>
                  </a:solidFill>
                </a:ln>
                <a:solidFill>
                  <a:srgbClr val="333399"/>
                </a:solidFill>
                <a:latin typeface="Century Gothic"/>
              </a:rPr>
              <a:t>Ladder 4P</a:t>
            </a:r>
            <a:endParaRPr kumimoji="0" lang="en-US" sz="2400" kern="0" dirty="0">
              <a:ln>
                <a:solidFill>
                  <a:srgbClr val="333399"/>
                </a:solidFill>
              </a:ln>
              <a:solidFill>
                <a:srgbClr val="333399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963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793452" cy="654439"/>
          </a:xfrm>
        </p:spPr>
        <p:txBody>
          <a:bodyPr/>
          <a:lstStyle/>
          <a:p>
            <a:r>
              <a:rPr lang="en-US" dirty="0" smtClean="0">
                <a:effectLst/>
              </a:rPr>
              <a:t>Materials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4" y="1659988"/>
            <a:ext cx="3204512" cy="48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28" y="1659988"/>
            <a:ext cx="3321890" cy="486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60390" y="969605"/>
            <a:ext cx="4598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388" lvl="1" defTabSz="360000">
              <a:spcBef>
                <a:spcPts val="1200"/>
              </a:spcBef>
              <a:spcAft>
                <a:spcPts val="600"/>
              </a:spcAft>
              <a:buClr>
                <a:srgbClr val="4D4D4D"/>
              </a:buClr>
            </a:pPr>
            <a:r>
              <a:rPr kumimoji="0" lang="de-AT" sz="2400" kern="0" dirty="0" smtClean="0">
                <a:ln>
                  <a:solidFill>
                    <a:srgbClr val="333399"/>
                  </a:solidFill>
                </a:ln>
                <a:solidFill>
                  <a:srgbClr val="333399"/>
                </a:solidFill>
                <a:latin typeface="Century Gothic"/>
              </a:rPr>
              <a:t>BSE@GW absorption spectra</a:t>
            </a:r>
            <a:endParaRPr kumimoji="0" lang="en-US" sz="2400" kern="0" dirty="0">
              <a:ln>
                <a:solidFill>
                  <a:srgbClr val="333399"/>
                </a:solidFill>
              </a:ln>
              <a:solidFill>
                <a:srgbClr val="333399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586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1766" t="10025" r="14442" b="4245"/>
          <a:stretch/>
        </p:blipFill>
        <p:spPr>
          <a:xfrm>
            <a:off x="1009943" y="1812760"/>
            <a:ext cx="6591862" cy="476545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793452" cy="654439"/>
          </a:xfrm>
        </p:spPr>
        <p:txBody>
          <a:bodyPr/>
          <a:lstStyle/>
          <a:p>
            <a:r>
              <a:rPr lang="en-US" dirty="0" smtClean="0">
                <a:effectLst/>
              </a:rPr>
              <a:t>Materials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06385" y="1061837"/>
            <a:ext cx="6864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388" lvl="1" defTabSz="360000">
              <a:spcBef>
                <a:spcPts val="1200"/>
              </a:spcBef>
              <a:spcAft>
                <a:spcPts val="600"/>
              </a:spcAft>
              <a:buClr>
                <a:srgbClr val="4D4D4D"/>
              </a:buClr>
            </a:pPr>
            <a:r>
              <a:rPr kumimoji="0" lang="de-AT" sz="2400" kern="0" dirty="0" smtClean="0">
                <a:ln>
                  <a:solidFill>
                    <a:srgbClr val="333399"/>
                  </a:solidFill>
                </a:ln>
                <a:solidFill>
                  <a:srgbClr val="333399"/>
                </a:solidFill>
                <a:latin typeface="Century Gothic"/>
              </a:rPr>
              <a:t>Absorption spectra vs molecular orientation</a:t>
            </a:r>
            <a:endParaRPr kumimoji="0" lang="en-US" sz="2400" kern="0" dirty="0">
              <a:ln>
                <a:solidFill>
                  <a:srgbClr val="333399"/>
                </a:solidFill>
              </a:ln>
              <a:solidFill>
                <a:srgbClr val="333399"/>
              </a:solidFill>
              <a:latin typeface="Century Gothic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r="10104" b="14694"/>
          <a:stretch>
            <a:fillRect/>
          </a:stretch>
        </p:blipFill>
        <p:spPr>
          <a:xfrm>
            <a:off x="1855003" y="4098628"/>
            <a:ext cx="2320560" cy="1001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22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870724" cy="6416974"/>
          </a:xfrm>
        </p:spPr>
        <p:txBody>
          <a:bodyPr/>
          <a:lstStyle/>
          <a:p>
            <a:r>
              <a:rPr lang="de-AT" dirty="0" smtClean="0"/>
              <a:t>Publications</a:t>
            </a:r>
          </a:p>
          <a:p>
            <a:pPr marL="450850" lvl="3" indent="0"/>
            <a:r>
              <a:rPr lang="de-AT" sz="1800" dirty="0" smtClean="0"/>
              <a:t>A. </a:t>
            </a:r>
            <a:r>
              <a:rPr lang="de-AT" sz="1800" dirty="0" err="1" smtClean="0"/>
              <a:t>Gulans</a:t>
            </a:r>
            <a:r>
              <a:rPr lang="de-AT" sz="1800" dirty="0" smtClean="0"/>
              <a:t>, et al.</a:t>
            </a:r>
            <a:br>
              <a:rPr lang="de-AT" sz="1800" dirty="0" smtClean="0"/>
            </a:br>
            <a:r>
              <a:rPr lang="en-US" sz="1800" b="1" dirty="0" smtClean="0">
                <a:latin typeface="Courier New"/>
                <a:ea typeface="Cambria"/>
              </a:rPr>
              <a:t>exciting</a:t>
            </a:r>
            <a:r>
              <a:rPr lang="en-US" sz="1800" dirty="0" smtClean="0"/>
              <a:t>: a full-potential all-electron package implementing density-functional theory and many-body perturbation theory</a:t>
            </a:r>
            <a:br>
              <a:rPr lang="en-US" sz="1800" dirty="0" smtClean="0"/>
            </a:br>
            <a:r>
              <a:rPr lang="de-AT" sz="1800" dirty="0" smtClean="0"/>
              <a:t>J. </a:t>
            </a:r>
            <a:r>
              <a:rPr lang="de-AT" sz="1800" dirty="0" err="1" smtClean="0"/>
              <a:t>Phys</a:t>
            </a:r>
            <a:r>
              <a:rPr lang="de-AT" sz="1800" dirty="0" smtClean="0"/>
              <a:t>: Condes. Matter 26, 363202 (2014)</a:t>
            </a:r>
          </a:p>
          <a:p>
            <a:pPr marL="182562" lvl="2" indent="0"/>
            <a:r>
              <a:rPr lang="de-AT" dirty="0" err="1"/>
              <a:t>Appeared</a:t>
            </a:r>
            <a:endParaRPr lang="de-AT" dirty="0"/>
          </a:p>
          <a:p>
            <a:pPr marL="450850" lvl="3" indent="0"/>
            <a:r>
              <a:rPr lang="it-IT" sz="1800" dirty="0" smtClean="0"/>
              <a:t>C</a:t>
            </a:r>
            <a:r>
              <a:rPr lang="it-IT" sz="1800" dirty="0"/>
              <a:t>. </a:t>
            </a:r>
            <a:r>
              <a:rPr lang="it-IT" sz="1800" dirty="0" err="1"/>
              <a:t>Draxl</a:t>
            </a:r>
            <a:r>
              <a:rPr lang="it-IT" sz="1800" dirty="0"/>
              <a:t>, D. </a:t>
            </a:r>
            <a:r>
              <a:rPr lang="it-IT" sz="1800" dirty="0" err="1"/>
              <a:t>Nabok</a:t>
            </a:r>
            <a:r>
              <a:rPr lang="it-IT" sz="1800" dirty="0"/>
              <a:t>, and K. </a:t>
            </a:r>
            <a:r>
              <a:rPr lang="it-IT" sz="1800" dirty="0" err="1" smtClean="0"/>
              <a:t>Hannewald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en-US" sz="1800" dirty="0" smtClean="0"/>
              <a:t>Organic/inorganic </a:t>
            </a:r>
            <a:r>
              <a:rPr lang="en-US" sz="1800" dirty="0"/>
              <a:t>hybrid materials: Challenges for </a:t>
            </a:r>
            <a:r>
              <a:rPr lang="en-US" sz="1800" i="1" dirty="0"/>
              <a:t>ab initio</a:t>
            </a:r>
            <a:r>
              <a:rPr lang="en-US" sz="1800" dirty="0"/>
              <a:t> </a:t>
            </a:r>
            <a:r>
              <a:rPr lang="en-US" sz="1800" dirty="0" smtClean="0"/>
              <a:t>methodology</a:t>
            </a:r>
            <a:br>
              <a:rPr lang="en-US" sz="1800" dirty="0" smtClean="0"/>
            </a:br>
            <a:r>
              <a:rPr lang="en-US" sz="1800" dirty="0" smtClean="0"/>
              <a:t>Accounts </a:t>
            </a:r>
            <a:r>
              <a:rPr lang="en-US" sz="1800" dirty="0"/>
              <a:t>of Chemical </a:t>
            </a:r>
            <a:r>
              <a:rPr lang="en-US" sz="1800" dirty="0" smtClean="0"/>
              <a:t>Research (2014)</a:t>
            </a:r>
            <a:endParaRPr lang="de-AT" sz="1800" dirty="0"/>
          </a:p>
          <a:p>
            <a:pPr marL="182562" lvl="2" indent="0"/>
            <a:r>
              <a:rPr lang="de-AT" dirty="0" err="1"/>
              <a:t>Submitted</a:t>
            </a:r>
            <a:endParaRPr lang="de-AT" dirty="0"/>
          </a:p>
          <a:p>
            <a:pPr marL="450850" lvl="3" indent="0"/>
            <a:r>
              <a:rPr lang="en-US" sz="1800" dirty="0"/>
              <a:t>S.-A. </a:t>
            </a:r>
            <a:r>
              <a:rPr lang="en-US" sz="1800" dirty="0" err="1"/>
              <a:t>Savu</a:t>
            </a:r>
            <a:r>
              <a:rPr lang="en-US" sz="1800" dirty="0"/>
              <a:t>, </a:t>
            </a:r>
            <a:r>
              <a:rPr lang="en-US" sz="1800" dirty="0" smtClean="0"/>
              <a:t>et al.</a:t>
            </a:r>
            <a:br>
              <a:rPr lang="en-US" sz="1800" dirty="0" smtClean="0"/>
            </a:br>
            <a:r>
              <a:rPr lang="en-US" sz="1800" dirty="0" smtClean="0"/>
              <a:t>Influence </a:t>
            </a:r>
            <a:r>
              <a:rPr lang="en-US" sz="1800" dirty="0"/>
              <a:t>of substrate-to-molecule charge transfer on the electronic structure of substituted </a:t>
            </a:r>
            <a:r>
              <a:rPr lang="en-US" sz="1800" dirty="0" err="1"/>
              <a:t>pentacene</a:t>
            </a:r>
            <a:r>
              <a:rPr lang="en-US" sz="1800" dirty="0"/>
              <a:t> </a:t>
            </a:r>
            <a:r>
              <a:rPr lang="en-US" sz="1800" dirty="0" err="1"/>
              <a:t>nanorods</a:t>
            </a:r>
            <a:r>
              <a:rPr lang="en-US" sz="1800" dirty="0"/>
              <a:t> </a:t>
            </a:r>
            <a:endParaRPr lang="en-US" sz="1800" dirty="0" smtClean="0"/>
          </a:p>
          <a:p>
            <a:pPr marL="182562" lvl="2" indent="0"/>
            <a:r>
              <a:rPr lang="de-AT" dirty="0" smtClean="0"/>
              <a:t>In </a:t>
            </a:r>
            <a:r>
              <a:rPr lang="de-AT" dirty="0" err="1" smtClean="0"/>
              <a:t>preparation</a:t>
            </a:r>
            <a:endParaRPr lang="de-AT" dirty="0" smtClean="0"/>
          </a:p>
          <a:p>
            <a:pPr marL="450850" lvl="3" indent="0"/>
            <a:r>
              <a:rPr lang="de-AT" sz="1800" dirty="0" smtClean="0"/>
              <a:t>Structural and optical properties of L4P molecules</a:t>
            </a:r>
          </a:p>
          <a:p>
            <a:pPr marL="450850" lvl="3" indent="0"/>
            <a:r>
              <a:rPr lang="de-AT" sz="1800" dirty="0" smtClean="0"/>
              <a:t>Structural and optical properties of ZnO polar surfaces</a:t>
            </a:r>
          </a:p>
          <a:p>
            <a:pPr marL="450850" lvl="3" indent="0"/>
            <a:r>
              <a:rPr lang="de-AT" sz="1800" dirty="0" smtClean="0"/>
              <a:t>PTCDI@ZnO polar surfaces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73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Working\Materials\Picture book\Hybrids\6P@Si100_102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b="16761"/>
          <a:stretch/>
        </p:blipFill>
        <p:spPr bwMode="auto">
          <a:xfrm>
            <a:off x="0" y="0"/>
            <a:ext cx="9143999" cy="686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" y="3686440"/>
            <a:ext cx="9143998" cy="830997"/>
          </a:xfrm>
          <a:prstGeom prst="rect">
            <a:avLst/>
          </a:prstGeom>
          <a:gradFill>
            <a:gsLst>
              <a:gs pos="0">
                <a:srgbClr val="333399">
                  <a:lumMod val="48000"/>
                  <a:lumOff val="52000"/>
                  <a:alpha val="15000"/>
                </a:srgbClr>
              </a:gs>
              <a:gs pos="100000">
                <a:srgbClr val="FF9933">
                  <a:lumMod val="84000"/>
                  <a:lumOff val="16000"/>
                </a:srgbClr>
              </a:gs>
              <a:gs pos="100000">
                <a:srgbClr val="CC9700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metal">
            <a:bevelT w="0"/>
          </a:sp3d>
        </p:spPr>
        <p:txBody>
          <a:bodyPr wrap="square" rtlCol="0">
            <a:spAutoFit/>
            <a:sp3d>
              <a:bevelT w="127000"/>
            </a:sp3d>
          </a:bodyPr>
          <a:lstStyle/>
          <a:p>
            <a:pPr marL="0" lvl="2"/>
            <a:r>
              <a:rPr lang="en-US" sz="24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  <a:t>Optoelectronic excitations </a:t>
            </a:r>
            <a:r>
              <a:rPr lang="en-US" sz="24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  <a:t>in HIOS </a:t>
            </a:r>
            <a:r>
              <a:rPr lang="en-US" sz="24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  <a:t>interfaces: </a:t>
            </a:r>
            <a:br>
              <a:rPr lang="en-US" sz="24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</a:br>
            <a:r>
              <a:rPr lang="en-US" sz="24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Times New Roman" pitchFamily="18" charset="0"/>
                <a:cs typeface="Segoe UI" pitchFamily="34" charset="0"/>
              </a:rPr>
              <a:t>Role of vibrations and time scales</a:t>
            </a:r>
          </a:p>
        </p:txBody>
      </p:sp>
      <p:pic>
        <p:nvPicPr>
          <p:cNvPr id="6" name="Picture 5" descr="E:\Working\Projects\DFG\SFB951_HIOS\HIOS_logo_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159" y="3682221"/>
            <a:ext cx="869180" cy="88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07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0245" y="175555"/>
            <a:ext cx="8510588" cy="6418428"/>
          </a:xfrm>
        </p:spPr>
        <p:txBody>
          <a:bodyPr/>
          <a:lstStyle/>
          <a:p>
            <a:r>
              <a:rPr lang="de-AT" dirty="0" err="1" smtClean="0"/>
              <a:t>Questions</a:t>
            </a:r>
            <a:r>
              <a:rPr lang="de-AT" dirty="0" smtClean="0"/>
              <a:t> &amp; </a:t>
            </a:r>
            <a:r>
              <a:rPr lang="de-AT" dirty="0" err="1" smtClean="0"/>
              <a:t>goals</a:t>
            </a:r>
            <a:endParaRPr lang="de-AT" dirty="0" smtClean="0"/>
          </a:p>
          <a:p>
            <a:pPr lvl="1">
              <a:spcBef>
                <a:spcPts val="400"/>
              </a:spcBef>
              <a:spcAft>
                <a:spcPts val="200"/>
              </a:spcAft>
            </a:pPr>
            <a:r>
              <a:rPr lang="de-AT" sz="2200" dirty="0"/>
              <a:t>Interplay </a:t>
            </a:r>
            <a:r>
              <a:rPr lang="de-AT" sz="2200" dirty="0" err="1"/>
              <a:t>of</a:t>
            </a:r>
            <a:r>
              <a:rPr lang="de-AT" sz="2200" dirty="0"/>
              <a:t> ZPV </a:t>
            </a:r>
            <a:r>
              <a:rPr lang="de-AT" sz="2200" dirty="0" err="1"/>
              <a:t>and</a:t>
            </a:r>
            <a:r>
              <a:rPr lang="de-AT" sz="2200" dirty="0"/>
              <a:t> </a:t>
            </a:r>
            <a:r>
              <a:rPr lang="de-AT" sz="2200" dirty="0" err="1"/>
              <a:t>polarization</a:t>
            </a:r>
            <a:r>
              <a:rPr lang="de-AT" sz="2200" dirty="0"/>
              <a:t> </a:t>
            </a:r>
            <a:r>
              <a:rPr lang="de-AT" sz="2200" dirty="0" err="1"/>
              <a:t>effects</a:t>
            </a:r>
            <a:r>
              <a:rPr lang="de-AT" sz="2200" dirty="0"/>
              <a:t> on band </a:t>
            </a:r>
            <a:r>
              <a:rPr lang="de-AT" sz="2200" dirty="0" err="1"/>
              <a:t>gaps</a:t>
            </a:r>
            <a:r>
              <a:rPr lang="de-AT" sz="2200" dirty="0"/>
              <a:t> </a:t>
            </a:r>
            <a:r>
              <a:rPr lang="de-AT" sz="2200" dirty="0" err="1"/>
              <a:t>and</a:t>
            </a:r>
            <a:r>
              <a:rPr lang="de-AT" sz="2200" dirty="0"/>
              <a:t> band </a:t>
            </a:r>
            <a:r>
              <a:rPr lang="de-AT" sz="2200" dirty="0" err="1" smtClean="0"/>
              <a:t>alignment</a:t>
            </a:r>
            <a:endParaRPr lang="de-AT" sz="2200" dirty="0" smtClean="0"/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de-AT" sz="2000" dirty="0" err="1" smtClean="0"/>
              <a:t>Which</a:t>
            </a:r>
            <a:r>
              <a:rPr lang="de-AT" sz="2000" dirty="0" smtClean="0"/>
              <a:t> </a:t>
            </a:r>
            <a:r>
              <a:rPr lang="de-AT" sz="2000" dirty="0" err="1" smtClean="0"/>
              <a:t>modes</a:t>
            </a:r>
            <a:r>
              <a:rPr lang="de-AT" sz="2000" dirty="0" smtClean="0"/>
              <a:t> </a:t>
            </a:r>
            <a:r>
              <a:rPr lang="de-AT" sz="2000" dirty="0" err="1" smtClean="0"/>
              <a:t>play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most</a:t>
            </a:r>
            <a:r>
              <a:rPr lang="de-AT" sz="2000" dirty="0" smtClean="0"/>
              <a:t> </a:t>
            </a:r>
            <a:r>
              <a:rPr lang="de-AT" sz="2000" dirty="0" err="1" smtClean="0"/>
              <a:t>crucial</a:t>
            </a:r>
            <a:r>
              <a:rPr lang="de-AT" sz="2000" dirty="0" smtClean="0"/>
              <a:t> </a:t>
            </a:r>
            <a:r>
              <a:rPr lang="de-AT" sz="2000" dirty="0" err="1" smtClean="0"/>
              <a:t>role</a:t>
            </a:r>
            <a:r>
              <a:rPr lang="de-AT" sz="2000" dirty="0" smtClean="0"/>
              <a:t>?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de-AT" sz="2000" dirty="0" smtClean="0"/>
              <a:t>Can </a:t>
            </a:r>
            <a:r>
              <a:rPr lang="de-AT" sz="2000" dirty="0" err="1" smtClean="0"/>
              <a:t>we</a:t>
            </a:r>
            <a:r>
              <a:rPr lang="de-AT" sz="2000" dirty="0" smtClean="0"/>
              <a:t> </a:t>
            </a:r>
            <a:r>
              <a:rPr lang="de-AT" sz="2000" dirty="0" err="1" smtClean="0"/>
              <a:t>model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interface</a:t>
            </a:r>
            <a:r>
              <a:rPr lang="de-AT" sz="2000" dirty="0" smtClean="0"/>
              <a:t> </a:t>
            </a:r>
            <a:r>
              <a:rPr lang="de-AT" sz="2000" dirty="0" err="1" smtClean="0"/>
              <a:t>by</a:t>
            </a:r>
            <a:r>
              <a:rPr lang="de-AT" sz="2000" dirty="0" smtClean="0"/>
              <a:t> </a:t>
            </a:r>
            <a:r>
              <a:rPr lang="de-AT" sz="2000" dirty="0" err="1" smtClean="0"/>
              <a:t>properties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constituents</a:t>
            </a:r>
            <a:r>
              <a:rPr lang="de-AT" sz="2000" dirty="0" smtClean="0"/>
              <a:t>?</a:t>
            </a:r>
          </a:p>
          <a:p>
            <a:pPr lvl="3">
              <a:spcBef>
                <a:spcPts val="300"/>
              </a:spcBef>
              <a:spcAft>
                <a:spcPts val="600"/>
              </a:spcAft>
            </a:pPr>
            <a:r>
              <a:rPr lang="de-AT" sz="1800" dirty="0" smtClean="0"/>
              <a:t>Electronic </a:t>
            </a:r>
            <a:r>
              <a:rPr lang="de-AT" sz="1800" dirty="0" err="1" smtClean="0"/>
              <a:t>structure</a:t>
            </a:r>
            <a:r>
              <a:rPr lang="de-AT" sz="1800" dirty="0" smtClean="0"/>
              <a:t>, </a:t>
            </a:r>
            <a:r>
              <a:rPr lang="de-AT" sz="1800" dirty="0" err="1" smtClean="0"/>
              <a:t>screening</a:t>
            </a:r>
            <a:r>
              <a:rPr lang="de-AT" sz="1800" dirty="0" smtClean="0"/>
              <a:t>, </a:t>
            </a:r>
            <a:r>
              <a:rPr lang="de-AT" sz="1800" dirty="0" err="1" smtClean="0"/>
              <a:t>vibrations</a:t>
            </a:r>
            <a:endParaRPr lang="de-AT" sz="1800" dirty="0" smtClean="0"/>
          </a:p>
          <a:p>
            <a:pPr lvl="1">
              <a:spcBef>
                <a:spcPts val="900"/>
              </a:spcBef>
              <a:spcAft>
                <a:spcPts val="200"/>
              </a:spcAft>
            </a:pPr>
            <a:r>
              <a:rPr lang="de-AT" sz="2200" dirty="0" err="1"/>
              <a:t>Temperature-dependent</a:t>
            </a:r>
            <a:r>
              <a:rPr lang="de-AT" sz="2200" dirty="0"/>
              <a:t> </a:t>
            </a:r>
            <a:r>
              <a:rPr lang="de-AT" sz="2200" dirty="0" err="1"/>
              <a:t>optical</a:t>
            </a:r>
            <a:r>
              <a:rPr lang="de-AT" sz="2200" dirty="0"/>
              <a:t> </a:t>
            </a:r>
            <a:r>
              <a:rPr lang="de-AT" sz="2200" dirty="0" err="1"/>
              <a:t>spectra</a:t>
            </a:r>
            <a:endParaRPr lang="de-AT" sz="2200" dirty="0"/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de-AT" dirty="0" smtClean="0"/>
              <a:t>Implementation </a:t>
            </a:r>
            <a:r>
              <a:rPr lang="de-AT" dirty="0" err="1" smtClean="0"/>
              <a:t>into</a:t>
            </a:r>
            <a:r>
              <a:rPr lang="de-AT" dirty="0" smtClean="0"/>
              <a:t> BSE</a:t>
            </a:r>
          </a:p>
          <a:p>
            <a:pPr lvl="1">
              <a:spcBef>
                <a:spcPts val="900"/>
              </a:spcBef>
              <a:spcAft>
                <a:spcPts val="200"/>
              </a:spcAft>
            </a:pPr>
            <a:r>
              <a:rPr lang="de-AT" sz="2200" dirty="0" err="1"/>
              <a:t>Excitation</a:t>
            </a:r>
            <a:r>
              <a:rPr lang="de-AT" sz="2200" dirty="0"/>
              <a:t> </a:t>
            </a:r>
            <a:r>
              <a:rPr lang="de-AT" sz="2200" dirty="0" err="1"/>
              <a:t>lifetimes</a:t>
            </a:r>
            <a:endParaRPr lang="de-AT" sz="2200" dirty="0"/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de-AT" dirty="0" err="1" smtClean="0"/>
              <a:t>Imaginary</a:t>
            </a:r>
            <a:r>
              <a:rPr lang="de-AT" dirty="0" smtClean="0"/>
              <a:t> </a:t>
            </a:r>
            <a:r>
              <a:rPr lang="de-AT" dirty="0" err="1" smtClean="0"/>
              <a:t>part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Green </a:t>
            </a:r>
            <a:r>
              <a:rPr lang="de-AT" dirty="0" err="1" smtClean="0"/>
              <a:t>functions</a:t>
            </a:r>
            <a:endParaRPr lang="de-AT" dirty="0" smtClean="0"/>
          </a:p>
          <a:p>
            <a:r>
              <a:rPr lang="de-AT" dirty="0" smtClean="0"/>
              <a:t>Materials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US" sz="2200" dirty="0" err="1"/>
              <a:t>ZnO</a:t>
            </a:r>
            <a:r>
              <a:rPr lang="en-US" sz="2200" dirty="0"/>
              <a:t>, </a:t>
            </a:r>
            <a:r>
              <a:rPr lang="en-US" sz="2200" dirty="0" smtClean="0"/>
              <a:t>Si, </a:t>
            </a:r>
            <a:r>
              <a:rPr lang="en-US" sz="2200" dirty="0" err="1" smtClean="0"/>
              <a:t>GaN</a:t>
            </a:r>
            <a:r>
              <a:rPr lang="en-US" sz="2200" dirty="0" smtClean="0"/>
              <a:t>, </a:t>
            </a:r>
            <a:r>
              <a:rPr lang="en-US" sz="2200" dirty="0" err="1" smtClean="0"/>
              <a:t>oligo-fluorines</a:t>
            </a:r>
            <a:r>
              <a:rPr lang="en-US" sz="2200" dirty="0"/>
              <a:t>, substituted </a:t>
            </a:r>
            <a:r>
              <a:rPr lang="en-US" sz="2200" dirty="0" err="1" smtClean="0"/>
              <a:t>oligo-acenes</a:t>
            </a:r>
            <a:r>
              <a:rPr lang="en-US" sz="2200" dirty="0" smtClean="0"/>
              <a:t> &amp; </a:t>
            </a:r>
            <a:br>
              <a:rPr lang="en-US" sz="2200" dirty="0" smtClean="0"/>
            </a:br>
            <a:r>
              <a:rPr lang="en-US" sz="2200" dirty="0" smtClean="0"/>
              <a:t>-</a:t>
            </a:r>
            <a:r>
              <a:rPr lang="en-US" sz="2200" dirty="0" err="1"/>
              <a:t>phenylenes</a:t>
            </a:r>
            <a:r>
              <a:rPr lang="en-US" sz="2200" dirty="0"/>
              <a:t>, </a:t>
            </a:r>
            <a:r>
              <a:rPr lang="en-US" sz="2200" dirty="0" smtClean="0"/>
              <a:t> </a:t>
            </a:r>
            <a:r>
              <a:rPr lang="en-US" sz="2200" dirty="0"/>
              <a:t>pyridine</a:t>
            </a:r>
            <a:endParaRPr lang="de-AT" sz="2200" dirty="0"/>
          </a:p>
          <a:p>
            <a:pPr lvl="1"/>
            <a:endParaRPr lang="de-AT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1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95000"/>
            </a:schemeClr>
          </a:solidFill>
          <a:round/>
          <a:headEnd/>
          <a:tailEnd/>
        </a:ln>
        <a:effectLst/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5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</Words>
  <Application>Microsoft Office PowerPoint</Application>
  <PresentationFormat>Bildschirmpräsentation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1" baseType="lpstr">
      <vt:lpstr>Arial</vt:lpstr>
      <vt:lpstr>Arial Narrow</vt:lpstr>
      <vt:lpstr>Cambria</vt:lpstr>
      <vt:lpstr>Century Gothic</vt:lpstr>
      <vt:lpstr>CommonBullets</vt:lpstr>
      <vt:lpstr>Courier New</vt:lpstr>
      <vt:lpstr>FreeSans</vt:lpstr>
      <vt:lpstr>Segoe UI</vt:lpstr>
      <vt:lpstr>Times New Roman</vt:lpstr>
      <vt:lpstr>WenQuanYi Zen Hei</vt:lpstr>
      <vt:lpstr>Leere 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 Graz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EXCITING</dc:title>
  <dc:creator>CAD</dc:creator>
  <cp:lastModifiedBy>SFB 951/</cp:lastModifiedBy>
  <cp:revision>2735</cp:revision>
  <cp:lastPrinted>2002-04-04T15:00:01Z</cp:lastPrinted>
  <dcterms:created xsi:type="dcterms:W3CDTF">2000-01-05T17:03:42Z</dcterms:created>
  <dcterms:modified xsi:type="dcterms:W3CDTF">2014-10-16T14:16:58Z</dcterms:modified>
</cp:coreProperties>
</file>