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9" r:id="rId1"/>
  </p:sldMasterIdLst>
  <p:notesMasterIdLst>
    <p:notesMasterId r:id="rId4"/>
  </p:notesMasterIdLst>
  <p:sldIdLst>
    <p:sldId id="289" r:id="rId2"/>
    <p:sldId id="290" r:id="rId3"/>
  </p:sldIdLst>
  <p:sldSz cx="9144000" cy="6858000" type="screen4x3"/>
  <p:notesSz cx="6858000" cy="9144000"/>
  <p:custDataLst>
    <p:tags r:id="rId6"/>
  </p:custDataLst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/>
        <a:cs typeface="MS PGothic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  <a:srgbClr val="C0C0C0"/>
    <a:srgbClr val="DDDDDD"/>
    <a:srgbClr val="969696"/>
    <a:srgbClr val="EAEAEA"/>
    <a:srgbClr val="FF0000"/>
    <a:srgbClr val="CCECFF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>
        <p:scale>
          <a:sx n="87" d="100"/>
          <a:sy n="87" d="100"/>
        </p:scale>
        <p:origin x="-190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tags" Target="tags/tag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9C04F55D-4800-409D-90A7-276A61E80033}" type="datetimeFigureOut">
              <a:rPr lang="de-DE"/>
              <a:pPr>
                <a:defRPr/>
              </a:pPr>
              <a:t>09.10.14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24791694-AED0-4D1F-88CF-AE6650CCC43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28709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en-GB" sz="4400">
              <a:ea typeface="MS PGothic" pitchFamily="34" charset="-128"/>
              <a:cs typeface="+mn-cs"/>
            </a:endParaRPr>
          </a:p>
        </p:txBody>
      </p:sp>
      <p:grpSp>
        <p:nvGrpSpPr>
          <p:cNvPr id="5" name="Gruppierung 1"/>
          <p:cNvGrpSpPr>
            <a:grpSpLocks/>
          </p:cNvGrpSpPr>
          <p:nvPr userDrawn="1"/>
        </p:nvGrpSpPr>
        <p:grpSpPr bwMode="auto">
          <a:xfrm>
            <a:off x="115888" y="58738"/>
            <a:ext cx="1071562" cy="928687"/>
            <a:chOff x="171450" y="71438"/>
            <a:chExt cx="1071563" cy="928687"/>
          </a:xfrm>
        </p:grpSpPr>
        <p:sp>
          <p:nvSpPr>
            <p:cNvPr id="6" name="Oval 143"/>
            <p:cNvSpPr>
              <a:spLocks noChangeArrowheads="1"/>
            </p:cNvSpPr>
            <p:nvPr/>
          </p:nvSpPr>
          <p:spPr bwMode="auto">
            <a:xfrm>
              <a:off x="487362" y="71438"/>
              <a:ext cx="439738" cy="777875"/>
            </a:xfrm>
            <a:prstGeom prst="ellipse">
              <a:avLst/>
            </a:prstGeom>
            <a:solidFill>
              <a:srgbClr val="99CC00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7" name="Oval 144"/>
            <p:cNvSpPr>
              <a:spLocks noChangeArrowheads="1"/>
            </p:cNvSpPr>
            <p:nvPr/>
          </p:nvSpPr>
          <p:spPr bwMode="auto">
            <a:xfrm rot="-6757191">
              <a:off x="323850" y="322263"/>
              <a:ext cx="450850" cy="755651"/>
            </a:xfrm>
            <a:prstGeom prst="ellipse">
              <a:avLst/>
            </a:prstGeom>
            <a:solidFill>
              <a:srgbClr val="3366FF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8" name="Oval 145"/>
            <p:cNvSpPr>
              <a:spLocks noChangeArrowheads="1"/>
            </p:cNvSpPr>
            <p:nvPr/>
          </p:nvSpPr>
          <p:spPr bwMode="auto">
            <a:xfrm rot="6757191" flipH="1">
              <a:off x="639763" y="322263"/>
              <a:ext cx="452438" cy="754063"/>
            </a:xfrm>
            <a:prstGeom prst="ellipse">
              <a:avLst/>
            </a:prstGeom>
            <a:solidFill>
              <a:srgbClr val="FFCC00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9" name="Oval 146"/>
            <p:cNvSpPr>
              <a:spLocks noChangeArrowheads="1"/>
            </p:cNvSpPr>
            <p:nvPr/>
          </p:nvSpPr>
          <p:spPr bwMode="auto">
            <a:xfrm>
              <a:off x="523875" y="436563"/>
              <a:ext cx="365125" cy="37623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0" name="AutoShape 147"/>
            <p:cNvSpPr>
              <a:spLocks noChangeArrowheads="1"/>
            </p:cNvSpPr>
            <p:nvPr/>
          </p:nvSpPr>
          <p:spPr bwMode="auto">
            <a:xfrm flipV="1">
              <a:off x="658812" y="825500"/>
              <a:ext cx="122238" cy="17462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1" name="AutoShape 148"/>
            <p:cNvSpPr>
              <a:spLocks noChangeArrowheads="1"/>
            </p:cNvSpPr>
            <p:nvPr/>
          </p:nvSpPr>
          <p:spPr bwMode="auto">
            <a:xfrm rot="7651063" flipV="1">
              <a:off x="412750" y="376238"/>
              <a:ext cx="125412" cy="16986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2" name="AutoShape 149"/>
            <p:cNvSpPr>
              <a:spLocks noChangeArrowheads="1"/>
            </p:cNvSpPr>
            <p:nvPr/>
          </p:nvSpPr>
          <p:spPr bwMode="auto">
            <a:xfrm rot="-7220900" flipH="1" flipV="1">
              <a:off x="885826" y="401638"/>
              <a:ext cx="125412" cy="16986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3" name="Textfeld 41"/>
            <p:cNvSpPr txBox="1">
              <a:spLocks noChangeArrowheads="1"/>
            </p:cNvSpPr>
            <p:nvPr/>
          </p:nvSpPr>
          <p:spPr bwMode="auto">
            <a:xfrm>
              <a:off x="479425" y="496888"/>
              <a:ext cx="542926" cy="32861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de-DE" sz="1000" smtClean="0">
                  <a:solidFill>
                    <a:schemeClr val="bg1"/>
                  </a:solidFill>
                </a:rPr>
                <a:t>HIOS</a:t>
              </a:r>
              <a:endParaRPr lang="de-DE" sz="180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A1948-856C-4F65-9C6E-5F64233C2DC5}" type="datetimeFigureOut">
              <a:rPr lang="de-DE"/>
              <a:pPr>
                <a:defRPr/>
              </a:pPr>
              <a:t>09.10.14</a:t>
            </a:fld>
            <a:endParaRPr lang="de-DE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A4242-BBE5-4DDF-8FC6-B45DB13D0F7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en-GB" sz="4400">
              <a:ea typeface="MS PGothic" pitchFamily="34" charset="-128"/>
              <a:cs typeface="+mn-cs"/>
            </a:endParaRPr>
          </a:p>
        </p:txBody>
      </p:sp>
      <p:grpSp>
        <p:nvGrpSpPr>
          <p:cNvPr id="8" name="Gruppierung 1"/>
          <p:cNvGrpSpPr>
            <a:grpSpLocks/>
          </p:cNvGrpSpPr>
          <p:nvPr userDrawn="1"/>
        </p:nvGrpSpPr>
        <p:grpSpPr bwMode="auto">
          <a:xfrm>
            <a:off x="115888" y="58738"/>
            <a:ext cx="1071562" cy="928687"/>
            <a:chOff x="171450" y="71438"/>
            <a:chExt cx="1071563" cy="928687"/>
          </a:xfrm>
        </p:grpSpPr>
        <p:sp>
          <p:nvSpPr>
            <p:cNvPr id="9" name="Oval 143"/>
            <p:cNvSpPr>
              <a:spLocks noChangeArrowheads="1"/>
            </p:cNvSpPr>
            <p:nvPr/>
          </p:nvSpPr>
          <p:spPr bwMode="auto">
            <a:xfrm>
              <a:off x="487362" y="71438"/>
              <a:ext cx="439738" cy="777875"/>
            </a:xfrm>
            <a:prstGeom prst="ellipse">
              <a:avLst/>
            </a:prstGeom>
            <a:solidFill>
              <a:srgbClr val="99CC00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0" name="Oval 144"/>
            <p:cNvSpPr>
              <a:spLocks noChangeArrowheads="1"/>
            </p:cNvSpPr>
            <p:nvPr/>
          </p:nvSpPr>
          <p:spPr bwMode="auto">
            <a:xfrm rot="-6757191">
              <a:off x="323850" y="322263"/>
              <a:ext cx="450850" cy="755651"/>
            </a:xfrm>
            <a:prstGeom prst="ellipse">
              <a:avLst/>
            </a:prstGeom>
            <a:solidFill>
              <a:srgbClr val="3366FF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1" name="Oval 145"/>
            <p:cNvSpPr>
              <a:spLocks noChangeArrowheads="1"/>
            </p:cNvSpPr>
            <p:nvPr/>
          </p:nvSpPr>
          <p:spPr bwMode="auto">
            <a:xfrm rot="6757191" flipH="1">
              <a:off x="639763" y="322263"/>
              <a:ext cx="452438" cy="754063"/>
            </a:xfrm>
            <a:prstGeom prst="ellipse">
              <a:avLst/>
            </a:prstGeom>
            <a:solidFill>
              <a:srgbClr val="FFCC00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2" name="Oval 146"/>
            <p:cNvSpPr>
              <a:spLocks noChangeArrowheads="1"/>
            </p:cNvSpPr>
            <p:nvPr/>
          </p:nvSpPr>
          <p:spPr bwMode="auto">
            <a:xfrm>
              <a:off x="523875" y="436563"/>
              <a:ext cx="365125" cy="37623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3" name="AutoShape 147"/>
            <p:cNvSpPr>
              <a:spLocks noChangeArrowheads="1"/>
            </p:cNvSpPr>
            <p:nvPr/>
          </p:nvSpPr>
          <p:spPr bwMode="auto">
            <a:xfrm flipV="1">
              <a:off x="658812" y="825500"/>
              <a:ext cx="122238" cy="17462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4" name="AutoShape 148"/>
            <p:cNvSpPr>
              <a:spLocks noChangeArrowheads="1"/>
            </p:cNvSpPr>
            <p:nvPr/>
          </p:nvSpPr>
          <p:spPr bwMode="auto">
            <a:xfrm rot="7651063" flipV="1">
              <a:off x="412750" y="376238"/>
              <a:ext cx="125412" cy="16986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5" name="AutoShape 149"/>
            <p:cNvSpPr>
              <a:spLocks noChangeArrowheads="1"/>
            </p:cNvSpPr>
            <p:nvPr/>
          </p:nvSpPr>
          <p:spPr bwMode="auto">
            <a:xfrm rot="-7220900" flipH="1" flipV="1">
              <a:off x="885826" y="401638"/>
              <a:ext cx="125412" cy="16986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6" name="Textfeld 41"/>
            <p:cNvSpPr txBox="1">
              <a:spLocks noChangeArrowheads="1"/>
            </p:cNvSpPr>
            <p:nvPr/>
          </p:nvSpPr>
          <p:spPr bwMode="auto">
            <a:xfrm>
              <a:off x="479425" y="496888"/>
              <a:ext cx="542926" cy="32861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de-DE" sz="1000" smtClean="0">
                  <a:solidFill>
                    <a:schemeClr val="bg1"/>
                  </a:solidFill>
                </a:rPr>
                <a:t>HIOS</a:t>
              </a:r>
              <a:endParaRPr lang="de-DE" sz="180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FC387-3D73-46B9-94F4-7D7E9D7D425C}" type="datetimeFigureOut">
              <a:rPr lang="de-DE"/>
              <a:pPr>
                <a:defRPr/>
              </a:pPr>
              <a:t>09.10.14</a:t>
            </a:fld>
            <a:endParaRPr lang="de-DE"/>
          </a:p>
        </p:txBody>
      </p:sp>
      <p:sp>
        <p:nvSpPr>
          <p:cNvPr id="1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820C9-0942-4E72-809E-B2351830C5F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>
            <a:spLocks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en-GB" sz="4400">
              <a:ea typeface="MS PGothic" pitchFamily="34" charset="-128"/>
              <a:cs typeface="+mn-cs"/>
            </a:endParaRPr>
          </a:p>
        </p:txBody>
      </p:sp>
      <p:grpSp>
        <p:nvGrpSpPr>
          <p:cNvPr id="4" name="Gruppierung 1"/>
          <p:cNvGrpSpPr>
            <a:grpSpLocks/>
          </p:cNvGrpSpPr>
          <p:nvPr userDrawn="1"/>
        </p:nvGrpSpPr>
        <p:grpSpPr bwMode="auto">
          <a:xfrm>
            <a:off x="115888" y="58738"/>
            <a:ext cx="1071562" cy="928687"/>
            <a:chOff x="171450" y="71438"/>
            <a:chExt cx="1071563" cy="928687"/>
          </a:xfrm>
        </p:grpSpPr>
        <p:sp>
          <p:nvSpPr>
            <p:cNvPr id="5" name="Oval 143"/>
            <p:cNvSpPr>
              <a:spLocks noChangeArrowheads="1"/>
            </p:cNvSpPr>
            <p:nvPr/>
          </p:nvSpPr>
          <p:spPr bwMode="auto">
            <a:xfrm>
              <a:off x="487362" y="71438"/>
              <a:ext cx="439738" cy="777875"/>
            </a:xfrm>
            <a:prstGeom prst="ellipse">
              <a:avLst/>
            </a:prstGeom>
            <a:solidFill>
              <a:srgbClr val="99CC00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6" name="Oval 144"/>
            <p:cNvSpPr>
              <a:spLocks noChangeArrowheads="1"/>
            </p:cNvSpPr>
            <p:nvPr/>
          </p:nvSpPr>
          <p:spPr bwMode="auto">
            <a:xfrm rot="-6757191">
              <a:off x="323850" y="322263"/>
              <a:ext cx="450850" cy="755651"/>
            </a:xfrm>
            <a:prstGeom prst="ellipse">
              <a:avLst/>
            </a:prstGeom>
            <a:solidFill>
              <a:srgbClr val="3366FF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7" name="Oval 145"/>
            <p:cNvSpPr>
              <a:spLocks noChangeArrowheads="1"/>
            </p:cNvSpPr>
            <p:nvPr/>
          </p:nvSpPr>
          <p:spPr bwMode="auto">
            <a:xfrm rot="6757191" flipH="1">
              <a:off x="639763" y="322263"/>
              <a:ext cx="452438" cy="754063"/>
            </a:xfrm>
            <a:prstGeom prst="ellipse">
              <a:avLst/>
            </a:prstGeom>
            <a:solidFill>
              <a:srgbClr val="FFCC00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8" name="Oval 146"/>
            <p:cNvSpPr>
              <a:spLocks noChangeArrowheads="1"/>
            </p:cNvSpPr>
            <p:nvPr/>
          </p:nvSpPr>
          <p:spPr bwMode="auto">
            <a:xfrm>
              <a:off x="523875" y="436563"/>
              <a:ext cx="365125" cy="37623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9" name="AutoShape 147"/>
            <p:cNvSpPr>
              <a:spLocks noChangeArrowheads="1"/>
            </p:cNvSpPr>
            <p:nvPr/>
          </p:nvSpPr>
          <p:spPr bwMode="auto">
            <a:xfrm flipV="1">
              <a:off x="658812" y="825500"/>
              <a:ext cx="122238" cy="17462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0" name="AutoShape 148"/>
            <p:cNvSpPr>
              <a:spLocks noChangeArrowheads="1"/>
            </p:cNvSpPr>
            <p:nvPr/>
          </p:nvSpPr>
          <p:spPr bwMode="auto">
            <a:xfrm rot="7651063" flipV="1">
              <a:off x="412750" y="376238"/>
              <a:ext cx="125412" cy="16986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1" name="AutoShape 149"/>
            <p:cNvSpPr>
              <a:spLocks noChangeArrowheads="1"/>
            </p:cNvSpPr>
            <p:nvPr/>
          </p:nvSpPr>
          <p:spPr bwMode="auto">
            <a:xfrm rot="-7220900" flipH="1" flipV="1">
              <a:off x="885826" y="401638"/>
              <a:ext cx="125412" cy="16986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2" name="Textfeld 41"/>
            <p:cNvSpPr txBox="1">
              <a:spLocks noChangeArrowheads="1"/>
            </p:cNvSpPr>
            <p:nvPr/>
          </p:nvSpPr>
          <p:spPr bwMode="auto">
            <a:xfrm>
              <a:off x="479425" y="496888"/>
              <a:ext cx="542926" cy="32861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de-DE" sz="1000" smtClean="0">
                  <a:solidFill>
                    <a:schemeClr val="bg1"/>
                  </a:solidFill>
                </a:rPr>
                <a:t>HIOS</a:t>
              </a:r>
              <a:endParaRPr lang="de-DE" sz="180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1C55D-46FA-49A4-9804-A3930337682A}" type="datetimeFigureOut">
              <a:rPr lang="de-DE"/>
              <a:pPr>
                <a:defRPr/>
              </a:pPr>
              <a:t>09.10.14</a:t>
            </a:fld>
            <a:endParaRPr lang="de-DE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09B6D-EAAD-4B80-B905-330D76E38E7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en-GB" sz="4400">
              <a:ea typeface="MS PGothic" pitchFamily="34" charset="-128"/>
              <a:cs typeface="+mn-cs"/>
            </a:endParaRPr>
          </a:p>
        </p:txBody>
      </p:sp>
      <p:pic>
        <p:nvPicPr>
          <p:cNvPr id="3" name="Picture 17" descr="Hios3D-groß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49225" y="120650"/>
            <a:ext cx="88106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F2567-F914-4217-BDD1-69FF5925777A}" type="datetimeFigureOut">
              <a:rPr lang="de-DE"/>
              <a:pPr>
                <a:defRPr/>
              </a:pPr>
              <a:t>09.10.14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737F2-B05C-4F81-ACC0-743EAD3AD8A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en-GB" sz="4400">
              <a:ea typeface="MS PGothic" pitchFamily="34" charset="-128"/>
              <a:cs typeface="+mn-cs"/>
            </a:endParaRPr>
          </a:p>
        </p:txBody>
      </p:sp>
      <p:grpSp>
        <p:nvGrpSpPr>
          <p:cNvPr id="6" name="Gruppierung 1"/>
          <p:cNvGrpSpPr>
            <a:grpSpLocks/>
          </p:cNvGrpSpPr>
          <p:nvPr userDrawn="1"/>
        </p:nvGrpSpPr>
        <p:grpSpPr bwMode="auto">
          <a:xfrm>
            <a:off x="115888" y="58738"/>
            <a:ext cx="1071562" cy="928687"/>
            <a:chOff x="171450" y="71438"/>
            <a:chExt cx="1071563" cy="928687"/>
          </a:xfrm>
        </p:grpSpPr>
        <p:sp>
          <p:nvSpPr>
            <p:cNvPr id="7" name="Oval 143"/>
            <p:cNvSpPr>
              <a:spLocks noChangeArrowheads="1"/>
            </p:cNvSpPr>
            <p:nvPr/>
          </p:nvSpPr>
          <p:spPr bwMode="auto">
            <a:xfrm>
              <a:off x="487362" y="71438"/>
              <a:ext cx="439738" cy="777875"/>
            </a:xfrm>
            <a:prstGeom prst="ellipse">
              <a:avLst/>
            </a:prstGeom>
            <a:solidFill>
              <a:srgbClr val="99CC00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8" name="Oval 144"/>
            <p:cNvSpPr>
              <a:spLocks noChangeArrowheads="1"/>
            </p:cNvSpPr>
            <p:nvPr/>
          </p:nvSpPr>
          <p:spPr bwMode="auto">
            <a:xfrm rot="-6757191">
              <a:off x="323850" y="322263"/>
              <a:ext cx="450850" cy="755651"/>
            </a:xfrm>
            <a:prstGeom prst="ellipse">
              <a:avLst/>
            </a:prstGeom>
            <a:solidFill>
              <a:srgbClr val="3366FF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9" name="Oval 145"/>
            <p:cNvSpPr>
              <a:spLocks noChangeArrowheads="1"/>
            </p:cNvSpPr>
            <p:nvPr/>
          </p:nvSpPr>
          <p:spPr bwMode="auto">
            <a:xfrm rot="6757191" flipH="1">
              <a:off x="639763" y="322263"/>
              <a:ext cx="452438" cy="754063"/>
            </a:xfrm>
            <a:prstGeom prst="ellipse">
              <a:avLst/>
            </a:prstGeom>
            <a:solidFill>
              <a:srgbClr val="FFCC00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0" name="Oval 146"/>
            <p:cNvSpPr>
              <a:spLocks noChangeArrowheads="1"/>
            </p:cNvSpPr>
            <p:nvPr/>
          </p:nvSpPr>
          <p:spPr bwMode="auto">
            <a:xfrm>
              <a:off x="523875" y="436563"/>
              <a:ext cx="365125" cy="37623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1" name="AutoShape 147"/>
            <p:cNvSpPr>
              <a:spLocks noChangeArrowheads="1"/>
            </p:cNvSpPr>
            <p:nvPr/>
          </p:nvSpPr>
          <p:spPr bwMode="auto">
            <a:xfrm flipV="1">
              <a:off x="658812" y="825500"/>
              <a:ext cx="122238" cy="17462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2" name="AutoShape 148"/>
            <p:cNvSpPr>
              <a:spLocks noChangeArrowheads="1"/>
            </p:cNvSpPr>
            <p:nvPr/>
          </p:nvSpPr>
          <p:spPr bwMode="auto">
            <a:xfrm rot="7651063" flipV="1">
              <a:off x="412750" y="376238"/>
              <a:ext cx="125412" cy="16986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3" name="AutoShape 149"/>
            <p:cNvSpPr>
              <a:spLocks noChangeArrowheads="1"/>
            </p:cNvSpPr>
            <p:nvPr/>
          </p:nvSpPr>
          <p:spPr bwMode="auto">
            <a:xfrm rot="-7220900" flipH="1" flipV="1">
              <a:off x="885826" y="401638"/>
              <a:ext cx="125412" cy="16986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MS PGothic" pitchFamily="34" charset="-128"/>
                <a:cs typeface="+mn-cs"/>
              </a:endParaRPr>
            </a:p>
          </p:txBody>
        </p:sp>
        <p:sp>
          <p:nvSpPr>
            <p:cNvPr id="14" name="Textfeld 41"/>
            <p:cNvSpPr txBox="1">
              <a:spLocks noChangeArrowheads="1"/>
            </p:cNvSpPr>
            <p:nvPr/>
          </p:nvSpPr>
          <p:spPr bwMode="auto">
            <a:xfrm>
              <a:off x="479425" y="496888"/>
              <a:ext cx="542926" cy="32861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de-DE" sz="1000" smtClean="0">
                  <a:solidFill>
                    <a:schemeClr val="bg1"/>
                  </a:solidFill>
                </a:rPr>
                <a:t>HIOS</a:t>
              </a:r>
              <a:endParaRPr lang="de-DE" sz="180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B41B0-6851-461E-88BB-813C040DFB75}" type="datetimeFigureOut">
              <a:rPr lang="de-DE"/>
              <a:pPr>
                <a:defRPr/>
              </a:pPr>
              <a:t>09.10.14</a:t>
            </a:fld>
            <a:endParaRPr lang="de-DE"/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921AA-3B28-4E65-8734-4A98D9E074D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1343025" y="187325"/>
            <a:ext cx="65659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986095B4-7F0E-4624-841B-7B7209003C29}" type="datetimeFigureOut">
              <a:rPr lang="de-DE"/>
              <a:pPr>
                <a:defRPr/>
              </a:pPr>
              <a:t>09.10.14</a:t>
            </a:fld>
            <a:endParaRPr lang="de-DE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B88D5E97-C136-4580-B244-E0DF3760F2F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Arial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MS PGothic" pitchFamily="34" charset="-128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MS PGothic" pitchFamily="34" charset="-128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MS PGothic" pitchFamily="34" charset="-128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MS PGothic" pitchFamily="34" charset="-128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 txBox="1">
            <a:spLocks/>
          </p:cNvSpPr>
          <p:nvPr/>
        </p:nvSpPr>
        <p:spPr bwMode="auto">
          <a:xfrm>
            <a:off x="1193799" y="187325"/>
            <a:ext cx="7950201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de-DE" sz="2000">
                <a:solidFill>
                  <a:schemeClr val="bg1"/>
                </a:solidFill>
              </a:rPr>
              <a:t>Z1 (Hecht):	</a:t>
            </a:r>
            <a:r>
              <a:rPr lang="en-US" sz="2000">
                <a:solidFill>
                  <a:schemeClr val="bg1"/>
                </a:solidFill>
              </a:rPr>
              <a:t>Custom-synthesis of conjugated organic molecules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7" name="Rounded Rectangle 67"/>
          <p:cNvSpPr/>
          <p:nvPr/>
        </p:nvSpPr>
        <p:spPr bwMode="auto">
          <a:xfrm>
            <a:off x="194708" y="1344068"/>
            <a:ext cx="8738873" cy="885940"/>
          </a:xfrm>
          <a:prstGeom prst="roundRect">
            <a:avLst>
              <a:gd name="adj" fmla="val 18626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hteck 18"/>
          <p:cNvSpPr>
            <a:spLocks noChangeArrowheads="1"/>
          </p:cNvSpPr>
          <p:nvPr/>
        </p:nvSpPr>
        <p:spPr bwMode="auto">
          <a:xfrm>
            <a:off x="120878" y="2377954"/>
            <a:ext cx="41097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u="sng"/>
              <a:t>Synthesis support in 1st funding periode:</a:t>
            </a:r>
          </a:p>
        </p:txBody>
      </p:sp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226748" y="2940218"/>
            <a:ext cx="8899872" cy="33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177800" indent="-177800">
              <a:spcAft>
                <a:spcPct val="25000"/>
              </a:spcAft>
              <a:buFont typeface="Arial"/>
              <a:buChar char="•"/>
            </a:pPr>
            <a:r>
              <a:rPr lang="de-DE"/>
              <a:t>COMs with internal &amp; terminal phosphonic acids		for A8 (Koch)</a:t>
            </a:r>
          </a:p>
          <a:p>
            <a:pPr>
              <a:spcAft>
                <a:spcPct val="25000"/>
              </a:spcAft>
              <a:tabLst>
                <a:tab pos="174625" algn="l"/>
              </a:tabLst>
            </a:pPr>
            <a:r>
              <a:rPr lang="de-DE"/>
              <a:t>	various tetracyanoquinodimethanes</a:t>
            </a:r>
            <a:endParaRPr lang="de-DE"/>
          </a:p>
          <a:p>
            <a:pPr marL="177800" indent="-177800">
              <a:spcAft>
                <a:spcPct val="25000"/>
              </a:spcAft>
              <a:buFont typeface="Arial"/>
              <a:buChar char="•"/>
            </a:pPr>
            <a:endParaRPr lang="de-DE"/>
          </a:p>
          <a:p>
            <a:pPr marL="177800" indent="-177800">
              <a:spcAft>
                <a:spcPct val="25000"/>
              </a:spcAft>
              <a:buFont typeface="Arial"/>
              <a:buChar char="•"/>
            </a:pPr>
            <a:r>
              <a:rPr lang="de-DE"/>
              <a:t>Coumarin-based carboxylic acids					for B5 (Kühn/Elsässer)</a:t>
            </a:r>
          </a:p>
          <a:p>
            <a:pPr marL="177800" indent="-177800">
              <a:spcAft>
                <a:spcPct val="25000"/>
              </a:spcAft>
              <a:tabLst>
                <a:tab pos="174625" algn="l"/>
              </a:tabLst>
            </a:pPr>
            <a:r>
              <a:rPr lang="de-DE"/>
              <a:t>	Kühn et al. </a:t>
            </a:r>
            <a:r>
              <a:rPr lang="de-DE" i="1"/>
              <a:t>Appl. Phys. Lett.</a:t>
            </a:r>
            <a:r>
              <a:rPr lang="de-DE"/>
              <a:t> </a:t>
            </a:r>
            <a:r>
              <a:rPr lang="de-DE" b="1"/>
              <a:t>103</a:t>
            </a:r>
            <a:r>
              <a:rPr lang="de-DE"/>
              <a:t>, 191909 (2013)</a:t>
            </a:r>
          </a:p>
          <a:p>
            <a:pPr marL="177800" indent="-177800">
              <a:spcAft>
                <a:spcPct val="25000"/>
              </a:spcAft>
            </a:pPr>
            <a:r>
              <a:rPr lang="de-DE"/>
              <a:t>	</a:t>
            </a:r>
            <a:endParaRPr lang="de-DE"/>
          </a:p>
          <a:p>
            <a:pPr marL="177800" indent="-177800">
              <a:spcAft>
                <a:spcPct val="25000"/>
              </a:spcAft>
              <a:buFont typeface="Arial"/>
              <a:buChar char="•"/>
            </a:pPr>
            <a:r>
              <a:rPr lang="de-DE"/>
              <a:t>Dipolar phosphonic acids and phosphoric acids			for B7 (Neher)</a:t>
            </a:r>
          </a:p>
          <a:p>
            <a:pPr marL="177800" indent="-177800">
              <a:spcAft>
                <a:spcPct val="25000"/>
              </a:spcAft>
              <a:tabLst>
                <a:tab pos="174625" algn="l"/>
              </a:tabLst>
            </a:pPr>
            <a:r>
              <a:rPr lang="de-DE"/>
              <a:t>	Lange et al. </a:t>
            </a:r>
            <a:r>
              <a:rPr lang="de-DE" i="1"/>
              <a:t>Adv. Funct. Mater. </a:t>
            </a:r>
            <a:r>
              <a:rPr lang="de-DE"/>
              <a:t>published online</a:t>
            </a:r>
          </a:p>
          <a:p>
            <a:pPr marL="177800" indent="-177800">
              <a:spcAft>
                <a:spcPct val="25000"/>
              </a:spcAft>
              <a:tabLst>
                <a:tab pos="174625" algn="l"/>
              </a:tabLst>
            </a:pPr>
            <a:endParaRPr lang="de-DE"/>
          </a:p>
          <a:p>
            <a:pPr marL="177800" indent="-177800">
              <a:spcAft>
                <a:spcPct val="25000"/>
              </a:spcAft>
              <a:buFont typeface="Arial"/>
              <a:buChar char="•"/>
              <a:tabLst>
                <a:tab pos="174625" algn="l"/>
              </a:tabLst>
            </a:pPr>
            <a:r>
              <a:rPr lang="de-DE"/>
              <a:t>Symmetrically fluorinated sexiphenyls				for A9 (Kowarik) &amp; B3 (Blumstengel)</a:t>
            </a:r>
            <a:endParaRPr lang="de-DE"/>
          </a:p>
        </p:txBody>
      </p:sp>
      <p:sp>
        <p:nvSpPr>
          <p:cNvPr id="8" name="Rechteck 18"/>
          <p:cNvSpPr>
            <a:spLocks noChangeArrowheads="1"/>
          </p:cNvSpPr>
          <p:nvPr/>
        </p:nvSpPr>
        <p:spPr bwMode="auto">
          <a:xfrm>
            <a:off x="276346" y="1580463"/>
            <a:ext cx="690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u="sng"/>
              <a:t>Goal:</a:t>
            </a:r>
          </a:p>
        </p:txBody>
      </p:sp>
      <p:sp>
        <p:nvSpPr>
          <p:cNvPr id="10" name="Textfeld 8"/>
          <p:cNvSpPr txBox="1">
            <a:spLocks noChangeArrowheads="1"/>
          </p:cNvSpPr>
          <p:nvPr/>
        </p:nvSpPr>
        <p:spPr bwMode="auto">
          <a:xfrm>
            <a:off x="941564" y="1626373"/>
            <a:ext cx="79561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 b="1"/>
              <a:t>Synthesis of specific conjugated organic molecules (COMs) </a:t>
            </a:r>
            <a:r>
              <a:rPr lang="de-DE"/>
              <a:t>for various HIOS projects.</a:t>
            </a:r>
          </a:p>
        </p:txBody>
      </p:sp>
    </p:spTree>
    <p:extLst>
      <p:ext uri="{BB962C8B-B14F-4D97-AF65-F5344CB8AC3E}">
        <p14:creationId xmlns:p14="http://schemas.microsoft.com/office/powerpoint/2010/main" val="3859873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 txBox="1">
            <a:spLocks/>
          </p:cNvSpPr>
          <p:nvPr/>
        </p:nvSpPr>
        <p:spPr bwMode="auto">
          <a:xfrm>
            <a:off x="1193799" y="187325"/>
            <a:ext cx="7950201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de-DE" sz="2000">
                <a:solidFill>
                  <a:schemeClr val="bg1"/>
                </a:solidFill>
              </a:rPr>
              <a:t>Z1 (Hecht):	</a:t>
            </a:r>
            <a:r>
              <a:rPr lang="en-US" sz="2000">
                <a:solidFill>
                  <a:schemeClr val="bg1"/>
                </a:solidFill>
              </a:rPr>
              <a:t>Custom-synthesis of conjugated organic molecules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7" name="Rounded Rectangle 67"/>
          <p:cNvSpPr/>
          <p:nvPr/>
        </p:nvSpPr>
        <p:spPr bwMode="auto">
          <a:xfrm>
            <a:off x="194708" y="1344068"/>
            <a:ext cx="8738873" cy="885940"/>
          </a:xfrm>
          <a:prstGeom prst="roundRect">
            <a:avLst>
              <a:gd name="adj" fmla="val 18626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414" name="Rechteck 18"/>
          <p:cNvSpPr>
            <a:spLocks noChangeArrowheads="1"/>
          </p:cNvSpPr>
          <p:nvPr/>
        </p:nvSpPr>
        <p:spPr bwMode="auto">
          <a:xfrm>
            <a:off x="276346" y="1580463"/>
            <a:ext cx="690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u="sng"/>
              <a:t>Goal:</a:t>
            </a:r>
          </a:p>
        </p:txBody>
      </p:sp>
      <p:sp>
        <p:nvSpPr>
          <p:cNvPr id="17415" name="Textfeld 8"/>
          <p:cNvSpPr txBox="1">
            <a:spLocks noChangeArrowheads="1"/>
          </p:cNvSpPr>
          <p:nvPr/>
        </p:nvSpPr>
        <p:spPr bwMode="auto">
          <a:xfrm>
            <a:off x="941564" y="1626373"/>
            <a:ext cx="79561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 b="1"/>
              <a:t>Synthesis of specific conjugated organic molecules (COMs) </a:t>
            </a:r>
            <a:r>
              <a:rPr lang="de-DE"/>
              <a:t>for various HIOS projects.</a:t>
            </a:r>
          </a:p>
        </p:txBody>
      </p:sp>
      <p:sp>
        <p:nvSpPr>
          <p:cNvPr id="8" name="Rechteck 18"/>
          <p:cNvSpPr>
            <a:spLocks noChangeArrowheads="1"/>
          </p:cNvSpPr>
          <p:nvPr/>
        </p:nvSpPr>
        <p:spPr bwMode="auto">
          <a:xfrm>
            <a:off x="125998" y="2289327"/>
            <a:ext cx="49690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u="sng"/>
              <a:t>Custom-synthesis support in 2nd funding periode:</a:t>
            </a:r>
          </a:p>
        </p:txBody>
      </p:sp>
      <p:sp>
        <p:nvSpPr>
          <p:cNvPr id="10" name="Textfeld 8"/>
          <p:cNvSpPr txBox="1">
            <a:spLocks noChangeArrowheads="1"/>
          </p:cNvSpPr>
          <p:nvPr/>
        </p:nvSpPr>
        <p:spPr bwMode="auto">
          <a:xfrm>
            <a:off x="241514" y="2674901"/>
            <a:ext cx="8902486" cy="373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A8 (Koch):			COMs with internal/terminal phosphonic acids groups	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A 11 (Christiansen):		oligo(fluorene)s, oligo(thiophene)s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B3 (Blumstengel):		</a:t>
            </a:r>
            <a:r>
              <a:rPr lang="de-DE"/>
              <a:t>fluorene and thiophene based (co)polymers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					perylene derivatives</a:t>
            </a:r>
          </a:p>
          <a:p>
            <a:pPr>
              <a:spcAft>
                <a:spcPct val="25000"/>
              </a:spcAft>
            </a:pPr>
            <a:r>
              <a:rPr lang="de-DE"/>
              <a:t>B5 (Wörner/Elsässer):	dipolar oligo(</a:t>
            </a:r>
            <a:r>
              <a:rPr lang="de-DE" i="1"/>
              <a:t>para</a:t>
            </a:r>
            <a:r>
              <a:rPr lang="de-DE"/>
              <a:t>-phenylene)s</a:t>
            </a:r>
          </a:p>
          <a:p>
            <a:pPr>
              <a:spcAft>
                <a:spcPct val="25000"/>
              </a:spcAft>
            </a:pPr>
            <a:r>
              <a:rPr lang="de-DE"/>
              <a:t>B7 (Neher):			fluorene and thiophene based (co)polymers,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					perylene, naphthalene, and triarylamine derivatives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/>
              <a:t>B9 (Stähler):			COMs with terminal polar groups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>
                <a:solidFill>
                  <a:srgbClr val="FF0000"/>
                </a:solidFill>
              </a:rPr>
              <a:t>Others?</a:t>
            </a:r>
          </a:p>
          <a:p>
            <a:pPr>
              <a:spcAft>
                <a:spcPct val="25000"/>
              </a:spcAft>
              <a:buFont typeface="Arial" charset="0"/>
              <a:buNone/>
            </a:pPr>
            <a:endParaRPr lang="de-DE">
              <a:solidFill>
                <a:srgbClr val="FF0000"/>
              </a:solidFill>
            </a:endParaRPr>
          </a:p>
          <a:p>
            <a:pPr>
              <a:spcAft>
                <a:spcPct val="25000"/>
              </a:spcAft>
              <a:buFont typeface="Arial" charset="0"/>
              <a:buNone/>
            </a:pPr>
            <a:r>
              <a:rPr lang="de-DE">
                <a:solidFill>
                  <a:srgbClr val="FF0000"/>
                </a:solidFill>
              </a:rPr>
              <a:t>Please insert or correct links to Z1 and distinguish to A3!</a:t>
            </a:r>
          </a:p>
        </p:txBody>
      </p:sp>
    </p:spTree>
    <p:extLst>
      <p:ext uri="{BB962C8B-B14F-4D97-AF65-F5344CB8AC3E}">
        <p14:creationId xmlns:p14="http://schemas.microsoft.com/office/powerpoint/2010/main" val="3944032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FH@P997C9EFUVWXY5M7" val="3961"/>
</p:tagLst>
</file>

<file path=ppt/theme/theme1.xml><?xml version="1.0" encoding="utf-8"?>
<a:theme xmlns:a="http://schemas.openxmlformats.org/drawingml/2006/main" name="10_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0_Office-Design">
      <a:majorFont>
        <a:latin typeface=""/>
        <a:ea typeface="MS PGothic"/>
        <a:cs typeface="MS PGothic"/>
      </a:majorFont>
      <a:minorFont>
        <a:latin typeface=""/>
        <a:ea typeface="MS PGothic"/>
        <a:cs typeface="MS P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70</Words>
  <Application>Microsoft Macintosh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10_Office-Design</vt:lpstr>
      <vt:lpstr>PowerPoint Presentation</vt:lpstr>
      <vt:lpstr>PowerPoint Presentation</vt:lpstr>
    </vt:vector>
  </TitlesOfParts>
  <Company>HU Berlin,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Fritz Henneberger</dc:creator>
  <cp:lastModifiedBy>Stefan Hecht</cp:lastModifiedBy>
  <cp:revision>166</cp:revision>
  <dcterms:created xsi:type="dcterms:W3CDTF">2011-02-11T10:13:59Z</dcterms:created>
  <dcterms:modified xsi:type="dcterms:W3CDTF">2014-10-09T10:11:12Z</dcterms:modified>
</cp:coreProperties>
</file>