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57" r:id="rId5"/>
    <p:sldId id="260" r:id="rId6"/>
    <p:sldId id="259" r:id="rId7"/>
    <p:sldId id="262" r:id="rId8"/>
    <p:sldId id="263" r:id="rId9"/>
    <p:sldId id="258" r:id="rId10"/>
    <p:sldId id="264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40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0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11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748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28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97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63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187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44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62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C91BF-B5E9-407C-B79B-4DDE2E390320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85144-4837-4079-82FF-BE4F0F497C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37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5496" y="188640"/>
            <a:ext cx="9001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HIOS PI-Meeting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– Project B10</a:t>
            </a:r>
            <a:endParaRPr lang="en-US" sz="4000" dirty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4680520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70327" y="1041782"/>
            <a:ext cx="7931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Theory of Active Hyperbolic </a:t>
            </a:r>
            <a:r>
              <a:rPr lang="en-US" sz="2400" dirty="0" err="1" smtClean="0"/>
              <a:t>Metamaterials</a:t>
            </a:r>
            <a:r>
              <a:rPr lang="en-US" sz="2400" dirty="0" smtClean="0"/>
              <a:t> and SPASER Action</a:t>
            </a:r>
            <a:endParaRPr lang="de-DE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33329"/>
            <a:ext cx="2749692" cy="228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468598"/>
            <a:ext cx="3498091" cy="208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16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539552" y="580038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Further Plans: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1043608" y="1340768"/>
            <a:ext cx="766158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Apply</a:t>
            </a:r>
            <a:r>
              <a:rPr lang="de-DE" sz="2400" dirty="0" smtClean="0"/>
              <a:t> </a:t>
            </a:r>
            <a:r>
              <a:rPr lang="de-DE" sz="2400" dirty="0" err="1" smtClean="0"/>
              <a:t>formalism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hybrid </a:t>
            </a:r>
            <a:r>
              <a:rPr lang="de-DE" sz="2400" dirty="0" err="1" smtClean="0"/>
              <a:t>structures</a:t>
            </a:r>
            <a:r>
              <a:rPr lang="de-DE" sz="2400" dirty="0" smtClean="0"/>
              <a:t>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(</a:t>
            </a:r>
            <a:r>
              <a:rPr lang="de-DE" sz="2400" dirty="0" err="1" smtClean="0"/>
              <a:t>highly-doped</a:t>
            </a:r>
            <a:r>
              <a:rPr lang="de-DE" sz="2400" dirty="0" smtClean="0"/>
              <a:t> </a:t>
            </a:r>
            <a:r>
              <a:rPr lang="de-DE" sz="2400" dirty="0" err="1" smtClean="0"/>
              <a:t>ZnO</a:t>
            </a:r>
            <a:r>
              <a:rPr lang="de-DE" sz="2400" dirty="0" smtClean="0"/>
              <a:t> + </a:t>
            </a:r>
            <a:r>
              <a:rPr lang="de-DE" sz="2400" dirty="0" err="1" smtClean="0"/>
              <a:t>organics</a:t>
            </a:r>
            <a:r>
              <a:rPr lang="de-DE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Develop</a:t>
            </a:r>
            <a:r>
              <a:rPr lang="de-DE" sz="2400" dirty="0" smtClean="0"/>
              <a:t> </a:t>
            </a:r>
            <a:r>
              <a:rPr lang="de-DE" sz="2400" dirty="0" err="1" smtClean="0"/>
              <a:t>appropriate</a:t>
            </a:r>
            <a:r>
              <a:rPr lang="de-DE" sz="2400" dirty="0" smtClean="0"/>
              <a:t> material </a:t>
            </a:r>
            <a:r>
              <a:rPr lang="de-DE" sz="2400" dirty="0" err="1" smtClean="0"/>
              <a:t>model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highly-doped</a:t>
            </a:r>
            <a:r>
              <a:rPr lang="de-DE" sz="2400" dirty="0" smtClean="0"/>
              <a:t> </a:t>
            </a:r>
            <a:r>
              <a:rPr lang="de-DE" sz="2400" dirty="0" err="1" smtClean="0"/>
              <a:t>ZnO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Cross-</a:t>
            </a:r>
            <a:r>
              <a:rPr lang="de-DE" sz="2400" dirty="0" err="1" smtClean="0"/>
              <a:t>coupling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Topic 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Other material </a:t>
            </a:r>
            <a:r>
              <a:rPr lang="de-DE" sz="2400" dirty="0" err="1" smtClean="0"/>
              <a:t>systems</a:t>
            </a:r>
            <a:r>
              <a:rPr lang="de-DE" sz="2400" dirty="0" smtClean="0"/>
              <a:t> (AG Christiansen)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Two</a:t>
            </a:r>
            <a:r>
              <a:rPr lang="de-DE" sz="2400" dirty="0" smtClean="0"/>
              <a:t>-level </a:t>
            </a:r>
            <a:r>
              <a:rPr lang="de-DE" sz="2400" dirty="0" err="1" smtClean="0"/>
              <a:t>systems</a:t>
            </a:r>
            <a:r>
              <a:rPr lang="de-DE" sz="2400" dirty="0" smtClean="0"/>
              <a:t> </a:t>
            </a:r>
            <a:r>
              <a:rPr lang="de-DE" sz="2400" dirty="0" smtClean="0">
                <a:sym typeface="Wingdings" panose="05000000000000000000" pitchFamily="2" charset="2"/>
              </a:rPr>
              <a:t> real </a:t>
            </a:r>
            <a:r>
              <a:rPr lang="de-DE" sz="2400" dirty="0" err="1" smtClean="0">
                <a:sym typeface="Wingdings" panose="05000000000000000000" pitchFamily="2" charset="2"/>
              </a:rPr>
              <a:t>molecules</a:t>
            </a:r>
            <a:endParaRPr lang="de-DE" sz="2400" dirty="0" smtClean="0"/>
          </a:p>
          <a:p>
            <a:endParaRPr lang="de-DE" sz="2400" dirty="0"/>
          </a:p>
          <a:p>
            <a:pPr marL="342900" indent="-342900">
              <a:buFont typeface="Wingdings"/>
              <a:buChar char="à"/>
            </a:pPr>
            <a:r>
              <a:rPr lang="de-DE" sz="2400" dirty="0" err="1" smtClean="0">
                <a:sym typeface="Wingdings" panose="05000000000000000000" pitchFamily="2" charset="2"/>
              </a:rPr>
              <a:t>Cooperations</a:t>
            </a:r>
            <a:r>
              <a:rPr lang="de-DE" sz="2400" dirty="0" smtClean="0">
                <a:sym typeface="Wingdings" panose="05000000000000000000" pitchFamily="2" charset="2"/>
              </a:rPr>
              <a:t>: A5 (</a:t>
            </a:r>
            <a:r>
              <a:rPr lang="de-DE" sz="2400" dirty="0" err="1" smtClean="0">
                <a:sym typeface="Wingdings" panose="05000000000000000000" pitchFamily="2" charset="2"/>
              </a:rPr>
              <a:t>Henneberger</a:t>
            </a:r>
            <a:r>
              <a:rPr lang="de-DE" sz="2400" dirty="0" smtClean="0">
                <a:sym typeface="Wingdings" panose="05000000000000000000" pitchFamily="2" charset="2"/>
              </a:rPr>
              <a:t>)</a:t>
            </a:r>
          </a:p>
          <a:p>
            <a:r>
              <a:rPr lang="de-DE" sz="2400" dirty="0" smtClean="0">
                <a:sym typeface="Wingdings" panose="05000000000000000000" pitchFamily="2" charset="2"/>
              </a:rPr>
              <a:t>		     A11 (Christiansen)</a:t>
            </a:r>
          </a:p>
          <a:p>
            <a:r>
              <a:rPr lang="de-DE" sz="2400" dirty="0"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sym typeface="Wingdings" panose="05000000000000000000" pitchFamily="2" charset="2"/>
              </a:rPr>
              <a:t>	     B11 (</a:t>
            </a:r>
            <a:r>
              <a:rPr lang="de-DE" sz="2400" dirty="0" err="1" smtClean="0">
                <a:sym typeface="Wingdings" panose="05000000000000000000" pitchFamily="2" charset="2"/>
              </a:rPr>
              <a:t>Draxl</a:t>
            </a:r>
            <a:r>
              <a:rPr lang="de-DE" sz="2400" smtClean="0">
                <a:sym typeface="Wingdings" panose="05000000000000000000" pitchFamily="2" charset="2"/>
              </a:rPr>
              <a:t>)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62342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80038"/>
            <a:ext cx="827495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Preliminary</a:t>
            </a:r>
            <a:r>
              <a:rPr lang="de-DE" sz="2400" dirty="0" smtClean="0"/>
              <a:t> Work:</a:t>
            </a:r>
          </a:p>
          <a:p>
            <a:endParaRPr 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Design and numerical optimization of an easy-to-fabricate 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     photon-to-</a:t>
            </a:r>
            <a:r>
              <a:rPr lang="en-US" sz="2400" dirty="0" err="1" smtClean="0"/>
              <a:t>plasmon</a:t>
            </a:r>
            <a:r>
              <a:rPr lang="en-US" sz="2400" dirty="0" smtClean="0"/>
              <a:t> coupler for quantum </a:t>
            </a:r>
            <a:r>
              <a:rPr lang="en-US" sz="2400" dirty="0" err="1" smtClean="0"/>
              <a:t>plasmonics</a:t>
            </a:r>
            <a:r>
              <a:rPr lang="en-US" sz="2400" dirty="0" smtClean="0"/>
              <a:t>     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    G. </a:t>
            </a:r>
            <a:r>
              <a:rPr lang="en-US" sz="2400" dirty="0" err="1" smtClean="0"/>
              <a:t>Kewes</a:t>
            </a:r>
            <a:r>
              <a:rPr lang="en-US" sz="2400" dirty="0" smtClean="0"/>
              <a:t> et al. Applied Physics Letters </a:t>
            </a:r>
            <a:r>
              <a:rPr lang="en-US" sz="2400" b="1" dirty="0" smtClean="0"/>
              <a:t>102</a:t>
            </a:r>
            <a:r>
              <a:rPr lang="en-US" sz="2400" dirty="0" smtClean="0"/>
              <a:t> , 051104 (2013)</a:t>
            </a:r>
            <a:endParaRPr 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Scanning Single Quantum Emitter Fluorescence Lifetime 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    Imaging: Quantitative Analysis of the Local Density of 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 </a:t>
            </a:r>
            <a:r>
              <a:rPr lang="en-US" sz="2400" dirty="0" smtClean="0"/>
              <a:t>    Photonic States</a:t>
            </a:r>
          </a:p>
          <a:p>
            <a:pPr lvl="1"/>
            <a:r>
              <a:rPr lang="de-DE" sz="2400" dirty="0" smtClean="0"/>
              <a:t>     A.W. Schell et al., </a:t>
            </a:r>
            <a:r>
              <a:rPr lang="it-IT" sz="2400" dirty="0" smtClean="0"/>
              <a:t>Nano </a:t>
            </a:r>
            <a:r>
              <a:rPr lang="it-IT" sz="2400" dirty="0" err="1" smtClean="0"/>
              <a:t>Letters</a:t>
            </a:r>
            <a:r>
              <a:rPr lang="it-IT" sz="2400" dirty="0" smtClean="0"/>
              <a:t> </a:t>
            </a:r>
            <a:r>
              <a:rPr lang="it-IT" sz="2400" b="1" dirty="0" smtClean="0"/>
              <a:t>14</a:t>
            </a:r>
            <a:r>
              <a:rPr lang="it-IT" sz="2400" dirty="0" smtClean="0"/>
              <a:t>, 2623 (2014)</a:t>
            </a:r>
            <a:endParaRPr lang="de-DE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99627"/>
            <a:ext cx="5051276" cy="208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80038"/>
            <a:ext cx="7397538" cy="2385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Preliminary</a:t>
            </a:r>
            <a:r>
              <a:rPr lang="de-DE" sz="2400" dirty="0" smtClean="0"/>
              <a:t> Work:</a:t>
            </a:r>
          </a:p>
          <a:p>
            <a:endParaRPr 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Growth and Characterization of </a:t>
            </a:r>
            <a:r>
              <a:rPr lang="en-US" sz="2400" dirty="0" err="1" smtClean="0"/>
              <a:t>SiGeSn</a:t>
            </a:r>
            <a:r>
              <a:rPr lang="en-US" sz="2400" dirty="0" smtClean="0"/>
              <a:t> Quantum 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     Well Photodiodes     </a:t>
            </a:r>
          </a:p>
          <a:p>
            <a:pPr lvl="1"/>
            <a:r>
              <a:rPr lang="en-US" sz="2400" dirty="0" smtClean="0"/>
              <a:t>     I. A. Fischer et al., submitted</a:t>
            </a:r>
            <a:endParaRPr lang="de-DE" sz="2400" dirty="0"/>
          </a:p>
          <a:p>
            <a:pPr lvl="1"/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4374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80038"/>
            <a:ext cx="426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Topic 1: </a:t>
            </a:r>
            <a:r>
              <a:rPr lang="de-DE" sz="2400" dirty="0" err="1" smtClean="0"/>
              <a:t>Theory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SPASER Action</a:t>
            </a:r>
            <a:endParaRPr lang="de-DE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4680520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475656" y="4365104"/>
            <a:ext cx="72146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Emission </a:t>
            </a:r>
            <a:r>
              <a:rPr lang="de-DE" sz="2400" dirty="0" err="1" smtClean="0"/>
              <a:t>rates</a:t>
            </a:r>
            <a:r>
              <a:rPr lang="de-DE" sz="2400" dirty="0" smtClean="0"/>
              <a:t> </a:t>
            </a:r>
            <a:r>
              <a:rPr lang="de-DE" sz="2400" dirty="0" err="1" smtClean="0"/>
              <a:t>strongly</a:t>
            </a:r>
            <a:r>
              <a:rPr lang="de-DE" sz="2400" dirty="0" smtClean="0"/>
              <a:t> </a:t>
            </a:r>
            <a:r>
              <a:rPr lang="de-DE" sz="2400" dirty="0" err="1" smtClean="0"/>
              <a:t>distance</a:t>
            </a:r>
            <a:r>
              <a:rPr lang="de-DE" sz="2400" dirty="0" smtClean="0"/>
              <a:t> </a:t>
            </a:r>
            <a:r>
              <a:rPr lang="de-DE" sz="2400" dirty="0" err="1" smtClean="0"/>
              <a:t>dependent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Significant</a:t>
            </a:r>
            <a:r>
              <a:rPr lang="de-DE" sz="2400" dirty="0" smtClean="0"/>
              <a:t> </a:t>
            </a:r>
            <a:r>
              <a:rPr lang="de-DE" sz="2400" dirty="0" err="1" smtClean="0"/>
              <a:t>contributions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higher</a:t>
            </a:r>
            <a:r>
              <a:rPr lang="de-DE" sz="2400" dirty="0" smtClean="0"/>
              <a:t>-order </a:t>
            </a:r>
            <a:r>
              <a:rPr lang="de-DE" sz="2400" dirty="0" err="1" smtClean="0"/>
              <a:t>multipoles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sz="2400" dirty="0" smtClean="0"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ym typeface="Wingdings" panose="05000000000000000000" pitchFamily="2" charset="2"/>
              </a:rPr>
              <a:t>Construct</a:t>
            </a:r>
            <a:r>
              <a:rPr lang="de-DE" sz="2400" dirty="0" smtClean="0">
                <a:sym typeface="Wingdings" panose="05000000000000000000" pitchFamily="2" charset="2"/>
              </a:rPr>
              <a:t> a semi-</a:t>
            </a:r>
            <a:r>
              <a:rPr lang="de-DE" sz="2400" dirty="0" err="1" smtClean="0">
                <a:sym typeface="Wingdings" panose="05000000000000000000" pitchFamily="2" charset="2"/>
              </a:rPr>
              <a:t>classical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theory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first</a:t>
            </a:r>
            <a:endParaRPr lang="de-DE" sz="2400" dirty="0"/>
          </a:p>
        </p:txBody>
      </p:sp>
      <p:pic>
        <p:nvPicPr>
          <p:cNvPr id="6" name="Picture 4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10"/>
          <a:stretch/>
        </p:blipFill>
        <p:spPr bwMode="auto">
          <a:xfrm>
            <a:off x="6444208" y="1700808"/>
            <a:ext cx="1679917" cy="181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658944" y="3328757"/>
            <a:ext cx="148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Noginov</a:t>
            </a:r>
            <a:r>
              <a:rPr lang="de-DE" dirty="0" smtClean="0"/>
              <a:t> et al.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5815"/>
            <a:ext cx="7029450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3"/>
          <a:stretch/>
        </p:blipFill>
        <p:spPr bwMode="auto">
          <a:xfrm>
            <a:off x="7352978" y="548680"/>
            <a:ext cx="138454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39552" y="580038"/>
            <a:ext cx="4153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Effective</a:t>
            </a:r>
            <a:r>
              <a:rPr lang="de-DE" sz="2400" dirty="0" smtClean="0"/>
              <a:t> </a:t>
            </a:r>
            <a:r>
              <a:rPr lang="de-DE" sz="2400" dirty="0" err="1" smtClean="0"/>
              <a:t>Two</a:t>
            </a:r>
            <a:r>
              <a:rPr lang="de-DE" sz="2400" dirty="0" smtClean="0"/>
              <a:t>-Level Description: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5076056" y="6278276"/>
            <a:ext cx="267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G. </a:t>
            </a:r>
            <a:r>
              <a:rPr lang="de-DE" dirty="0" err="1" smtClean="0"/>
              <a:t>Kewes</a:t>
            </a:r>
            <a:r>
              <a:rPr lang="de-DE" dirty="0" smtClean="0"/>
              <a:t> et al., </a:t>
            </a:r>
            <a:r>
              <a:rPr lang="de-DE" dirty="0" err="1" smtClean="0"/>
              <a:t>submitted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80038"/>
            <a:ext cx="3732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Spin-Off: Silicon Nano-Laser:</a:t>
            </a:r>
            <a:endParaRPr lang="de-DE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3051"/>
            <a:ext cx="889660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004048" y="6093296"/>
            <a:ext cx="3053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G. </a:t>
            </a:r>
            <a:r>
              <a:rPr lang="de-DE" dirty="0" err="1" smtClean="0"/>
              <a:t>Kewes</a:t>
            </a:r>
            <a:r>
              <a:rPr lang="de-DE" dirty="0" smtClean="0"/>
              <a:t> et al., in </a:t>
            </a:r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866" y="1155937"/>
            <a:ext cx="3974876" cy="18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80038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Further Plans:</a:t>
            </a:r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1043608" y="1340768"/>
            <a:ext cx="671600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Fully</a:t>
            </a:r>
            <a:r>
              <a:rPr lang="de-DE" sz="2400" dirty="0" smtClean="0"/>
              <a:t> </a:t>
            </a:r>
            <a:r>
              <a:rPr lang="de-DE" sz="2400" dirty="0" err="1" smtClean="0"/>
              <a:t>quantum-mechanical</a:t>
            </a:r>
            <a:r>
              <a:rPr lang="de-DE" sz="2400" dirty="0" smtClean="0"/>
              <a:t> </a:t>
            </a:r>
            <a:r>
              <a:rPr lang="de-DE" sz="2400" dirty="0" err="1" smtClean="0"/>
              <a:t>treatment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Extension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complex</a:t>
            </a:r>
            <a:r>
              <a:rPr lang="de-DE" sz="2400" dirty="0" smtClean="0"/>
              <a:t> geometries / </a:t>
            </a:r>
            <a:r>
              <a:rPr lang="de-DE" sz="2400" dirty="0" err="1" smtClean="0"/>
              <a:t>laser</a:t>
            </a:r>
            <a:r>
              <a:rPr lang="de-DE" sz="2400" dirty="0" smtClean="0"/>
              <a:t> </a:t>
            </a:r>
            <a:r>
              <a:rPr lang="de-DE" sz="2400" dirty="0" err="1" smtClean="0"/>
              <a:t>dynamics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Random SPASER: Multiple </a:t>
            </a:r>
            <a:r>
              <a:rPr lang="de-DE" sz="2400" dirty="0" err="1" smtClean="0"/>
              <a:t>scattering</a:t>
            </a:r>
            <a:r>
              <a:rPr lang="de-DE" sz="2400" dirty="0" smtClean="0"/>
              <a:t> </a:t>
            </a:r>
            <a:r>
              <a:rPr lang="de-DE" sz="2400" dirty="0" err="1" smtClean="0"/>
              <a:t>effects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Two</a:t>
            </a:r>
            <a:r>
              <a:rPr lang="de-DE" sz="2400" dirty="0" smtClean="0"/>
              <a:t>-level </a:t>
            </a:r>
            <a:r>
              <a:rPr lang="de-DE" sz="2400" dirty="0" err="1" smtClean="0"/>
              <a:t>emitters</a:t>
            </a:r>
            <a:r>
              <a:rPr lang="de-DE" sz="2400" dirty="0" smtClean="0"/>
              <a:t> </a:t>
            </a:r>
            <a:r>
              <a:rPr lang="de-DE" sz="2400" dirty="0" smtClean="0">
                <a:sym typeface="Wingdings" panose="05000000000000000000" pitchFamily="2" charset="2"/>
              </a:rPr>
              <a:t> real </a:t>
            </a:r>
            <a:r>
              <a:rPr lang="de-DE" sz="2400" dirty="0" err="1" smtClean="0">
                <a:sym typeface="Wingdings" panose="05000000000000000000" pitchFamily="2" charset="2"/>
              </a:rPr>
              <a:t>molecules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Dielectric</a:t>
            </a:r>
            <a:r>
              <a:rPr lang="de-DE" sz="2400" dirty="0" smtClean="0"/>
              <a:t> Nano-Lasers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Wingdings"/>
              <a:buChar char="à"/>
            </a:pPr>
            <a:r>
              <a:rPr lang="de-DE" sz="2400" dirty="0" err="1" smtClean="0">
                <a:sym typeface="Wingdings" panose="05000000000000000000" pitchFamily="2" charset="2"/>
              </a:rPr>
              <a:t>Cooperations</a:t>
            </a:r>
            <a:r>
              <a:rPr lang="de-DE" sz="2400" dirty="0" smtClean="0">
                <a:sym typeface="Wingdings" panose="05000000000000000000" pitchFamily="2" charset="2"/>
              </a:rPr>
              <a:t>: A11 (Christiansen)</a:t>
            </a:r>
          </a:p>
          <a:p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ym typeface="Wingdings" panose="05000000000000000000" pitchFamily="2" charset="2"/>
              </a:rPr>
              <a:t>                               B2 (</a:t>
            </a:r>
            <a:r>
              <a:rPr lang="de-DE" sz="2400" dirty="0" err="1" smtClean="0">
                <a:sym typeface="Wingdings" panose="05000000000000000000" pitchFamily="2" charset="2"/>
              </a:rPr>
              <a:t>Ballauf</a:t>
            </a:r>
            <a:r>
              <a:rPr lang="de-DE" sz="2400" dirty="0" smtClean="0">
                <a:sym typeface="Wingdings" panose="05000000000000000000" pitchFamily="2" charset="2"/>
              </a:rPr>
              <a:t>/Benson/Liu)</a:t>
            </a:r>
          </a:p>
          <a:p>
            <a:pPr lvl="4"/>
            <a:r>
              <a:rPr lang="de-DE" sz="2400" dirty="0" smtClean="0">
                <a:sym typeface="Wingdings" panose="05000000000000000000" pitchFamily="2" charset="2"/>
              </a:rPr>
              <a:t>     B6 (May)</a:t>
            </a:r>
          </a:p>
          <a:p>
            <a:pPr lvl="4"/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ym typeface="Wingdings" panose="05000000000000000000" pitchFamily="2" charset="2"/>
              </a:rPr>
              <a:t>    B12 (Knorr/Richter)</a:t>
            </a:r>
          </a:p>
          <a:p>
            <a:r>
              <a:rPr lang="de-DE" sz="2400" dirty="0" smtClean="0">
                <a:sym typeface="Wingdings" panose="05000000000000000000" pitchFamily="2" charset="2"/>
              </a:rPr>
              <a:t>		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80038"/>
            <a:ext cx="5717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Topic 2: </a:t>
            </a:r>
            <a:r>
              <a:rPr lang="de-DE" sz="2400" dirty="0" err="1" smtClean="0"/>
              <a:t>Theory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Hyperbolic</a:t>
            </a:r>
            <a:r>
              <a:rPr lang="de-DE" sz="2400" dirty="0" smtClean="0"/>
              <a:t> Metamaterials</a:t>
            </a:r>
            <a:endParaRPr lang="de-DE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89" y="1340768"/>
            <a:ext cx="3498091" cy="208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961431" y="3789040"/>
            <a:ext cx="797231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Role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nonlocal</a:t>
            </a:r>
            <a:r>
              <a:rPr lang="de-DE" sz="2400" dirty="0" smtClean="0"/>
              <a:t> </a:t>
            </a:r>
            <a:r>
              <a:rPr lang="de-DE" sz="2400" dirty="0" err="1" smtClean="0"/>
              <a:t>effects</a:t>
            </a:r>
            <a:r>
              <a:rPr lang="de-DE" sz="2400" dirty="0" smtClean="0"/>
              <a:t> in </a:t>
            </a:r>
            <a:r>
              <a:rPr lang="de-DE" sz="2400" dirty="0" err="1" smtClean="0"/>
              <a:t>density-of-states</a:t>
            </a:r>
            <a:r>
              <a:rPr lang="de-DE" sz="2400" dirty="0" smtClean="0"/>
              <a:t> </a:t>
            </a:r>
            <a:r>
              <a:rPr lang="de-DE" sz="2400" dirty="0" err="1" smtClean="0"/>
              <a:t>enhancement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Role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material </a:t>
            </a:r>
            <a:r>
              <a:rPr lang="de-DE" sz="2400" dirty="0" err="1" smtClean="0"/>
              <a:t>model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Local-field</a:t>
            </a:r>
            <a:r>
              <a:rPr lang="de-DE" sz="2400" dirty="0" smtClean="0"/>
              <a:t> </a:t>
            </a:r>
            <a:r>
              <a:rPr lang="de-DE" sz="2400" dirty="0" err="1" smtClean="0"/>
              <a:t>effects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sz="2400" dirty="0" smtClean="0"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ym typeface="Wingdings" panose="05000000000000000000" pitchFamily="2" charset="2"/>
              </a:rPr>
              <a:t>Effects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are</a:t>
            </a:r>
            <a:r>
              <a:rPr lang="de-DE" sz="2400" dirty="0" smtClean="0">
                <a:sym typeface="Wingdings" panose="05000000000000000000" pitchFamily="2" charset="2"/>
              </a:rPr>
              <a:t> non-additive: </a:t>
            </a:r>
            <a:r>
              <a:rPr lang="de-DE" sz="2400" dirty="0" err="1" smtClean="0">
                <a:sym typeface="Wingdings" panose="05000000000000000000" pitchFamily="2" charset="2"/>
              </a:rPr>
              <a:t>Construct</a:t>
            </a:r>
            <a:r>
              <a:rPr lang="de-DE" sz="2400" dirty="0" smtClean="0">
                <a:sym typeface="Wingdings" panose="05000000000000000000" pitchFamily="2" charset="2"/>
              </a:rPr>
              <a:t> a </a:t>
            </a:r>
            <a:r>
              <a:rPr lang="de-DE" sz="2400" dirty="0" err="1" smtClean="0">
                <a:sym typeface="Wingdings" panose="05000000000000000000" pitchFamily="2" charset="2"/>
              </a:rPr>
              <a:t>theory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of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fluorescence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722313"/>
            <a:ext cx="7978775" cy="541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860032" y="6278276"/>
            <a:ext cx="393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F. </a:t>
            </a:r>
            <a:r>
              <a:rPr lang="de-DE" dirty="0" err="1" smtClean="0"/>
              <a:t>Intravaia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K. Busch, in </a:t>
            </a:r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05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Bildschirmpräsentation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busch</dc:creator>
  <cp:lastModifiedBy>busch</cp:lastModifiedBy>
  <cp:revision>11</cp:revision>
  <dcterms:created xsi:type="dcterms:W3CDTF">2014-10-09T06:14:23Z</dcterms:created>
  <dcterms:modified xsi:type="dcterms:W3CDTF">2014-10-09T10:43:03Z</dcterms:modified>
</cp:coreProperties>
</file>