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theme/themeOverride7.xml" ContentType="application/vnd.openxmlformats-officedocument.themeOverr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Override5.xml" ContentType="application/vnd.openxmlformats-officedocument.themeOverride+xml"/>
  <Override PartName="/ppt/theme/themeOverride6.xml" ContentType="application/vnd.openxmlformats-officedocument.themeOverrid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Override3.xml" ContentType="application/vnd.openxmlformats-officedocument.themeOverride+xml"/>
  <Override PartName="/ppt/theme/themeOverride4.xml" ContentType="application/vnd.openxmlformats-officedocument.themeOverrid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heme/themeOverride9.xml" ContentType="application/vnd.openxmlformats-officedocument.themeOverr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  <Override PartName="/ppt/theme/themeOverride8.xml" ContentType="application/vnd.openxmlformats-officedocument.themeOverrid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4142" r:id="rId1"/>
  </p:sldMasterIdLst>
  <p:notesMasterIdLst>
    <p:notesMasterId r:id="rId13"/>
  </p:notesMasterIdLst>
  <p:handoutMasterIdLst>
    <p:handoutMasterId r:id="rId14"/>
  </p:handoutMasterIdLst>
  <p:sldIdLst>
    <p:sldId id="256" r:id="rId2"/>
    <p:sldId id="356" r:id="rId3"/>
    <p:sldId id="379" r:id="rId4"/>
    <p:sldId id="381" r:id="rId5"/>
    <p:sldId id="373" r:id="rId6"/>
    <p:sldId id="382" r:id="rId7"/>
    <p:sldId id="383" r:id="rId8"/>
    <p:sldId id="387" r:id="rId9"/>
    <p:sldId id="388" r:id="rId10"/>
    <p:sldId id="385" r:id="rId11"/>
    <p:sldId id="386" r:id="rId12"/>
  </p:sldIdLst>
  <p:sldSz cx="9144000" cy="6858000" type="screen4x3"/>
  <p:notesSz cx="6858000" cy="9144000"/>
  <p:defaultTextStyle>
    <a:defPPr>
      <a:defRPr lang="en-US"/>
    </a:defPPr>
    <a:lvl1pPr algn="l" defTabSz="912813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5613" indent="1588" algn="l" defTabSz="912813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2813" indent="1588" algn="l" defTabSz="912813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0013" indent="1588" algn="l" defTabSz="912813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7213" indent="1588" algn="l" defTabSz="912813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CC0000"/>
    <a:srgbClr val="FFFF66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B301B821-A1FF-4177-AEE7-76D212191A09}" styleName="Mittlere Formatvorlage 1 - Akz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9D7B26C5-4107-4FEC-AEDC-1716B250A1EF}" styleName="Helle Formatvorlag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1FECB4D8-DB02-4DC6-A0A2-4F2EBAE1DC90}" styleName="Mittlere Formatvorlage 1 - Akz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0505E3EF-67EA-436B-97B2-0124C06EBD24}" styleName="Mittlere Formatvorlage 4 - Akz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9DCAF9ED-07DC-4A11-8D7F-57B35C25682E}" styleName="Mittlere Formatvorlage 1 - Akz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Keine Formatvorlage, kein Gitternetz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389" autoAdjust="0"/>
    <p:restoredTop sz="99200" autoAdjust="0"/>
  </p:normalViewPr>
  <p:slideViewPr>
    <p:cSldViewPr>
      <p:cViewPr>
        <p:scale>
          <a:sx n="60" d="100"/>
          <a:sy n="60" d="100"/>
        </p:scale>
        <p:origin x="-90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A9834A1-4903-4EBA-9856-E9EE8041D226}" type="datetimeFigureOut">
              <a:rPr lang="en-US" smtClean="0"/>
              <a:pPr/>
              <a:t>10/9/2014</a:t>
            </a:fld>
            <a:endParaRPr lang="en-US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4C5A35D-8A5C-4563-BED0-10AB9297E31C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21754591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EAE328B3-92F4-4E97-B5F8-6027679167CE}" type="datetimeFigureOut">
              <a:rPr lang="de-DE"/>
              <a:pPr>
                <a:defRPr/>
              </a:pPr>
              <a:t>09.10.2014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de-DE" noProof="0" smtClean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noProof="0" smtClean="0"/>
              <a:t>Textmasterformate durch Klicken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57170712-6450-4FA3-80BE-298E86CC1723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xmlns="" val="99428345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598EC8A-9657-4EFD-8E50-4B2A740E2FEA}" type="datetime1">
              <a:rPr lang="en-US" smtClean="0"/>
              <a:pPr>
                <a:defRPr/>
              </a:pPr>
              <a:t>10/9/2014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87D6BAD-125D-40CD-889A-F5026A2E3854}" type="slidenum">
              <a:rPr lang="en-US" smtClean="0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1415A2E-59A0-4558-923F-7C161E491ED5}" type="datetime1">
              <a:rPr lang="en-US" smtClean="0"/>
              <a:pPr>
                <a:defRPr/>
              </a:pPr>
              <a:t>10/9/2014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145C8DD-13F5-4698-A4BD-A8B754B12802}" type="slidenum">
              <a:rPr lang="en-US" smtClean="0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C895453-AA63-41F1-A1F0-FD9F3F2063C8}" type="datetime1">
              <a:rPr lang="en-US" smtClean="0"/>
              <a:pPr>
                <a:defRPr/>
              </a:pPr>
              <a:t>10/9/2014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5B1CABF-6F74-4D66-9227-6787096EBE0E}" type="slidenum">
              <a:rPr lang="en-US" smtClean="0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3FFEC6F-6C11-422A-BB9E-6ABA1E799DF7}" type="datetime1">
              <a:rPr lang="en-US" smtClean="0"/>
              <a:pPr>
                <a:defRPr/>
              </a:pPr>
              <a:t>10/9/2014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213A1BB-300F-4F62-8A3D-C28C4006CC29}" type="slidenum">
              <a:rPr lang="en-US" smtClean="0"/>
              <a:pPr>
                <a:defRPr/>
              </a:pPr>
              <a:t>‹Nr.›</a:t>
            </a:fld>
            <a:r>
              <a:rPr lang="en-US" smtClean="0"/>
              <a:t>/21</a:t>
            </a:r>
          </a:p>
          <a:p>
            <a:pPr>
              <a:defRPr/>
            </a:pPr>
            <a:endParaRPr lang="en-US"/>
          </a:p>
        </p:txBody>
      </p:sp>
      <p:sp>
        <p:nvSpPr>
          <p:cNvPr id="7" name="Rechteck 6"/>
          <p:cNvSpPr/>
          <p:nvPr userDrawn="1"/>
        </p:nvSpPr>
        <p:spPr>
          <a:xfrm>
            <a:off x="0" y="981075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>
              <a:defRPr/>
            </a:pPr>
            <a:endParaRPr lang="de-DE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27E09DF-086A-459B-98BE-DF983534CA31}" type="datetime1">
              <a:rPr lang="en-US" smtClean="0"/>
              <a:pPr>
                <a:defRPr/>
              </a:pPr>
              <a:t>10/9/2014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8D75A49-5EE6-4048-BD7C-A9A81A017EC7}" type="slidenum">
              <a:rPr lang="en-US" smtClean="0"/>
              <a:pPr>
                <a:defRPr/>
              </a:pPr>
              <a:t>‹Nr.›</a:t>
            </a:fld>
            <a:endParaRPr lang="en-US"/>
          </a:p>
        </p:txBody>
      </p:sp>
      <p:sp>
        <p:nvSpPr>
          <p:cNvPr id="7" name="Rechteck 6"/>
          <p:cNvSpPr/>
          <p:nvPr userDrawn="1"/>
        </p:nvSpPr>
        <p:spPr>
          <a:xfrm>
            <a:off x="4254500" y="3244850"/>
            <a:ext cx="641350" cy="36671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fld id="{4CFEF6F3-3932-49D2-9B93-AA940E0D2FD4}" type="slidenum">
              <a:rPr lang="en-US">
                <a:cs typeface="+mn-cs"/>
              </a:rPr>
              <a:pPr>
                <a:defRPr/>
              </a:pPr>
              <a:t>‹Nr.›</a:t>
            </a:fld>
            <a:endParaRPr lang="de-DE">
              <a:cs typeface="+mn-cs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5150409-C163-4154-9E04-A68F7619E2E0}" type="datetime1">
              <a:rPr lang="en-US" smtClean="0"/>
              <a:pPr>
                <a:defRPr/>
              </a:pPr>
              <a:t>10/9/2014</a:t>
            </a:fld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B9C8CD6-392D-4B53-A4C2-33254DDF2310}" type="slidenum">
              <a:rPr lang="en-US" smtClean="0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700D379-8CC2-4298-BDD4-CBEA0CACF475}" type="datetime1">
              <a:rPr lang="en-US" smtClean="0"/>
              <a:pPr>
                <a:defRPr/>
              </a:pPr>
              <a:t>10/9/2014</a:t>
            </a:fld>
            <a:endParaRPr lang="en-US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E6D4B23-9098-4244-9EAF-EC9C7FA3A0BE}" type="slidenum">
              <a:rPr lang="en-US" smtClean="0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DC804DE-EA8F-48D5-8E69-90B574D9EBEA}" type="datetime1">
              <a:rPr lang="en-US" smtClean="0"/>
              <a:pPr>
                <a:defRPr/>
              </a:pPr>
              <a:t>10/9/2014</a:t>
            </a:fld>
            <a:endParaRPr lang="en-US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64011D8-81B0-4405-A9F5-57BB1A1E5061}" type="slidenum">
              <a:rPr lang="en-US" smtClean="0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14B5D4B-8B9E-49B5-8E91-BF81C354CEC5}" type="datetime1">
              <a:rPr lang="en-US" smtClean="0"/>
              <a:pPr>
                <a:defRPr/>
              </a:pPr>
              <a:t>10/9/2014</a:t>
            </a:fld>
            <a:endParaRPr lang="en-US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1D7ED20-0AE7-45AA-80A2-B889D799920D}" type="slidenum">
              <a:rPr lang="en-US" smtClean="0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90DF98B-6D0D-4CB1-B195-651C1458FFB9}" type="datetime1">
              <a:rPr lang="en-US" smtClean="0"/>
              <a:pPr>
                <a:defRPr/>
              </a:pPr>
              <a:t>10/9/2014</a:t>
            </a:fld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AE36937-6FED-4B70-8080-5D6642A9006A}" type="slidenum">
              <a:rPr lang="en-US" smtClean="0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F4E879E-DDF1-4D93-874E-28FFFCA19890}" type="datetime1">
              <a:rPr lang="en-US" smtClean="0"/>
              <a:pPr>
                <a:defRPr/>
              </a:pPr>
              <a:t>10/9/2014</a:t>
            </a:fld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A4FB2FA-EF9C-4324-998A-A199D6C28FD6}" type="slidenum">
              <a:rPr lang="en-US" smtClean="0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94C33D57-D2AC-404D-B937-67FD67AD11FD}" type="datetime1">
              <a:rPr lang="en-US" smtClean="0"/>
              <a:pPr>
                <a:defRPr/>
              </a:pPr>
              <a:t>10/9/2014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4FC1E062-5AF2-4EF1-A0FA-AB52879ABE80}" type="slidenum">
              <a:rPr lang="en-US" smtClean="0"/>
              <a:pPr>
                <a:defRPr/>
              </a:pPr>
              <a:t>‹Nr.›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43" r:id="rId1"/>
    <p:sldLayoutId id="2147484144" r:id="rId2"/>
    <p:sldLayoutId id="2147484145" r:id="rId3"/>
    <p:sldLayoutId id="2147484146" r:id="rId4"/>
    <p:sldLayoutId id="2147484147" r:id="rId5"/>
    <p:sldLayoutId id="2147484148" r:id="rId6"/>
    <p:sldLayoutId id="2147484149" r:id="rId7"/>
    <p:sldLayoutId id="2147484150" r:id="rId8"/>
    <p:sldLayoutId id="2147484151" r:id="rId9"/>
    <p:sldLayoutId id="2147484152" r:id="rId10"/>
    <p:sldLayoutId id="2147484153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9.xml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.xml"/><Relationship Id="rId5" Type="http://schemas.microsoft.com/office/2007/relationships/hdphoto" Target="../media/hdphoto3.wdp"/><Relationship Id="rId4" Type="http://schemas.openxmlformats.org/officeDocument/2006/relationships/image" Target="../media/image3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10.png"/><Relationship Id="rId2" Type="http://schemas.openxmlformats.org/officeDocument/2006/relationships/vmlDrawing" Target="../drawings/vmlDrawing1.vml"/><Relationship Id="rId1" Type="http://schemas.openxmlformats.org/officeDocument/2006/relationships/themeOverride" Target="../theme/themeOverride3.xml"/><Relationship Id="rId6" Type="http://schemas.openxmlformats.org/officeDocument/2006/relationships/image" Target="../media/image9.png"/><Relationship Id="rId11" Type="http://schemas.openxmlformats.org/officeDocument/2006/relationships/oleObject" Target="../embeddings/oleObject3.bin"/><Relationship Id="rId5" Type="http://schemas.openxmlformats.org/officeDocument/2006/relationships/image" Target="../media/image1.png"/><Relationship Id="rId10" Type="http://schemas.openxmlformats.org/officeDocument/2006/relationships/oleObject" Target="../embeddings/oleObject2.bin"/><Relationship Id="rId4" Type="http://schemas.openxmlformats.org/officeDocument/2006/relationships/image" Target="../media/image8.png"/><Relationship Id="rId9" Type="http://schemas.openxmlformats.org/officeDocument/2006/relationships/oleObject" Target="../embeddings/oleObject1.bin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15.png"/><Relationship Id="rId12" Type="http://schemas.openxmlformats.org/officeDocument/2006/relationships/oleObject" Target="../embeddings/oleObject5.bin"/><Relationship Id="rId2" Type="http://schemas.openxmlformats.org/officeDocument/2006/relationships/vmlDrawing" Target="../drawings/vmlDrawing2.vml"/><Relationship Id="rId1" Type="http://schemas.openxmlformats.org/officeDocument/2006/relationships/themeOverride" Target="../theme/themeOverride4.xml"/><Relationship Id="rId6" Type="http://schemas.openxmlformats.org/officeDocument/2006/relationships/image" Target="../media/image14.png"/><Relationship Id="rId11" Type="http://schemas.openxmlformats.org/officeDocument/2006/relationships/oleObject" Target="../embeddings/oleObject4.bin"/><Relationship Id="rId5" Type="http://schemas.openxmlformats.org/officeDocument/2006/relationships/image" Target="../media/image13.png"/><Relationship Id="rId10" Type="http://schemas.openxmlformats.org/officeDocument/2006/relationships/image" Target="../media/image17.png"/><Relationship Id="rId4" Type="http://schemas.openxmlformats.org/officeDocument/2006/relationships/image" Target="../media/image12.png"/><Relationship Id="rId9" Type="http://schemas.microsoft.com/office/2007/relationships/hdphoto" Target="../media/hdphoto1.wdp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5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.bin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24.png"/><Relationship Id="rId2" Type="http://schemas.openxmlformats.org/officeDocument/2006/relationships/vmlDrawing" Target="../drawings/vmlDrawing3.vml"/><Relationship Id="rId1" Type="http://schemas.openxmlformats.org/officeDocument/2006/relationships/themeOverride" Target="../theme/themeOverride6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Relationship Id="rId9" Type="http://schemas.openxmlformats.org/officeDocument/2006/relationships/oleObject" Target="../embeddings/oleObject7.bin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8.xml"/><Relationship Id="rId6" Type="http://schemas.openxmlformats.org/officeDocument/2006/relationships/image" Target="../media/image29.jpeg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hteck 17"/>
          <p:cNvSpPr/>
          <p:nvPr/>
        </p:nvSpPr>
        <p:spPr>
          <a:xfrm>
            <a:off x="-500098" y="142852"/>
            <a:ext cx="10116616" cy="70788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HIOS PI-Meeting - </a:t>
            </a:r>
            <a:r>
              <a:rPr lang="en-US" sz="4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B2</a:t>
            </a:r>
            <a:endParaRPr lang="en-US" sz="4000" b="1" dirty="0">
              <a:latin typeface="Arial" panose="020B0604020202020204" pitchFamily="34" charset="0"/>
              <a:ea typeface="Cambria Math" pitchFamily="18" charset="0"/>
              <a:cs typeface="Arial" panose="020B0604020202020204" pitchFamily="34" charset="0"/>
            </a:endParaRPr>
          </a:p>
        </p:txBody>
      </p:sp>
      <p:pic>
        <p:nvPicPr>
          <p:cNvPr id="28674" name="Picture 30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59786" b="50000"/>
          <a:stretch/>
        </p:blipFill>
        <p:spPr bwMode="auto">
          <a:xfrm>
            <a:off x="639020" y="850366"/>
            <a:ext cx="3919190" cy="43521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4F81BD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EEECE1"/>
                  </a:outerShdw>
                </a:effectLst>
              </a14:hiddenEffects>
            </a:ext>
          </a:extLst>
        </p:spPr>
      </p:pic>
      <p:pic>
        <p:nvPicPr>
          <p:cNvPr id="2" name="Grafik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987824" y="4005064"/>
            <a:ext cx="5890536" cy="2520280"/>
          </a:xfrm>
          <a:prstGeom prst="rect">
            <a:avLst/>
          </a:prstGeom>
        </p:spPr>
      </p:pic>
      <p:sp>
        <p:nvSpPr>
          <p:cNvPr id="4" name="Textfeld 3"/>
          <p:cNvSpPr txBox="1"/>
          <p:nvPr/>
        </p:nvSpPr>
        <p:spPr>
          <a:xfrm>
            <a:off x="4860032" y="1613118"/>
            <a:ext cx="3874312" cy="181588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800" dirty="0"/>
              <a:t>Coherent amplification and lasing of metal/organic</a:t>
            </a:r>
          </a:p>
          <a:p>
            <a:pPr algn="ctr"/>
            <a:r>
              <a:rPr lang="en-US" sz="2800" dirty="0"/>
              <a:t>hybrid structures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Foliennummernplatzhalter 5"/>
          <p:cNvSpPr txBox="1">
            <a:spLocks noGrp="1"/>
          </p:cNvSpPr>
          <p:nvPr/>
        </p:nvSpPr>
        <p:spPr bwMode="auto">
          <a:xfrm>
            <a:off x="0" y="1285875"/>
            <a:ext cx="533400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lnSpc>
                <a:spcPct val="80000"/>
              </a:lnSpc>
            </a:pPr>
            <a:fld id="{A0DF0930-293A-4C95-A5BC-D225819772E5}" type="slidenum">
              <a:rPr lang="en-US" sz="1000" b="1">
                <a:solidFill>
                  <a:srgbClr val="FFFFFF"/>
                </a:solidFill>
                <a:latin typeface="Tw Cen MT" pitchFamily="34" charset="0"/>
              </a:rPr>
              <a:pPr>
                <a:lnSpc>
                  <a:spcPct val="80000"/>
                </a:lnSpc>
              </a:pPr>
              <a:t>10</a:t>
            </a:fld>
            <a:r>
              <a:rPr lang="en-US" sz="1000" b="1">
                <a:solidFill>
                  <a:srgbClr val="FFFFFF"/>
                </a:solidFill>
                <a:latin typeface="Tw Cen MT" pitchFamily="34" charset="0"/>
              </a:rPr>
              <a:t>/29</a:t>
            </a:r>
          </a:p>
        </p:txBody>
      </p:sp>
      <p:sp>
        <p:nvSpPr>
          <p:cNvPr id="5" name="Inhaltsplatzhalter 2"/>
          <p:cNvSpPr>
            <a:spLocks/>
          </p:cNvSpPr>
          <p:nvPr/>
        </p:nvSpPr>
        <p:spPr bwMode="auto">
          <a:xfrm>
            <a:off x="393700" y="1125538"/>
            <a:ext cx="6986588" cy="97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19088" indent="-319088" defTabSz="914400" eaLnBrk="0" hangingPunct="0"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Char char=""/>
            </a:pPr>
            <a:endParaRPr lang="de-DE" sz="2100" dirty="0">
              <a:latin typeface="Tw Cen MT" pitchFamily="34" charset="0"/>
            </a:endParaRPr>
          </a:p>
          <a:p>
            <a:pPr marL="319088" indent="-319088" defTabSz="914400" eaLnBrk="0" hangingPunct="0"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Char char=""/>
            </a:pPr>
            <a:endParaRPr lang="en-US" sz="2000" dirty="0"/>
          </a:p>
          <a:p>
            <a:pPr marL="742950" lvl="1" indent="-285750" defTabSz="914400" eaLnBrk="0" hangingPunct="0">
              <a:spcBef>
                <a:spcPts val="550"/>
              </a:spcBef>
              <a:buClr>
                <a:schemeClr val="accent1"/>
              </a:buClr>
              <a:buSzPct val="70000"/>
            </a:pPr>
            <a:endParaRPr lang="en-US" dirty="0"/>
          </a:p>
          <a:p>
            <a:pPr marL="319088" indent="-319088" defTabSz="914400" eaLnBrk="0" hangingPunct="0"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Char char=""/>
            </a:pPr>
            <a:endParaRPr lang="en-US" dirty="0"/>
          </a:p>
        </p:txBody>
      </p:sp>
      <p:sp>
        <p:nvSpPr>
          <p:cNvPr id="30" name="Rechteck 29"/>
          <p:cNvSpPr/>
          <p:nvPr/>
        </p:nvSpPr>
        <p:spPr>
          <a:xfrm>
            <a:off x="1043608" y="0"/>
            <a:ext cx="709801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en-US" sz="3600" dirty="0" smtClean="0"/>
              <a:t>Conclusions / New Objectives</a:t>
            </a:r>
            <a:endParaRPr lang="en-US" sz="3600" u="sng" dirty="0" smtClean="0">
              <a:latin typeface="Arial" panose="020B0604020202020204" pitchFamily="34" charset="0"/>
              <a:ea typeface="Cambria Math" pitchFamily="18" charset="0"/>
              <a:cs typeface="Arial" panose="020B0604020202020204" pitchFamily="34" charset="0"/>
            </a:endParaRPr>
          </a:p>
        </p:txBody>
      </p:sp>
      <p:sp>
        <p:nvSpPr>
          <p:cNvPr id="4" name="Textfeld 3"/>
          <p:cNvSpPr txBox="1"/>
          <p:nvPr/>
        </p:nvSpPr>
        <p:spPr>
          <a:xfrm>
            <a:off x="393700" y="909875"/>
            <a:ext cx="83547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342900" indent="-342900">
              <a:buClr>
                <a:srgbClr val="00B050"/>
              </a:buClr>
              <a:buSzPct val="150000"/>
              <a:buFont typeface="+mj-lt"/>
              <a:buAutoNum type="arabicParenR" startAt="2"/>
            </a:lvl1pPr>
          </a:lstStyle>
          <a:p>
            <a:pPr>
              <a:buFont typeface="+mj-lt"/>
              <a:buAutoNum type="arabicParenR" startAt="4"/>
            </a:pPr>
            <a:r>
              <a:rPr lang="en-US" dirty="0"/>
              <a:t>Alternative </a:t>
            </a:r>
            <a:r>
              <a:rPr lang="en-US" dirty="0" err="1"/>
              <a:t>spaser</a:t>
            </a:r>
            <a:r>
              <a:rPr lang="en-US" dirty="0"/>
              <a:t> designs: larger (higher Q-factors), easier to fabricate</a:t>
            </a:r>
            <a:br>
              <a:rPr lang="en-US" dirty="0"/>
            </a:br>
            <a:r>
              <a:rPr lang="en-US" dirty="0"/>
              <a:t>(e.g. nanowire-cavities / gap </a:t>
            </a:r>
            <a:r>
              <a:rPr lang="en-US" dirty="0" err="1"/>
              <a:t>plasmon</a:t>
            </a:r>
            <a:r>
              <a:rPr lang="en-US" dirty="0"/>
              <a:t> modes</a:t>
            </a:r>
            <a:r>
              <a:rPr lang="en-US" dirty="0" smtClean="0"/>
              <a:t>)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470875" y="1673512"/>
            <a:ext cx="2477390" cy="21262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85382" y="1611313"/>
            <a:ext cx="1978506" cy="19475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feld 9"/>
          <p:cNvSpPr txBox="1"/>
          <p:nvPr/>
        </p:nvSpPr>
        <p:spPr>
          <a:xfrm>
            <a:off x="1691680" y="5195032"/>
            <a:ext cx="194421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Gold</a:t>
            </a:r>
          </a:p>
          <a:p>
            <a:pPr algn="ctr"/>
            <a:endParaRPr lang="en-US" dirty="0" smtClean="0">
              <a:solidFill>
                <a:schemeClr val="bg1"/>
              </a:solidFill>
            </a:endParaRPr>
          </a:p>
          <a:p>
            <a:pPr algn="ctr"/>
            <a:endParaRPr lang="en-US" dirty="0" smtClean="0">
              <a:solidFill>
                <a:schemeClr val="bg1"/>
              </a:solidFill>
            </a:endParaRPr>
          </a:p>
          <a:p>
            <a:pPr algn="ctr"/>
            <a:endParaRPr lang="en-US" dirty="0">
              <a:solidFill>
                <a:schemeClr val="bg1"/>
              </a:solidFill>
            </a:endParaRPr>
          </a:p>
          <a:p>
            <a:pPr algn="ctr"/>
            <a:r>
              <a:rPr lang="en-US" dirty="0" smtClean="0">
                <a:solidFill>
                  <a:schemeClr val="bg1"/>
                </a:solidFill>
              </a:rPr>
              <a:t>Gold-film</a:t>
            </a:r>
          </a:p>
          <a:p>
            <a:pPr algn="ctr"/>
            <a:endParaRPr lang="en-US" dirty="0"/>
          </a:p>
        </p:txBody>
      </p:sp>
      <p:sp>
        <p:nvSpPr>
          <p:cNvPr id="13" name="Textfeld 4"/>
          <p:cNvSpPr txBox="1">
            <a:spLocks noChangeArrowheads="1"/>
          </p:cNvSpPr>
          <p:nvPr/>
        </p:nvSpPr>
        <p:spPr bwMode="auto">
          <a:xfrm>
            <a:off x="7187609" y="1966283"/>
            <a:ext cx="2842642" cy="6001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sz="1100" dirty="0" smtClean="0"/>
              <a:t>Russell </a:t>
            </a:r>
            <a:r>
              <a:rPr lang="de-DE" sz="1100" dirty="0" smtClean="0">
                <a:latin typeface="Arial" panose="020B0604020202020204" pitchFamily="34" charset="0"/>
                <a:ea typeface="Cambria Math" pitchFamily="18" charset="0"/>
                <a:cs typeface="Arial" panose="020B0604020202020204" pitchFamily="34" charset="0"/>
              </a:rPr>
              <a:t>et </a:t>
            </a:r>
            <a:r>
              <a:rPr lang="de-DE" sz="1100" dirty="0">
                <a:latin typeface="Arial" panose="020B0604020202020204" pitchFamily="34" charset="0"/>
                <a:ea typeface="Cambria Math" pitchFamily="18" charset="0"/>
                <a:cs typeface="Arial" panose="020B0604020202020204" pitchFamily="34" charset="0"/>
              </a:rPr>
              <a:t>al</a:t>
            </a:r>
            <a:r>
              <a:rPr lang="de-DE" sz="1100" dirty="0" smtClean="0">
                <a:latin typeface="Arial" panose="020B0604020202020204" pitchFamily="34" charset="0"/>
                <a:ea typeface="Cambria Math" pitchFamily="18" charset="0"/>
                <a:cs typeface="Arial" panose="020B0604020202020204" pitchFamily="34" charset="0"/>
              </a:rPr>
              <a:t>., </a:t>
            </a:r>
          </a:p>
          <a:p>
            <a:r>
              <a:rPr lang="de-DE" sz="1100" dirty="0" smtClean="0">
                <a:latin typeface="Arial" panose="020B0604020202020204" pitchFamily="34" charset="0"/>
                <a:ea typeface="Cambria Math" pitchFamily="18" charset="0"/>
                <a:cs typeface="Arial" panose="020B0604020202020204" pitchFamily="34" charset="0"/>
              </a:rPr>
              <a:t>Nature </a:t>
            </a:r>
            <a:r>
              <a:rPr lang="de-DE" sz="1100" dirty="0" err="1" smtClean="0">
                <a:latin typeface="Arial" panose="020B0604020202020204" pitchFamily="34" charset="0"/>
                <a:ea typeface="Cambria Math" pitchFamily="18" charset="0"/>
                <a:cs typeface="Arial" panose="020B0604020202020204" pitchFamily="34" charset="0"/>
              </a:rPr>
              <a:t>Photonics</a:t>
            </a:r>
            <a:r>
              <a:rPr lang="de-DE" sz="1100" dirty="0" smtClean="0">
                <a:latin typeface="Arial" panose="020B0604020202020204" pitchFamily="34" charset="0"/>
                <a:ea typeface="Cambria Math" pitchFamily="18" charset="0"/>
                <a:cs typeface="Arial" panose="020B0604020202020204" pitchFamily="34" charset="0"/>
              </a:rPr>
              <a:t>, </a:t>
            </a:r>
          </a:p>
          <a:p>
            <a:r>
              <a:rPr lang="de-DE" sz="1100" dirty="0" smtClean="0">
                <a:latin typeface="Arial" panose="020B0604020202020204" pitchFamily="34" charset="0"/>
                <a:ea typeface="Cambria Math" pitchFamily="18" charset="0"/>
                <a:cs typeface="Arial" panose="020B0604020202020204" pitchFamily="34" charset="0"/>
              </a:rPr>
              <a:t>(2012)</a:t>
            </a:r>
            <a:endParaRPr lang="de-DE" sz="1100" dirty="0">
              <a:latin typeface="Arial" panose="020B0604020202020204" pitchFamily="34" charset="0"/>
              <a:ea typeface="Cambria Math" pitchFamily="18" charset="0"/>
              <a:cs typeface="Arial" panose="020B0604020202020204" pitchFamily="34" charset="0"/>
            </a:endParaRPr>
          </a:p>
        </p:txBody>
      </p:sp>
      <p:grpSp>
        <p:nvGrpSpPr>
          <p:cNvPr id="7" name="Gruppieren 6"/>
          <p:cNvGrpSpPr/>
          <p:nvPr/>
        </p:nvGrpSpPr>
        <p:grpSpPr>
          <a:xfrm>
            <a:off x="1619672" y="4712369"/>
            <a:ext cx="2032645" cy="2219473"/>
            <a:chOff x="1619672" y="4652097"/>
            <a:chExt cx="2104653" cy="2279746"/>
          </a:xfrm>
        </p:grpSpPr>
        <p:pic>
          <p:nvPicPr>
            <p:cNvPr id="1028" name="Picture 4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19672" y="4652097"/>
              <a:ext cx="2104653" cy="20172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5" name="Textfeld 14"/>
            <p:cNvSpPr txBox="1"/>
            <p:nvPr/>
          </p:nvSpPr>
          <p:spPr>
            <a:xfrm>
              <a:off x="1691680" y="5085184"/>
              <a:ext cx="1944216" cy="184665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 smtClean="0">
                  <a:solidFill>
                    <a:schemeClr val="bg1"/>
                  </a:solidFill>
                </a:rPr>
                <a:t>Gold</a:t>
              </a:r>
            </a:p>
            <a:p>
              <a:pPr algn="ctr"/>
              <a:endParaRPr lang="en-US" sz="1600" dirty="0" smtClean="0">
                <a:solidFill>
                  <a:schemeClr val="bg1"/>
                </a:solidFill>
              </a:endParaRPr>
            </a:p>
            <a:p>
              <a:pPr algn="ctr"/>
              <a:endParaRPr lang="en-US" sz="1600" dirty="0" smtClean="0">
                <a:solidFill>
                  <a:schemeClr val="bg1"/>
                </a:solidFill>
              </a:endParaRPr>
            </a:p>
            <a:p>
              <a:pPr algn="ctr"/>
              <a:r>
                <a:rPr lang="en-US" sz="1600" dirty="0">
                  <a:solidFill>
                    <a:schemeClr val="bg1"/>
                  </a:solidFill>
                </a:rPr>
                <a:t>Dye-doped-film</a:t>
              </a:r>
              <a:endParaRPr lang="en-US" sz="1600" dirty="0" smtClean="0">
                <a:solidFill>
                  <a:schemeClr val="bg1"/>
                </a:solidFill>
              </a:endParaRPr>
            </a:p>
            <a:p>
              <a:pPr algn="ctr"/>
              <a:endParaRPr lang="en-US" sz="1600" dirty="0">
                <a:solidFill>
                  <a:schemeClr val="bg1"/>
                </a:solidFill>
              </a:endParaRPr>
            </a:p>
            <a:p>
              <a:pPr algn="ctr"/>
              <a:r>
                <a:rPr lang="en-US" sz="1600" dirty="0" smtClean="0">
                  <a:solidFill>
                    <a:schemeClr val="bg1"/>
                  </a:solidFill>
                </a:rPr>
                <a:t>Gold-film</a:t>
              </a:r>
            </a:p>
            <a:p>
              <a:pPr algn="ctr"/>
              <a:endParaRPr lang="en-US" dirty="0"/>
            </a:p>
          </p:txBody>
        </p:sp>
      </p:grpSp>
      <p:sp>
        <p:nvSpPr>
          <p:cNvPr id="17" name="Textfeld 4"/>
          <p:cNvSpPr txBox="1">
            <a:spLocks noChangeArrowheads="1"/>
          </p:cNvSpPr>
          <p:nvPr/>
        </p:nvSpPr>
        <p:spPr bwMode="auto">
          <a:xfrm>
            <a:off x="7596336" y="3804429"/>
            <a:ext cx="1440160" cy="5847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de-DE" sz="1600" dirty="0" err="1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Kewes</a:t>
            </a:r>
            <a:r>
              <a:rPr lang="de-DE" sz="1600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600" dirty="0" smtClean="0">
                <a:solidFill>
                  <a:srgbClr val="00B050"/>
                </a:solidFill>
                <a:latin typeface="Arial" panose="020B0604020202020204" pitchFamily="34" charset="0"/>
                <a:ea typeface="Cambria Math" pitchFamily="18" charset="0"/>
                <a:cs typeface="Arial" panose="020B0604020202020204" pitchFamily="34" charset="0"/>
              </a:rPr>
              <a:t>et </a:t>
            </a:r>
            <a:r>
              <a:rPr lang="de-DE" sz="1600" dirty="0">
                <a:solidFill>
                  <a:srgbClr val="00B050"/>
                </a:solidFill>
                <a:latin typeface="Arial" panose="020B0604020202020204" pitchFamily="34" charset="0"/>
                <a:ea typeface="Cambria Math" pitchFamily="18" charset="0"/>
                <a:cs typeface="Arial" panose="020B0604020202020204" pitchFamily="34" charset="0"/>
              </a:rPr>
              <a:t>al., </a:t>
            </a:r>
            <a:r>
              <a:rPr lang="de-DE" sz="1600" dirty="0" smtClean="0">
                <a:solidFill>
                  <a:srgbClr val="00B050"/>
                </a:solidFill>
                <a:latin typeface="Arial" panose="020B0604020202020204" pitchFamily="34" charset="0"/>
                <a:ea typeface="Cambria Math" pitchFamily="18" charset="0"/>
                <a:cs typeface="Arial" panose="020B0604020202020204" pitchFamily="34" charset="0"/>
              </a:rPr>
              <a:t/>
            </a:r>
            <a:br>
              <a:rPr lang="de-DE" sz="1600" dirty="0" smtClean="0">
                <a:solidFill>
                  <a:srgbClr val="00B050"/>
                </a:solidFill>
                <a:latin typeface="Arial" panose="020B0604020202020204" pitchFamily="34" charset="0"/>
                <a:ea typeface="Cambria Math" pitchFamily="18" charset="0"/>
                <a:cs typeface="Arial" panose="020B0604020202020204" pitchFamily="34" charset="0"/>
              </a:rPr>
            </a:br>
            <a:r>
              <a:rPr lang="de-DE" sz="1600" dirty="0" smtClean="0">
                <a:solidFill>
                  <a:srgbClr val="00B050"/>
                </a:solidFill>
                <a:latin typeface="Arial" panose="020B0604020202020204" pitchFamily="34" charset="0"/>
                <a:ea typeface="Cambria Math" pitchFamily="18" charset="0"/>
                <a:cs typeface="Arial" panose="020B0604020202020204" pitchFamily="34" charset="0"/>
              </a:rPr>
              <a:t>APL, (2013)</a:t>
            </a:r>
            <a:endParaRPr lang="de-DE" sz="1600" dirty="0">
              <a:solidFill>
                <a:srgbClr val="00B050"/>
              </a:solidFill>
              <a:latin typeface="Arial" panose="020B0604020202020204" pitchFamily="34" charset="0"/>
              <a:ea typeface="Cambria Math" pitchFamily="18" charset="0"/>
              <a:cs typeface="Arial" panose="020B0604020202020204" pitchFamily="34" charset="0"/>
            </a:endParaRPr>
          </a:p>
        </p:txBody>
      </p:sp>
      <p:sp>
        <p:nvSpPr>
          <p:cNvPr id="6" name="Textfeld 5"/>
          <p:cNvSpPr txBox="1"/>
          <p:nvPr/>
        </p:nvSpPr>
        <p:spPr>
          <a:xfrm>
            <a:off x="755576" y="3789040"/>
            <a:ext cx="785335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è"/>
            </a:pPr>
            <a:r>
              <a:rPr lang="en-US" dirty="0" err="1" smtClean="0"/>
              <a:t>Numerics</a:t>
            </a:r>
            <a:r>
              <a:rPr lang="en-US" dirty="0" smtClean="0"/>
              <a:t> </a:t>
            </a:r>
            <a:r>
              <a:rPr lang="en-US" dirty="0"/>
              <a:t>for careful designs of efficient gain-to-mode coupling </a:t>
            </a:r>
            <a:br>
              <a:rPr lang="en-US" dirty="0"/>
            </a:br>
            <a:r>
              <a:rPr lang="en-US" dirty="0" smtClean="0"/>
              <a:t>(</a:t>
            </a:r>
            <a:r>
              <a:rPr lang="en-US" dirty="0"/>
              <a:t>together with </a:t>
            </a:r>
            <a:r>
              <a:rPr lang="en-US" b="1" dirty="0"/>
              <a:t>Busch B10</a:t>
            </a:r>
            <a:r>
              <a:rPr lang="en-US" dirty="0" smtClean="0"/>
              <a:t>)</a:t>
            </a:r>
          </a:p>
          <a:p>
            <a:pPr marL="285750" indent="-285750">
              <a:buFont typeface="Wingdings" pitchFamily="2" charset="2"/>
              <a:buChar char="è"/>
            </a:pPr>
            <a:r>
              <a:rPr lang="en-US" dirty="0" smtClean="0"/>
              <a:t>Chemical synthesis of dye-doped films (</a:t>
            </a:r>
            <a:r>
              <a:rPr lang="en-US" b="1" dirty="0" err="1" smtClean="0"/>
              <a:t>Ballauff</a:t>
            </a:r>
            <a:r>
              <a:rPr lang="en-US" b="1" dirty="0" smtClean="0"/>
              <a:t>/Lu B2</a:t>
            </a:r>
            <a:r>
              <a:rPr lang="en-US" dirty="0" smtClean="0"/>
              <a:t>) and analysis 				         of film thickness (</a:t>
            </a:r>
            <a:r>
              <a:rPr lang="en-US" b="1" dirty="0" smtClean="0"/>
              <a:t>Kirstein A6</a:t>
            </a:r>
            <a:r>
              <a:rPr lang="en-US" dirty="0" smtClean="0"/>
              <a:t>).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74646382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7" grpId="0" animBg="1"/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hteck 17"/>
          <p:cNvSpPr/>
          <p:nvPr/>
        </p:nvSpPr>
        <p:spPr>
          <a:xfrm>
            <a:off x="-500098" y="142852"/>
            <a:ext cx="10116616" cy="70788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4000" dirty="0" smtClean="0">
                <a:solidFill>
                  <a:schemeClr val="accent5">
                    <a:lumMod val="40000"/>
                    <a:lumOff val="6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HIOS PI-Meeting - </a:t>
            </a:r>
            <a:r>
              <a:rPr lang="en-US" sz="4000" b="1" dirty="0" smtClean="0">
                <a:solidFill>
                  <a:schemeClr val="accent5">
                    <a:lumMod val="40000"/>
                    <a:lumOff val="6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B2</a:t>
            </a:r>
            <a:endParaRPr lang="en-US" sz="4000" b="1" dirty="0">
              <a:solidFill>
                <a:schemeClr val="accent5">
                  <a:lumMod val="40000"/>
                  <a:lumOff val="60000"/>
                </a:schemeClr>
              </a:solidFill>
              <a:latin typeface="Arial" panose="020B0604020202020204" pitchFamily="34" charset="0"/>
              <a:ea typeface="Cambria Math" pitchFamily="18" charset="0"/>
              <a:cs typeface="Arial" panose="020B0604020202020204" pitchFamily="34" charset="0"/>
            </a:endParaRPr>
          </a:p>
        </p:txBody>
      </p:sp>
      <p:pic>
        <p:nvPicPr>
          <p:cNvPr id="28674" name="Picture 30"/>
          <p:cNvPicPr>
            <a:picLocks noChangeAspect="1" noChangeArrowheads="1"/>
          </p:cNvPicPr>
          <p:nvPr/>
        </p:nvPicPr>
        <p:blipFill rotWithShape="1">
          <a:blip r:embed="rId2" cstate="print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artisticGlowDiffused/>
                    </a14:imgEffect>
                    <a14:imgEffect>
                      <a14:sharpenSoften amount="-50000"/>
                    </a14:imgEffect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 l="59786" b="50000"/>
          <a:stretch/>
        </p:blipFill>
        <p:spPr bwMode="auto">
          <a:xfrm>
            <a:off x="639020" y="850366"/>
            <a:ext cx="3919190" cy="43521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4F81BD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EEECE1"/>
                  </a:outerShdw>
                </a:effectLst>
              </a14:hiddenEffects>
            </a:ext>
          </a:extLst>
        </p:spPr>
      </p:pic>
      <p:pic>
        <p:nvPicPr>
          <p:cNvPr id="2" name="Grafik 1"/>
          <p:cNvPicPr>
            <a:picLocks noChangeAspect="1"/>
          </p:cNvPicPr>
          <p:nvPr/>
        </p:nvPicPr>
        <p:blipFill>
          <a:blip r:embed="rId4" cstate="print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 xmlns="">
                  <a14:imgLayer r:embed="rId5">
                    <a14:imgEffect>
                      <a14:sharpenSoften amount="-50000"/>
                    </a14:imgEffect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987824" y="4005064"/>
            <a:ext cx="5890536" cy="2520280"/>
          </a:xfrm>
          <a:prstGeom prst="rect">
            <a:avLst/>
          </a:prstGeom>
        </p:spPr>
      </p:pic>
      <p:sp>
        <p:nvSpPr>
          <p:cNvPr id="4" name="Textfeld 3"/>
          <p:cNvSpPr txBox="1"/>
          <p:nvPr/>
        </p:nvSpPr>
        <p:spPr>
          <a:xfrm>
            <a:off x="4860032" y="1613118"/>
            <a:ext cx="3874312" cy="181588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Coherent amplification and lasing of metal/organic</a:t>
            </a:r>
          </a:p>
          <a:p>
            <a:pPr algn="ctr"/>
            <a:r>
              <a:rPr lang="en-US" sz="28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hybrid structures</a:t>
            </a:r>
          </a:p>
        </p:txBody>
      </p:sp>
      <p:sp>
        <p:nvSpPr>
          <p:cNvPr id="6" name="Rechteck 5"/>
          <p:cNvSpPr/>
          <p:nvPr/>
        </p:nvSpPr>
        <p:spPr>
          <a:xfrm>
            <a:off x="182268" y="2525995"/>
            <a:ext cx="8802411" cy="92333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de-DE" sz="5400" dirty="0" err="1" smtClean="0">
                <a:latin typeface="Arial" panose="020B0604020202020204" pitchFamily="34" charset="0"/>
                <a:ea typeface="Cambria Math" pitchFamily="18" charset="0"/>
                <a:cs typeface="Arial" panose="020B0604020202020204" pitchFamily="34" charset="0"/>
              </a:rPr>
              <a:t>Thank</a:t>
            </a:r>
            <a:r>
              <a:rPr lang="de-DE" sz="5400" dirty="0" smtClean="0">
                <a:latin typeface="Arial" panose="020B0604020202020204" pitchFamily="34" charset="0"/>
                <a:ea typeface="Cambria Math" pitchFamily="18" charset="0"/>
                <a:cs typeface="Arial" panose="020B0604020202020204" pitchFamily="34" charset="0"/>
              </a:rPr>
              <a:t> </a:t>
            </a:r>
            <a:r>
              <a:rPr lang="de-DE" sz="5400" dirty="0" err="1" smtClean="0">
                <a:latin typeface="Arial" panose="020B0604020202020204" pitchFamily="34" charset="0"/>
                <a:ea typeface="Cambria Math" pitchFamily="18" charset="0"/>
                <a:cs typeface="Arial" panose="020B0604020202020204" pitchFamily="34" charset="0"/>
              </a:rPr>
              <a:t>you</a:t>
            </a:r>
            <a:r>
              <a:rPr lang="de-DE" sz="5400" dirty="0" smtClean="0">
                <a:latin typeface="Arial" panose="020B0604020202020204" pitchFamily="34" charset="0"/>
                <a:ea typeface="Cambria Math" pitchFamily="18" charset="0"/>
                <a:cs typeface="Arial" panose="020B0604020202020204" pitchFamily="34" charset="0"/>
              </a:rPr>
              <a:t> </a:t>
            </a:r>
            <a:r>
              <a:rPr lang="de-DE" sz="5400" dirty="0" err="1" smtClean="0">
                <a:latin typeface="Arial" panose="020B0604020202020204" pitchFamily="34" charset="0"/>
                <a:ea typeface="Cambria Math" pitchFamily="18" charset="0"/>
                <a:cs typeface="Arial" panose="020B0604020202020204" pitchFamily="34" charset="0"/>
              </a:rPr>
              <a:t>for</a:t>
            </a:r>
            <a:r>
              <a:rPr lang="de-DE" sz="5400" dirty="0" smtClean="0">
                <a:latin typeface="Arial" panose="020B0604020202020204" pitchFamily="34" charset="0"/>
                <a:ea typeface="Cambria Math" pitchFamily="18" charset="0"/>
                <a:cs typeface="Arial" panose="020B0604020202020204" pitchFamily="34" charset="0"/>
              </a:rPr>
              <a:t> </a:t>
            </a:r>
            <a:r>
              <a:rPr lang="de-DE" sz="5400" dirty="0" err="1" smtClean="0">
                <a:latin typeface="Arial" panose="020B0604020202020204" pitchFamily="34" charset="0"/>
                <a:ea typeface="Cambria Math" pitchFamily="18" charset="0"/>
                <a:cs typeface="Arial" panose="020B0604020202020204" pitchFamily="34" charset="0"/>
              </a:rPr>
              <a:t>your</a:t>
            </a:r>
            <a:r>
              <a:rPr lang="de-DE" sz="5400" dirty="0" smtClean="0">
                <a:latin typeface="Arial" panose="020B0604020202020204" pitchFamily="34" charset="0"/>
                <a:ea typeface="Cambria Math" pitchFamily="18" charset="0"/>
                <a:cs typeface="Arial" panose="020B0604020202020204" pitchFamily="34" charset="0"/>
              </a:rPr>
              <a:t> </a:t>
            </a:r>
            <a:r>
              <a:rPr lang="de-DE" sz="5400" dirty="0" err="1" smtClean="0">
                <a:latin typeface="Arial" panose="020B0604020202020204" pitchFamily="34" charset="0"/>
                <a:ea typeface="Cambria Math" pitchFamily="18" charset="0"/>
                <a:cs typeface="Arial" panose="020B0604020202020204" pitchFamily="34" charset="0"/>
              </a:rPr>
              <a:t>attention</a:t>
            </a:r>
            <a:endParaRPr lang="de-DE" sz="5400" dirty="0">
              <a:latin typeface="Arial" panose="020B0604020202020204" pitchFamily="34" charset="0"/>
              <a:ea typeface="Cambria Math" pitchFamily="18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19049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" name="Picture 1"/>
          <p:cNvPicPr>
            <a:picLocks noChangeAspect="1" noChangeArrowheads="1"/>
          </p:cNvPicPr>
          <p:nvPr/>
        </p:nvPicPr>
        <p:blipFill>
          <a:blip r:embed="rId3" cstate="print"/>
          <a:srcRect l="3679" t="46992"/>
          <a:stretch>
            <a:fillRect/>
          </a:stretch>
        </p:blipFill>
        <p:spPr bwMode="auto">
          <a:xfrm>
            <a:off x="4644008" y="980728"/>
            <a:ext cx="3673177" cy="2639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9" name="Textfeld 38"/>
          <p:cNvSpPr txBox="1"/>
          <p:nvPr/>
        </p:nvSpPr>
        <p:spPr>
          <a:xfrm>
            <a:off x="873561" y="1437001"/>
            <a:ext cx="148845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GAIN</a:t>
            </a:r>
            <a:endParaRPr lang="en-US" sz="2200" dirty="0"/>
          </a:p>
        </p:txBody>
      </p:sp>
      <p:sp>
        <p:nvSpPr>
          <p:cNvPr id="27" name="Rechteck 26"/>
          <p:cNvSpPr/>
          <p:nvPr/>
        </p:nvSpPr>
        <p:spPr>
          <a:xfrm>
            <a:off x="930372" y="0"/>
            <a:ext cx="709801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de-DE" sz="3600" u="sng" dirty="0" err="1" smtClean="0">
                <a:latin typeface="Arial" panose="020B0604020202020204" pitchFamily="34" charset="0"/>
                <a:ea typeface="Cambria Math" pitchFamily="18" charset="0"/>
                <a:cs typeface="Arial" panose="020B0604020202020204" pitchFamily="34" charset="0"/>
              </a:rPr>
              <a:t>s</a:t>
            </a:r>
            <a:r>
              <a:rPr lang="de-DE" sz="3600" dirty="0" err="1" smtClean="0">
                <a:latin typeface="Arial" panose="020B0604020202020204" pitchFamily="34" charset="0"/>
                <a:ea typeface="Cambria Math" pitchFamily="18" charset="0"/>
                <a:cs typeface="Arial" panose="020B0604020202020204" pitchFamily="34" charset="0"/>
              </a:rPr>
              <a:t>urface</a:t>
            </a:r>
            <a:r>
              <a:rPr lang="de-DE" sz="3600" dirty="0" smtClean="0">
                <a:latin typeface="Arial" panose="020B0604020202020204" pitchFamily="34" charset="0"/>
                <a:ea typeface="Cambria Math" pitchFamily="18" charset="0"/>
                <a:cs typeface="Arial" panose="020B0604020202020204" pitchFamily="34" charset="0"/>
              </a:rPr>
              <a:t> </a:t>
            </a:r>
            <a:r>
              <a:rPr lang="de-DE" sz="3600" u="sng" dirty="0" err="1" smtClean="0">
                <a:latin typeface="Arial" panose="020B0604020202020204" pitchFamily="34" charset="0"/>
                <a:ea typeface="Cambria Math" pitchFamily="18" charset="0"/>
                <a:cs typeface="Arial" panose="020B0604020202020204" pitchFamily="34" charset="0"/>
              </a:rPr>
              <a:t>p</a:t>
            </a:r>
            <a:r>
              <a:rPr lang="de-DE" sz="3600" dirty="0" err="1" smtClean="0">
                <a:latin typeface="Arial" panose="020B0604020202020204" pitchFamily="34" charset="0"/>
                <a:ea typeface="Cambria Math" pitchFamily="18" charset="0"/>
                <a:cs typeface="Arial" panose="020B0604020202020204" pitchFamily="34" charset="0"/>
              </a:rPr>
              <a:t>lasmon</a:t>
            </a:r>
            <a:r>
              <a:rPr lang="de-DE" sz="3600" dirty="0" smtClean="0">
                <a:latin typeface="Arial" panose="020B0604020202020204" pitchFamily="34" charset="0"/>
                <a:ea typeface="Cambria Math" pitchFamily="18" charset="0"/>
                <a:cs typeface="Arial" panose="020B0604020202020204" pitchFamily="34" charset="0"/>
              </a:rPr>
              <a:t> </a:t>
            </a:r>
            <a:r>
              <a:rPr lang="de-DE" sz="3600" dirty="0" err="1" smtClean="0">
                <a:latin typeface="Arial" panose="020B0604020202020204" pitchFamily="34" charset="0"/>
                <a:ea typeface="Cambria Math" pitchFamily="18" charset="0"/>
                <a:cs typeface="Arial" panose="020B0604020202020204" pitchFamily="34" charset="0"/>
              </a:rPr>
              <a:t>l</a:t>
            </a:r>
            <a:r>
              <a:rPr lang="de-DE" sz="3600" u="sng" dirty="0" err="1" smtClean="0">
                <a:latin typeface="Arial" panose="020B0604020202020204" pitchFamily="34" charset="0"/>
                <a:ea typeface="Cambria Math" pitchFamily="18" charset="0"/>
                <a:cs typeface="Arial" panose="020B0604020202020204" pitchFamily="34" charset="0"/>
              </a:rPr>
              <a:t>asers</a:t>
            </a:r>
            <a:endParaRPr lang="en-US" sz="3600" u="sng" dirty="0" smtClean="0">
              <a:latin typeface="Arial" panose="020B0604020202020204" pitchFamily="34" charset="0"/>
              <a:ea typeface="Cambria Math" pitchFamily="18" charset="0"/>
              <a:cs typeface="Arial" panose="020B0604020202020204" pitchFamily="34" charset="0"/>
            </a:endParaRPr>
          </a:p>
        </p:txBody>
      </p:sp>
      <p:sp>
        <p:nvSpPr>
          <p:cNvPr id="21" name="Textfeld 4"/>
          <p:cNvSpPr txBox="1">
            <a:spLocks noChangeArrowheads="1"/>
          </p:cNvSpPr>
          <p:nvPr/>
        </p:nvSpPr>
        <p:spPr bwMode="auto">
          <a:xfrm>
            <a:off x="224785" y="4719713"/>
            <a:ext cx="167989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Rodrıguez-Fernandez </a:t>
            </a:r>
            <a:r>
              <a:rPr lang="de-DE" sz="900" dirty="0" smtClean="0">
                <a:latin typeface="Arial" panose="020B0604020202020204" pitchFamily="34" charset="0"/>
                <a:ea typeface="Cambria Math" pitchFamily="18" charset="0"/>
                <a:cs typeface="Arial" panose="020B0604020202020204" pitchFamily="34" charset="0"/>
              </a:rPr>
              <a:t>et  al</a:t>
            </a:r>
            <a:r>
              <a:rPr lang="de-DE" sz="900" dirty="0">
                <a:latin typeface="Arial" panose="020B0604020202020204" pitchFamily="34" charset="0"/>
                <a:ea typeface="Cambria Math" pitchFamily="18" charset="0"/>
                <a:cs typeface="Arial" panose="020B0604020202020204" pitchFamily="34" charset="0"/>
              </a:rPr>
              <a:t>., </a:t>
            </a:r>
            <a:r>
              <a:rPr lang="de-DE" sz="900" dirty="0" smtClean="0">
                <a:latin typeface="Arial" panose="020B0604020202020204" pitchFamily="34" charset="0"/>
                <a:ea typeface="Cambria Math" pitchFamily="18" charset="0"/>
                <a:cs typeface="Arial" panose="020B0604020202020204" pitchFamily="34" charset="0"/>
              </a:rPr>
              <a:t/>
            </a:r>
            <a:br>
              <a:rPr lang="de-DE" sz="900" dirty="0" smtClean="0">
                <a:latin typeface="Arial" panose="020B0604020202020204" pitchFamily="34" charset="0"/>
                <a:ea typeface="Cambria Math" pitchFamily="18" charset="0"/>
                <a:cs typeface="Arial" panose="020B0604020202020204" pitchFamily="34" charset="0"/>
              </a:rPr>
            </a:br>
            <a:r>
              <a:rPr lang="de-DE" sz="900" dirty="0" smtClean="0">
                <a:latin typeface="Arial" panose="020B0604020202020204" pitchFamily="34" charset="0"/>
                <a:ea typeface="Cambria Math" pitchFamily="18" charset="0"/>
                <a:cs typeface="Arial" panose="020B0604020202020204" pitchFamily="34" charset="0"/>
              </a:rPr>
              <a:t>Langmuir 22, (2006)</a:t>
            </a:r>
            <a:endParaRPr lang="de-DE" sz="900" dirty="0">
              <a:latin typeface="Arial" panose="020B0604020202020204" pitchFamily="34" charset="0"/>
              <a:ea typeface="Cambria Math" pitchFamily="18" charset="0"/>
              <a:cs typeface="Arial" panose="020B0604020202020204" pitchFamily="34" charset="0"/>
            </a:endParaRPr>
          </a:p>
        </p:txBody>
      </p:sp>
      <p:cxnSp>
        <p:nvCxnSpPr>
          <p:cNvPr id="36" name="Gerade Verbindung mit Pfeil 35"/>
          <p:cNvCxnSpPr/>
          <p:nvPr/>
        </p:nvCxnSpPr>
        <p:spPr>
          <a:xfrm flipV="1">
            <a:off x="1048689" y="2092886"/>
            <a:ext cx="288032" cy="216024"/>
          </a:xfrm>
          <a:prstGeom prst="straightConnector1">
            <a:avLst/>
          </a:prstGeom>
          <a:ln w="28575">
            <a:solidFill>
              <a:srgbClr val="C0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Gerade Verbindung mit Pfeil 36"/>
          <p:cNvCxnSpPr/>
          <p:nvPr/>
        </p:nvCxnSpPr>
        <p:spPr>
          <a:xfrm>
            <a:off x="1187624" y="1904974"/>
            <a:ext cx="288032" cy="144016"/>
          </a:xfrm>
          <a:prstGeom prst="straightConnector1">
            <a:avLst/>
          </a:prstGeom>
          <a:ln w="28575">
            <a:solidFill>
              <a:srgbClr val="C0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Gerade Verbindung mit Pfeil 37"/>
          <p:cNvCxnSpPr/>
          <p:nvPr/>
        </p:nvCxnSpPr>
        <p:spPr>
          <a:xfrm flipV="1">
            <a:off x="1521123" y="2020878"/>
            <a:ext cx="72008" cy="288032"/>
          </a:xfrm>
          <a:prstGeom prst="straightConnector1">
            <a:avLst/>
          </a:prstGeom>
          <a:ln w="28575">
            <a:solidFill>
              <a:srgbClr val="C0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feld 1"/>
          <p:cNvSpPr txBox="1"/>
          <p:nvPr/>
        </p:nvSpPr>
        <p:spPr>
          <a:xfrm>
            <a:off x="827584" y="3603671"/>
            <a:ext cx="148845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CAVITY</a:t>
            </a:r>
            <a:endParaRPr lang="en-US" sz="2200" dirty="0"/>
          </a:p>
        </p:txBody>
      </p:sp>
      <p:sp>
        <p:nvSpPr>
          <p:cNvPr id="43" name="Textfeld 4"/>
          <p:cNvSpPr txBox="1">
            <a:spLocks noChangeArrowheads="1"/>
          </p:cNvSpPr>
          <p:nvPr/>
        </p:nvSpPr>
        <p:spPr bwMode="auto">
          <a:xfrm>
            <a:off x="7356598" y="3430161"/>
            <a:ext cx="1679898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de-DE" sz="11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Noginov</a:t>
            </a:r>
            <a:r>
              <a:rPr lang="de-DE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100" dirty="0" smtClean="0">
                <a:latin typeface="Arial" panose="020B0604020202020204" pitchFamily="34" charset="0"/>
                <a:ea typeface="Cambria Math" pitchFamily="18" charset="0"/>
                <a:cs typeface="Arial" panose="020B0604020202020204" pitchFamily="34" charset="0"/>
              </a:rPr>
              <a:t>et </a:t>
            </a:r>
            <a:r>
              <a:rPr lang="de-DE" sz="1100" dirty="0">
                <a:latin typeface="Arial" panose="020B0604020202020204" pitchFamily="34" charset="0"/>
                <a:ea typeface="Cambria Math" pitchFamily="18" charset="0"/>
                <a:cs typeface="Arial" panose="020B0604020202020204" pitchFamily="34" charset="0"/>
              </a:rPr>
              <a:t>al., </a:t>
            </a:r>
            <a:r>
              <a:rPr lang="de-DE" sz="1100" dirty="0" smtClean="0">
                <a:latin typeface="Arial" panose="020B0604020202020204" pitchFamily="34" charset="0"/>
                <a:ea typeface="Cambria Math" pitchFamily="18" charset="0"/>
                <a:cs typeface="Arial" panose="020B0604020202020204" pitchFamily="34" charset="0"/>
              </a:rPr>
              <a:t/>
            </a:r>
            <a:br>
              <a:rPr lang="de-DE" sz="1100" dirty="0" smtClean="0">
                <a:latin typeface="Arial" panose="020B0604020202020204" pitchFamily="34" charset="0"/>
                <a:ea typeface="Cambria Math" pitchFamily="18" charset="0"/>
                <a:cs typeface="Arial" panose="020B0604020202020204" pitchFamily="34" charset="0"/>
              </a:rPr>
            </a:br>
            <a:r>
              <a:rPr lang="de-DE" sz="1100" dirty="0" smtClean="0">
                <a:latin typeface="Arial" panose="020B0604020202020204" pitchFamily="34" charset="0"/>
                <a:ea typeface="Cambria Math" pitchFamily="18" charset="0"/>
                <a:cs typeface="Arial" panose="020B0604020202020204" pitchFamily="34" charset="0"/>
              </a:rPr>
              <a:t>Nature 460, (2009)</a:t>
            </a:r>
            <a:endParaRPr lang="de-DE" sz="1100" dirty="0">
              <a:latin typeface="Arial" panose="020B0604020202020204" pitchFamily="34" charset="0"/>
              <a:ea typeface="Cambria Math" pitchFamily="18" charset="0"/>
              <a:cs typeface="Arial" panose="020B0604020202020204" pitchFamily="34" charset="0"/>
            </a:endParaRPr>
          </a:p>
        </p:txBody>
      </p:sp>
      <p:pic>
        <p:nvPicPr>
          <p:cNvPr id="29699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83959" y="4077072"/>
            <a:ext cx="2492497" cy="20162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4" name="Textfeld 4"/>
          <p:cNvSpPr txBox="1">
            <a:spLocks noChangeArrowheads="1"/>
          </p:cNvSpPr>
          <p:nvPr/>
        </p:nvSpPr>
        <p:spPr bwMode="auto">
          <a:xfrm>
            <a:off x="6948264" y="6093296"/>
            <a:ext cx="2044079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de-DE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Meng </a:t>
            </a:r>
            <a:r>
              <a:rPr lang="de-DE" sz="1100" dirty="0" smtClean="0">
                <a:latin typeface="Arial" panose="020B0604020202020204" pitchFamily="34" charset="0"/>
                <a:ea typeface="Cambria Math" pitchFamily="18" charset="0"/>
                <a:cs typeface="Arial" panose="020B0604020202020204" pitchFamily="34" charset="0"/>
              </a:rPr>
              <a:t>et </a:t>
            </a:r>
            <a:r>
              <a:rPr lang="de-DE" sz="1100" dirty="0">
                <a:latin typeface="Arial" panose="020B0604020202020204" pitchFamily="34" charset="0"/>
                <a:ea typeface="Cambria Math" pitchFamily="18" charset="0"/>
                <a:cs typeface="Arial" panose="020B0604020202020204" pitchFamily="34" charset="0"/>
              </a:rPr>
              <a:t>al., </a:t>
            </a:r>
            <a:r>
              <a:rPr lang="de-DE" sz="1100" dirty="0" smtClean="0">
                <a:latin typeface="Arial" panose="020B0604020202020204" pitchFamily="34" charset="0"/>
                <a:ea typeface="Cambria Math" pitchFamily="18" charset="0"/>
                <a:cs typeface="Arial" panose="020B0604020202020204" pitchFamily="34" charset="0"/>
              </a:rPr>
              <a:t/>
            </a:r>
            <a:br>
              <a:rPr lang="de-DE" sz="1100" dirty="0" smtClean="0">
                <a:latin typeface="Arial" panose="020B0604020202020204" pitchFamily="34" charset="0"/>
                <a:ea typeface="Cambria Math" pitchFamily="18" charset="0"/>
                <a:cs typeface="Arial" panose="020B0604020202020204" pitchFamily="34" charset="0"/>
              </a:rPr>
            </a:br>
            <a:r>
              <a:rPr lang="de-DE" sz="1100" dirty="0" err="1" smtClean="0">
                <a:latin typeface="Arial" panose="020B0604020202020204" pitchFamily="34" charset="0"/>
                <a:ea typeface="Cambria Math" pitchFamily="18" charset="0"/>
                <a:cs typeface="Arial" panose="020B0604020202020204" pitchFamily="34" charset="0"/>
              </a:rPr>
              <a:t>NanoLetters</a:t>
            </a:r>
            <a:r>
              <a:rPr lang="de-DE" sz="1100" dirty="0">
                <a:latin typeface="Arial" panose="020B0604020202020204" pitchFamily="34" charset="0"/>
                <a:ea typeface="Cambria Math" pitchFamily="18" charset="0"/>
                <a:cs typeface="Arial" panose="020B0604020202020204" pitchFamily="34" charset="0"/>
              </a:rPr>
              <a:t> </a:t>
            </a:r>
            <a:r>
              <a:rPr lang="de-DE" sz="1100" dirty="0" smtClean="0">
                <a:latin typeface="Arial" panose="020B0604020202020204" pitchFamily="34" charset="0"/>
                <a:ea typeface="Cambria Math" pitchFamily="18" charset="0"/>
                <a:cs typeface="Arial" panose="020B0604020202020204" pitchFamily="34" charset="0"/>
              </a:rPr>
              <a:t>(2013)</a:t>
            </a:r>
            <a:endParaRPr lang="de-DE" sz="1100" dirty="0">
              <a:latin typeface="Arial" panose="020B0604020202020204" pitchFamily="34" charset="0"/>
              <a:ea typeface="Cambria Math" pitchFamily="18" charset="0"/>
              <a:cs typeface="Arial" panose="020B0604020202020204" pitchFamily="34" charset="0"/>
            </a:endParaRPr>
          </a:p>
        </p:txBody>
      </p:sp>
      <p:pic>
        <p:nvPicPr>
          <p:cNvPr id="29702" name="Picture 6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68153" y="4005064"/>
            <a:ext cx="2116015" cy="22798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Nach oben gebogener Pfeil 7"/>
          <p:cNvSpPr/>
          <p:nvPr/>
        </p:nvSpPr>
        <p:spPr>
          <a:xfrm rot="5400000">
            <a:off x="2411213" y="4028246"/>
            <a:ext cx="1106855" cy="1825844"/>
          </a:xfrm>
          <a:prstGeom prst="bentUpArrow">
            <a:avLst>
              <a:gd name="adj1" fmla="val 13461"/>
              <a:gd name="adj2" fmla="val 25000"/>
              <a:gd name="adj3" fmla="val 25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Nach oben gebogener Pfeil 45"/>
          <p:cNvSpPr/>
          <p:nvPr/>
        </p:nvSpPr>
        <p:spPr>
          <a:xfrm rot="16200000" flipV="1">
            <a:off x="2411214" y="1413322"/>
            <a:ext cx="1106855" cy="1825844"/>
          </a:xfrm>
          <a:prstGeom prst="bentUpArrow">
            <a:avLst>
              <a:gd name="adj1" fmla="val 12500"/>
              <a:gd name="adj2" fmla="val 25000"/>
              <a:gd name="adj3" fmla="val 25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0721" name="Picture 1"/>
          <p:cNvPicPr>
            <a:picLocks noChangeAspect="1" noChangeArrowheads="1"/>
          </p:cNvPicPr>
          <p:nvPr/>
        </p:nvPicPr>
        <p:blipFill rotWithShape="1">
          <a:blip r:embed="rId6" cstate="print"/>
          <a:srcRect l="3477" t="7725"/>
          <a:stretch/>
        </p:blipFill>
        <p:spPr bwMode="auto">
          <a:xfrm rot="5400000">
            <a:off x="277998" y="2505864"/>
            <a:ext cx="2166067" cy="22724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42" name="Gerade Verbindung mit Pfeil 41"/>
          <p:cNvCxnSpPr/>
          <p:nvPr/>
        </p:nvCxnSpPr>
        <p:spPr>
          <a:xfrm>
            <a:off x="1361031" y="2223640"/>
            <a:ext cx="0" cy="701304"/>
          </a:xfrm>
          <a:prstGeom prst="straightConnector1">
            <a:avLst/>
          </a:prstGeom>
          <a:ln w="571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feld 9"/>
          <p:cNvSpPr txBox="1"/>
          <p:nvPr/>
        </p:nvSpPr>
        <p:spPr>
          <a:xfrm>
            <a:off x="2474621" y="1052736"/>
            <a:ext cx="146957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2009:</a:t>
            </a:r>
          </a:p>
          <a:p>
            <a:r>
              <a:rPr lang="en-US" b="1" dirty="0" smtClean="0"/>
              <a:t>CORE-SHELL</a:t>
            </a:r>
            <a:endParaRPr lang="en-US" b="1" dirty="0"/>
          </a:p>
        </p:txBody>
      </p:sp>
      <p:sp>
        <p:nvSpPr>
          <p:cNvPr id="49" name="Textfeld 48"/>
          <p:cNvSpPr txBox="1"/>
          <p:nvPr/>
        </p:nvSpPr>
        <p:spPr>
          <a:xfrm>
            <a:off x="2483768" y="5302949"/>
            <a:ext cx="146957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2013:</a:t>
            </a:r>
          </a:p>
          <a:p>
            <a:r>
              <a:rPr lang="en-US" b="1" dirty="0" smtClean="0"/>
              <a:t>DYE-DOPED</a:t>
            </a:r>
          </a:p>
          <a:p>
            <a:r>
              <a:rPr lang="en-US" b="1" dirty="0" smtClean="0"/>
              <a:t>FILM</a:t>
            </a:r>
            <a:endParaRPr lang="en-US" b="1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/>
      <p:bldP spid="44" grpId="0"/>
      <p:bldP spid="8" grpId="0" animBg="1"/>
      <p:bldP spid="46" grpId="0" animBg="1"/>
      <p:bldP spid="10" grpId="0"/>
      <p:bldP spid="4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feld 7"/>
          <p:cNvSpPr txBox="1"/>
          <p:nvPr/>
        </p:nvSpPr>
        <p:spPr>
          <a:xfrm>
            <a:off x="539552" y="3473713"/>
            <a:ext cx="8136904" cy="1323439"/>
          </a:xfrm>
          <a:prstGeom prst="rect">
            <a:avLst/>
          </a:prstGeom>
          <a:noFill/>
          <a:ln w="38100"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000" dirty="0"/>
              <a:t>Extensive work on synthesis &amp; </a:t>
            </a:r>
            <a:r>
              <a:rPr lang="en-US" sz="2000" dirty="0" smtClean="0"/>
              <a:t>characterization </a:t>
            </a:r>
            <a:r>
              <a:rPr lang="en-US" sz="2000" dirty="0"/>
              <a:t>of </a:t>
            </a:r>
            <a:r>
              <a:rPr lang="en-US" sz="2000" dirty="0" err="1"/>
              <a:t>spaser</a:t>
            </a:r>
            <a:r>
              <a:rPr lang="en-US" sz="2000" dirty="0"/>
              <a:t> </a:t>
            </a:r>
            <a:r>
              <a:rPr lang="en-US" sz="2000" dirty="0" smtClean="0"/>
              <a:t>architectures </a:t>
            </a:r>
          </a:p>
          <a:p>
            <a:pPr marL="798513" lvl="1" indent="-342900">
              <a:buFont typeface="Wingdings" pitchFamily="2" charset="2"/>
              <a:buChar char="à"/>
            </a:pPr>
            <a:r>
              <a:rPr lang="en-US" sz="2000" dirty="0" smtClean="0"/>
              <a:t>Hybrid-Core-Shell </a:t>
            </a:r>
            <a:r>
              <a:rPr lang="en-US" sz="2000" dirty="0"/>
              <a:t>particles </a:t>
            </a:r>
            <a:endParaRPr lang="en-US" sz="2000" dirty="0" smtClean="0"/>
          </a:p>
          <a:p>
            <a:pPr marL="798513" lvl="1" indent="-342900">
              <a:buFont typeface="Wingdings" pitchFamily="2" charset="2"/>
              <a:buChar char="à"/>
            </a:pPr>
            <a:r>
              <a:rPr lang="en-US" sz="2000" dirty="0" smtClean="0"/>
              <a:t>Two </a:t>
            </a:r>
            <a:r>
              <a:rPr lang="en-US" sz="2000" dirty="0"/>
              <a:t>new setups to investigate single nanoparticles </a:t>
            </a: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 smtClean="0"/>
              <a:t>(@</a:t>
            </a:r>
            <a:r>
              <a:rPr lang="en-US" sz="2000" dirty="0"/>
              <a:t>HUB: AFM and confocal, @MBI: laser &amp; opt. setup)</a:t>
            </a:r>
            <a:endParaRPr lang="en-US" sz="2000" dirty="0" smtClean="0">
              <a:sym typeface="Wingdings" panose="05000000000000000000" pitchFamily="2" charset="2"/>
            </a:endParaRPr>
          </a:p>
        </p:txBody>
      </p:sp>
      <p:sp>
        <p:nvSpPr>
          <p:cNvPr id="5" name="Inhaltsplatzhalter 2"/>
          <p:cNvSpPr>
            <a:spLocks/>
          </p:cNvSpPr>
          <p:nvPr/>
        </p:nvSpPr>
        <p:spPr bwMode="auto">
          <a:xfrm>
            <a:off x="393700" y="1125538"/>
            <a:ext cx="6986588" cy="97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19088" indent="-319088" defTabSz="914400" eaLnBrk="0" hangingPunct="0"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Char char=""/>
            </a:pPr>
            <a:endParaRPr lang="de-DE" sz="2100" dirty="0">
              <a:latin typeface="Tw Cen MT" pitchFamily="34" charset="0"/>
            </a:endParaRPr>
          </a:p>
          <a:p>
            <a:pPr marL="319088" indent="-319088" defTabSz="914400" eaLnBrk="0" hangingPunct="0"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Char char=""/>
            </a:pPr>
            <a:endParaRPr lang="en-US" sz="2000" dirty="0"/>
          </a:p>
          <a:p>
            <a:pPr marL="742950" lvl="1" indent="-285750" defTabSz="914400" eaLnBrk="0" hangingPunct="0">
              <a:spcBef>
                <a:spcPts val="550"/>
              </a:spcBef>
              <a:buClr>
                <a:schemeClr val="accent1"/>
              </a:buClr>
              <a:buSzPct val="70000"/>
            </a:pPr>
            <a:endParaRPr lang="en-US" dirty="0"/>
          </a:p>
          <a:p>
            <a:pPr marL="319088" indent="-319088" defTabSz="914400" eaLnBrk="0" hangingPunct="0"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Char char=""/>
            </a:pPr>
            <a:endParaRPr lang="en-US" dirty="0"/>
          </a:p>
        </p:txBody>
      </p:sp>
      <p:sp>
        <p:nvSpPr>
          <p:cNvPr id="27" name="Rechteck 26"/>
          <p:cNvSpPr/>
          <p:nvPr/>
        </p:nvSpPr>
        <p:spPr>
          <a:xfrm>
            <a:off x="930372" y="0"/>
            <a:ext cx="709801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de-DE" sz="3600" dirty="0" err="1" smtClean="0">
                <a:latin typeface="Arial" panose="020B0604020202020204" pitchFamily="34" charset="0"/>
                <a:ea typeface="Cambria Math" pitchFamily="18" charset="0"/>
                <a:cs typeface="Arial" panose="020B0604020202020204" pitchFamily="34" charset="0"/>
              </a:rPr>
              <a:t>Objectives</a:t>
            </a:r>
            <a:r>
              <a:rPr lang="de-DE" sz="3600" dirty="0" smtClean="0">
                <a:latin typeface="Arial" panose="020B0604020202020204" pitchFamily="34" charset="0"/>
                <a:ea typeface="Cambria Math" pitchFamily="18" charset="0"/>
                <a:cs typeface="Arial" panose="020B0604020202020204" pitchFamily="34" charset="0"/>
              </a:rPr>
              <a:t>: 1st </a:t>
            </a:r>
            <a:r>
              <a:rPr lang="de-DE" sz="3600" dirty="0" err="1" smtClean="0">
                <a:latin typeface="Arial" panose="020B0604020202020204" pitchFamily="34" charset="0"/>
                <a:ea typeface="Cambria Math" pitchFamily="18" charset="0"/>
                <a:cs typeface="Arial" panose="020B0604020202020204" pitchFamily="34" charset="0"/>
              </a:rPr>
              <a:t>funding</a:t>
            </a:r>
            <a:r>
              <a:rPr lang="de-DE" sz="3600" dirty="0" smtClean="0">
                <a:latin typeface="Arial" panose="020B0604020202020204" pitchFamily="34" charset="0"/>
                <a:ea typeface="Cambria Math" pitchFamily="18" charset="0"/>
                <a:cs typeface="Arial" panose="020B0604020202020204" pitchFamily="34" charset="0"/>
              </a:rPr>
              <a:t> </a:t>
            </a:r>
            <a:r>
              <a:rPr lang="de-DE" sz="3600" dirty="0" err="1" smtClean="0">
                <a:latin typeface="Arial" panose="020B0604020202020204" pitchFamily="34" charset="0"/>
                <a:ea typeface="Cambria Math" pitchFamily="18" charset="0"/>
                <a:cs typeface="Arial" panose="020B0604020202020204" pitchFamily="34" charset="0"/>
              </a:rPr>
              <a:t>periode</a:t>
            </a:r>
            <a:endParaRPr lang="en-US" sz="3600" u="sng" dirty="0" smtClean="0">
              <a:latin typeface="Arial" panose="020B0604020202020204" pitchFamily="34" charset="0"/>
              <a:ea typeface="Cambria Math" pitchFamily="18" charset="0"/>
              <a:cs typeface="Arial" panose="020B0604020202020204" pitchFamily="34" charset="0"/>
            </a:endParaRPr>
          </a:p>
        </p:txBody>
      </p:sp>
      <p:sp>
        <p:nvSpPr>
          <p:cNvPr id="17" name="Textfeld 3"/>
          <p:cNvSpPr txBox="1">
            <a:spLocks noChangeArrowheads="1"/>
          </p:cNvSpPr>
          <p:nvPr/>
        </p:nvSpPr>
        <p:spPr bwMode="auto">
          <a:xfrm>
            <a:off x="611560" y="1125538"/>
            <a:ext cx="7559675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altLang="en-US" sz="2000" dirty="0" smtClean="0"/>
              <a:t>Obj. 1</a:t>
            </a:r>
            <a:r>
              <a:rPr lang="en-US" altLang="en-US" sz="2000" dirty="0"/>
              <a:t>) </a:t>
            </a:r>
            <a:r>
              <a:rPr lang="en-US" altLang="en-US" sz="2000" dirty="0" smtClean="0"/>
              <a:t>Synthesis of </a:t>
            </a:r>
            <a:r>
              <a:rPr lang="en-US" altLang="en-US" sz="2000" dirty="0" err="1" smtClean="0"/>
              <a:t>Spasers</a:t>
            </a:r>
            <a:r>
              <a:rPr lang="en-US" altLang="en-US" sz="2000" dirty="0" smtClean="0"/>
              <a:t>			</a:t>
            </a:r>
            <a:endParaRPr lang="en-US" altLang="en-US" sz="2000" dirty="0"/>
          </a:p>
          <a:p>
            <a:pPr eaLnBrk="1" hangingPunct="1"/>
            <a:r>
              <a:rPr lang="en-US" altLang="en-US" sz="2000" dirty="0" smtClean="0"/>
              <a:t>Obj. 2</a:t>
            </a:r>
            <a:r>
              <a:rPr lang="en-US" altLang="en-US" sz="2000" dirty="0"/>
              <a:t>) </a:t>
            </a:r>
            <a:r>
              <a:rPr lang="en-US" altLang="en-US" sz="2000" dirty="0" smtClean="0"/>
              <a:t>Investigation </a:t>
            </a:r>
            <a:r>
              <a:rPr lang="en-US" altLang="en-US" sz="2000" dirty="0"/>
              <a:t>of </a:t>
            </a:r>
            <a:r>
              <a:rPr lang="en-US" altLang="en-US" sz="2000" dirty="0" smtClean="0"/>
              <a:t>optical properties</a:t>
            </a:r>
            <a:endParaRPr lang="en-US" altLang="en-US" sz="2000" dirty="0"/>
          </a:p>
          <a:p>
            <a:pPr eaLnBrk="1" hangingPunct="1"/>
            <a:r>
              <a:rPr lang="en-US" altLang="en-US" sz="2000" dirty="0" smtClean="0"/>
              <a:t>Obj. 3</a:t>
            </a:r>
            <a:r>
              <a:rPr lang="en-US" altLang="en-US" sz="2000" dirty="0"/>
              <a:t>) Optimization of </a:t>
            </a:r>
            <a:r>
              <a:rPr lang="en-US" altLang="en-US" sz="2000" smtClean="0"/>
              <a:t>gain/loss budget</a:t>
            </a:r>
            <a:endParaRPr lang="en-US" altLang="en-US" sz="2000" dirty="0"/>
          </a:p>
        </p:txBody>
      </p:sp>
      <p:sp>
        <p:nvSpPr>
          <p:cNvPr id="18" name="Pfeil nach unten 17"/>
          <p:cNvSpPr/>
          <p:nvPr/>
        </p:nvSpPr>
        <p:spPr>
          <a:xfrm>
            <a:off x="4101627" y="2609617"/>
            <a:ext cx="755501" cy="720080"/>
          </a:xfrm>
          <a:prstGeom prst="downArrow">
            <a:avLst/>
          </a:prstGeom>
          <a:noFill/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28575">
                <a:solidFill>
                  <a:schemeClr val="tx1"/>
                </a:solidFill>
              </a:ln>
            </a:endParaRPr>
          </a:p>
        </p:txBody>
      </p:sp>
      <p:sp>
        <p:nvSpPr>
          <p:cNvPr id="19" name="Textfeld 18"/>
          <p:cNvSpPr txBox="1"/>
          <p:nvPr/>
        </p:nvSpPr>
        <p:spPr>
          <a:xfrm>
            <a:off x="539552" y="5326483"/>
            <a:ext cx="8136904" cy="1323439"/>
          </a:xfrm>
          <a:prstGeom prst="rect">
            <a:avLst/>
          </a:prstGeom>
          <a:noFill/>
          <a:ln w="38100"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/>
              <a:t>Standard </a:t>
            </a:r>
            <a:r>
              <a:rPr lang="en-US" sz="2000" b="1" dirty="0" err="1" smtClean="0"/>
              <a:t>Spaser</a:t>
            </a:r>
            <a:r>
              <a:rPr lang="en-US" sz="2000" b="1" dirty="0" smtClean="0"/>
              <a:t> design extremely unfeasible</a:t>
            </a:r>
          </a:p>
          <a:p>
            <a:pPr lvl="2"/>
            <a:r>
              <a:rPr lang="en-US" sz="2000" dirty="0" smtClean="0">
                <a:sym typeface="Wingdings" panose="05000000000000000000" pitchFamily="2" charset="2"/>
              </a:rPr>
              <a:t> Aim </a:t>
            </a:r>
            <a:r>
              <a:rPr lang="en-US" sz="2000" dirty="0">
                <a:sym typeface="Wingdings" panose="05000000000000000000" pitchFamily="2" charset="2"/>
              </a:rPr>
              <a:t>for better fundamental understanding</a:t>
            </a:r>
          </a:p>
          <a:p>
            <a:pPr marL="1198563" lvl="2" indent="-285750">
              <a:buFont typeface="Wingdings" pitchFamily="2" charset="2"/>
              <a:buChar char="à"/>
            </a:pPr>
            <a:r>
              <a:rPr lang="en-US" sz="2000" dirty="0" smtClean="0">
                <a:sym typeface="Wingdings" panose="05000000000000000000" pitchFamily="2" charset="2"/>
              </a:rPr>
              <a:t> Transition to larger </a:t>
            </a:r>
            <a:r>
              <a:rPr lang="en-US" sz="2000" dirty="0" err="1" smtClean="0">
                <a:sym typeface="Wingdings" panose="05000000000000000000" pitchFamily="2" charset="2"/>
              </a:rPr>
              <a:t>Nanolasers</a:t>
            </a:r>
            <a:r>
              <a:rPr lang="en-US" sz="2000" dirty="0" smtClean="0">
                <a:sym typeface="Wingdings" panose="05000000000000000000" pitchFamily="2" charset="2"/>
              </a:rPr>
              <a:t> </a:t>
            </a:r>
          </a:p>
          <a:p>
            <a:pPr marL="1198563" lvl="2" indent="-285750">
              <a:buFont typeface="Wingdings" pitchFamily="2" charset="2"/>
              <a:buChar char="à"/>
            </a:pPr>
            <a:r>
              <a:rPr lang="en-US" sz="2000" dirty="0" smtClean="0">
                <a:sym typeface="Wingdings" panose="05000000000000000000" pitchFamily="2" charset="2"/>
              </a:rPr>
              <a:t> Alternative materials</a:t>
            </a:r>
          </a:p>
        </p:txBody>
      </p:sp>
      <p:sp>
        <p:nvSpPr>
          <p:cNvPr id="28" name="Textfeld 27"/>
          <p:cNvSpPr txBox="1"/>
          <p:nvPr/>
        </p:nvSpPr>
        <p:spPr>
          <a:xfrm>
            <a:off x="518036" y="4941168"/>
            <a:ext cx="32249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Basic Conclusions</a:t>
            </a:r>
            <a:endParaRPr lang="en-US" sz="24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0" name="Textfeld 9"/>
          <p:cNvSpPr txBox="1"/>
          <p:nvPr/>
        </p:nvSpPr>
        <p:spPr>
          <a:xfrm>
            <a:off x="520438" y="3084795"/>
            <a:ext cx="32249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Results</a:t>
            </a:r>
            <a:endParaRPr lang="en-US" sz="24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7706629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8" grpId="0" animBg="1"/>
      <p:bldP spid="19" grpId="0" animBg="1"/>
      <p:bldP spid="28" grpId="0"/>
      <p:bldP spid="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hteck 26"/>
          <p:cNvSpPr/>
          <p:nvPr/>
        </p:nvSpPr>
        <p:spPr>
          <a:xfrm>
            <a:off x="1043608" y="0"/>
            <a:ext cx="709801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de-DE" sz="3600" dirty="0" smtClean="0">
                <a:latin typeface="Arial" panose="020B0604020202020204" pitchFamily="34" charset="0"/>
                <a:ea typeface="Cambria Math" pitchFamily="18" charset="0"/>
                <a:cs typeface="Arial" panose="020B0604020202020204" pitchFamily="34" charset="0"/>
              </a:rPr>
              <a:t>Obj. 1) </a:t>
            </a:r>
            <a:r>
              <a:rPr lang="de-DE" sz="3600" dirty="0" err="1" smtClean="0">
                <a:latin typeface="Arial" panose="020B0604020202020204" pitchFamily="34" charset="0"/>
                <a:ea typeface="Cambria Math" pitchFamily="18" charset="0"/>
                <a:cs typeface="Arial" panose="020B0604020202020204" pitchFamily="34" charset="0"/>
              </a:rPr>
              <a:t>synthesis</a:t>
            </a:r>
            <a:r>
              <a:rPr lang="de-DE" sz="3600" dirty="0" smtClean="0">
                <a:latin typeface="Arial" panose="020B0604020202020204" pitchFamily="34" charset="0"/>
                <a:ea typeface="Cambria Math" pitchFamily="18" charset="0"/>
                <a:cs typeface="Arial" panose="020B0604020202020204" pitchFamily="34" charset="0"/>
              </a:rPr>
              <a:t> </a:t>
            </a:r>
            <a:r>
              <a:rPr lang="de-DE" sz="3600" dirty="0" err="1" smtClean="0">
                <a:latin typeface="Arial" panose="020B0604020202020204" pitchFamily="34" charset="0"/>
                <a:ea typeface="Cambria Math" pitchFamily="18" charset="0"/>
                <a:cs typeface="Arial" panose="020B0604020202020204" pitchFamily="34" charset="0"/>
              </a:rPr>
              <a:t>of</a:t>
            </a:r>
            <a:r>
              <a:rPr lang="de-DE" sz="3600" dirty="0" smtClean="0">
                <a:latin typeface="Arial" panose="020B0604020202020204" pitchFamily="34" charset="0"/>
                <a:ea typeface="Cambria Math" pitchFamily="18" charset="0"/>
                <a:cs typeface="Arial" panose="020B0604020202020204" pitchFamily="34" charset="0"/>
              </a:rPr>
              <a:t> </a:t>
            </a:r>
            <a:r>
              <a:rPr lang="de-DE" sz="3600" dirty="0" err="1" smtClean="0">
                <a:latin typeface="Arial" panose="020B0604020202020204" pitchFamily="34" charset="0"/>
                <a:ea typeface="Cambria Math" pitchFamily="18" charset="0"/>
                <a:cs typeface="Arial" panose="020B0604020202020204" pitchFamily="34" charset="0"/>
              </a:rPr>
              <a:t>spasers</a:t>
            </a:r>
            <a:endParaRPr lang="en-US" sz="3600" u="sng" dirty="0" smtClean="0">
              <a:latin typeface="Arial" panose="020B0604020202020204" pitchFamily="34" charset="0"/>
              <a:ea typeface="Cambria Math" pitchFamily="18" charset="0"/>
              <a:cs typeface="Arial" panose="020B0604020202020204" pitchFamily="34" charset="0"/>
            </a:endParaRPr>
          </a:p>
        </p:txBody>
      </p:sp>
      <p:pic>
        <p:nvPicPr>
          <p:cNvPr id="31752" name="Picture 27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219366" y="1357077"/>
            <a:ext cx="2871381" cy="13602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4F81BD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EEECE1"/>
                  </a:outerShdw>
                </a:effectLst>
              </a14:hiddenEffects>
            </a:ext>
          </a:extLst>
        </p:spPr>
      </p:pic>
      <p:pic>
        <p:nvPicPr>
          <p:cNvPr id="31753" name="Picture 30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50000"/>
          <a:stretch/>
        </p:blipFill>
        <p:spPr bwMode="auto">
          <a:xfrm>
            <a:off x="4219366" y="3082027"/>
            <a:ext cx="2951223" cy="13178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4F81BD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EEECE1"/>
                  </a:outerShdw>
                </a:effectLst>
              </a14:hiddenEffects>
            </a:ext>
          </a:extLst>
        </p:spPr>
      </p:pic>
      <p:pic>
        <p:nvPicPr>
          <p:cNvPr id="31754" name="Picture 41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69610"/>
          <a:stretch/>
        </p:blipFill>
        <p:spPr bwMode="auto">
          <a:xfrm>
            <a:off x="2189295" y="1354473"/>
            <a:ext cx="1679917" cy="18126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4F81BD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EEECE1"/>
                  </a:outerShdw>
                </a:effectLst>
              </a14:hiddenEffects>
            </a:ext>
          </a:extLst>
        </p:spPr>
      </p:pic>
      <p:pic>
        <p:nvPicPr>
          <p:cNvPr id="31755" name="Picture 42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65022"/>
          <a:stretch/>
        </p:blipFill>
        <p:spPr bwMode="auto">
          <a:xfrm>
            <a:off x="2423257" y="3070709"/>
            <a:ext cx="1500671" cy="13265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794" name="Picture 184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295268" y="4654885"/>
            <a:ext cx="4316425" cy="14384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feld 4"/>
          <p:cNvSpPr txBox="1">
            <a:spLocks noChangeArrowheads="1"/>
          </p:cNvSpPr>
          <p:nvPr/>
        </p:nvSpPr>
        <p:spPr bwMode="auto">
          <a:xfrm>
            <a:off x="7308304" y="2350629"/>
            <a:ext cx="1728191" cy="107721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de-DE" sz="1600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Wu </a:t>
            </a:r>
            <a:r>
              <a:rPr lang="de-DE" sz="1600" dirty="0" smtClean="0">
                <a:solidFill>
                  <a:srgbClr val="00B050"/>
                </a:solidFill>
                <a:latin typeface="Arial" panose="020B0604020202020204" pitchFamily="34" charset="0"/>
                <a:ea typeface="Cambria Math" pitchFamily="18" charset="0"/>
                <a:cs typeface="Arial" panose="020B0604020202020204" pitchFamily="34" charset="0"/>
              </a:rPr>
              <a:t>et </a:t>
            </a:r>
            <a:r>
              <a:rPr lang="de-DE" sz="1600" dirty="0">
                <a:solidFill>
                  <a:srgbClr val="00B050"/>
                </a:solidFill>
                <a:latin typeface="Arial" panose="020B0604020202020204" pitchFamily="34" charset="0"/>
                <a:ea typeface="Cambria Math" pitchFamily="18" charset="0"/>
                <a:cs typeface="Arial" panose="020B0604020202020204" pitchFamily="34" charset="0"/>
              </a:rPr>
              <a:t>al., </a:t>
            </a:r>
            <a:r>
              <a:rPr lang="de-DE" sz="1600" dirty="0" smtClean="0">
                <a:solidFill>
                  <a:srgbClr val="00B050"/>
                </a:solidFill>
                <a:latin typeface="Arial" panose="020B0604020202020204" pitchFamily="34" charset="0"/>
                <a:ea typeface="Cambria Math" pitchFamily="18" charset="0"/>
                <a:cs typeface="Arial" panose="020B0604020202020204" pitchFamily="34" charset="0"/>
              </a:rPr>
              <a:t/>
            </a:r>
            <a:br>
              <a:rPr lang="de-DE" sz="1600" dirty="0" smtClean="0">
                <a:solidFill>
                  <a:srgbClr val="00B050"/>
                </a:solidFill>
                <a:latin typeface="Arial" panose="020B0604020202020204" pitchFamily="34" charset="0"/>
                <a:ea typeface="Cambria Math" pitchFamily="18" charset="0"/>
                <a:cs typeface="Arial" panose="020B0604020202020204" pitchFamily="34" charset="0"/>
              </a:rPr>
            </a:br>
            <a:r>
              <a:rPr lang="de-DE" sz="1600" dirty="0" err="1" smtClean="0">
                <a:solidFill>
                  <a:srgbClr val="00B050"/>
                </a:solidFill>
                <a:latin typeface="Arial" panose="020B0604020202020204" pitchFamily="34" charset="0"/>
                <a:ea typeface="Cambria Math" pitchFamily="18" charset="0"/>
                <a:cs typeface="Arial" panose="020B0604020202020204" pitchFamily="34" charset="0"/>
              </a:rPr>
              <a:t>Colloid</a:t>
            </a:r>
            <a:r>
              <a:rPr lang="de-DE" sz="1600" dirty="0" smtClean="0">
                <a:solidFill>
                  <a:srgbClr val="00B050"/>
                </a:solidFill>
                <a:latin typeface="Arial" panose="020B0604020202020204" pitchFamily="34" charset="0"/>
                <a:ea typeface="Cambria Math" pitchFamily="18" charset="0"/>
                <a:cs typeface="Arial" panose="020B0604020202020204" pitchFamily="34" charset="0"/>
              </a:rPr>
              <a:t> </a:t>
            </a:r>
            <a:r>
              <a:rPr lang="de-DE" sz="1600" dirty="0" err="1" smtClean="0">
                <a:solidFill>
                  <a:srgbClr val="00B050"/>
                </a:solidFill>
                <a:latin typeface="Arial" panose="020B0604020202020204" pitchFamily="34" charset="0"/>
                <a:ea typeface="Cambria Math" pitchFamily="18" charset="0"/>
                <a:cs typeface="Arial" panose="020B0604020202020204" pitchFamily="34" charset="0"/>
              </a:rPr>
              <a:t>and</a:t>
            </a:r>
            <a:r>
              <a:rPr lang="de-DE" sz="1600" dirty="0" smtClean="0">
                <a:solidFill>
                  <a:srgbClr val="00B050"/>
                </a:solidFill>
                <a:latin typeface="Arial" panose="020B0604020202020204" pitchFamily="34" charset="0"/>
                <a:ea typeface="Cambria Math" pitchFamily="18" charset="0"/>
                <a:cs typeface="Arial" panose="020B0604020202020204" pitchFamily="34" charset="0"/>
              </a:rPr>
              <a:t> Polymer Science, (2012)</a:t>
            </a:r>
            <a:endParaRPr lang="de-DE" sz="1600" dirty="0">
              <a:solidFill>
                <a:srgbClr val="00B050"/>
              </a:solidFill>
              <a:latin typeface="Arial" panose="020B0604020202020204" pitchFamily="34" charset="0"/>
              <a:ea typeface="Cambria Math" pitchFamily="18" charset="0"/>
              <a:cs typeface="Arial" panose="020B0604020202020204" pitchFamily="34" charset="0"/>
            </a:endParaRPr>
          </a:p>
        </p:txBody>
      </p:sp>
      <p:sp>
        <p:nvSpPr>
          <p:cNvPr id="10" name="Textfeld 9"/>
          <p:cNvSpPr txBox="1"/>
          <p:nvPr/>
        </p:nvSpPr>
        <p:spPr>
          <a:xfrm>
            <a:off x="-16266" y="576558"/>
            <a:ext cx="2189295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600" i="1" dirty="0" smtClean="0"/>
          </a:p>
          <a:p>
            <a:endParaRPr lang="en-US" sz="1600" i="1" dirty="0"/>
          </a:p>
          <a:p>
            <a:r>
              <a:rPr lang="en-US" sz="1600" b="1" i="1" u="sng" dirty="0" smtClean="0"/>
              <a:t>Synthesis of:</a:t>
            </a:r>
          </a:p>
          <a:p>
            <a:endParaRPr lang="en-US" sz="1600" i="1" dirty="0"/>
          </a:p>
          <a:p>
            <a:r>
              <a:rPr lang="en-US" sz="1600" i="1" dirty="0" smtClean="0"/>
              <a:t>Spherical</a:t>
            </a:r>
            <a:r>
              <a:rPr lang="en-US" sz="1600" dirty="0" smtClean="0"/>
              <a:t> </a:t>
            </a:r>
            <a:br>
              <a:rPr lang="en-US" sz="1600" dirty="0" smtClean="0"/>
            </a:br>
            <a:r>
              <a:rPr lang="en-US" sz="1600" dirty="0" smtClean="0"/>
              <a:t>core-shell particles:</a:t>
            </a:r>
          </a:p>
          <a:p>
            <a:r>
              <a:rPr lang="en-US" sz="1600" dirty="0" smtClean="0"/>
              <a:t>Just like </a:t>
            </a:r>
            <a:r>
              <a:rPr lang="en-US" sz="1600" dirty="0" err="1" smtClean="0"/>
              <a:t>Noginov</a:t>
            </a:r>
            <a:endParaRPr lang="en-US" sz="1600" dirty="0" smtClean="0"/>
          </a:p>
          <a:p>
            <a:r>
              <a:rPr lang="en-US" sz="1600" dirty="0" smtClean="0"/>
              <a:t>&amp; variations</a:t>
            </a:r>
            <a:endParaRPr lang="en-US" sz="1600" dirty="0"/>
          </a:p>
        </p:txBody>
      </p:sp>
      <p:sp>
        <p:nvSpPr>
          <p:cNvPr id="11" name="Textfeld 10"/>
          <p:cNvSpPr txBox="1"/>
          <p:nvPr/>
        </p:nvSpPr>
        <p:spPr>
          <a:xfrm>
            <a:off x="6532" y="3217627"/>
            <a:ext cx="218929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dirty="0" smtClean="0"/>
              <a:t>Rod-shaped</a:t>
            </a:r>
            <a:r>
              <a:rPr lang="en-US" sz="1600" dirty="0" smtClean="0"/>
              <a:t/>
            </a:r>
            <a:br>
              <a:rPr lang="en-US" sz="1600" dirty="0" smtClean="0"/>
            </a:br>
            <a:r>
              <a:rPr lang="en-US" sz="1600" dirty="0" smtClean="0"/>
              <a:t>core-shell particles:</a:t>
            </a:r>
          </a:p>
          <a:p>
            <a:r>
              <a:rPr lang="en-US" sz="1600" dirty="0" smtClean="0"/>
              <a:t>Emitters more in the Red</a:t>
            </a:r>
            <a:endParaRPr lang="en-US" sz="1600" dirty="0"/>
          </a:p>
        </p:txBody>
      </p:sp>
      <p:sp>
        <p:nvSpPr>
          <p:cNvPr id="12" name="Textfeld 11"/>
          <p:cNvSpPr txBox="1"/>
          <p:nvPr/>
        </p:nvSpPr>
        <p:spPr>
          <a:xfrm>
            <a:off x="6441" y="5006214"/>
            <a:ext cx="218929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dirty="0" smtClean="0"/>
              <a:t>Layer-by-Layer</a:t>
            </a:r>
            <a:r>
              <a:rPr lang="en-US" sz="1600" dirty="0" smtClean="0"/>
              <a:t/>
            </a:r>
            <a:br>
              <a:rPr lang="en-US" sz="1600" dirty="0" smtClean="0"/>
            </a:br>
            <a:r>
              <a:rPr lang="en-US" sz="1600" dirty="0" smtClean="0"/>
              <a:t>coated particles</a:t>
            </a:r>
          </a:p>
          <a:p>
            <a:r>
              <a:rPr lang="en-US" sz="1600" dirty="0" smtClean="0"/>
              <a:t>and other approaches</a:t>
            </a:r>
          </a:p>
        </p:txBody>
      </p:sp>
      <p:graphicFrame>
        <p:nvGraphicFramePr>
          <p:cNvPr id="2" name="Objek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868421095"/>
              </p:ext>
            </p:extLst>
          </p:nvPr>
        </p:nvGraphicFramePr>
        <p:xfrm>
          <a:off x="1041614" y="1558541"/>
          <a:ext cx="309562" cy="296863"/>
        </p:xfrm>
        <a:graphic>
          <a:graphicData uri="http://schemas.openxmlformats.org/presentationml/2006/ole">
            <p:oleObj spid="_x0000_s3092" name="PHOTO-PAINT" r:id="rId9" imgW="360000" imgH="34920" progId="">
              <p:embed/>
            </p:oleObj>
          </a:graphicData>
        </a:graphic>
      </p:graphicFrame>
      <p:graphicFrame>
        <p:nvGraphicFramePr>
          <p:cNvPr id="3" name="Objek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1937785280"/>
              </p:ext>
            </p:extLst>
          </p:nvPr>
        </p:nvGraphicFramePr>
        <p:xfrm>
          <a:off x="1259632" y="3189469"/>
          <a:ext cx="309562" cy="296863"/>
        </p:xfrm>
        <a:graphic>
          <a:graphicData uri="http://schemas.openxmlformats.org/presentationml/2006/ole">
            <p:oleObj spid="_x0000_s3093" name="PHOTO-PAINT" r:id="rId10" imgW="360000" imgH="34920" progId="">
              <p:embed/>
            </p:oleObj>
          </a:graphicData>
        </a:graphic>
      </p:graphicFrame>
      <p:graphicFrame>
        <p:nvGraphicFramePr>
          <p:cNvPr id="5" name="Objek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715618566"/>
              </p:ext>
            </p:extLst>
          </p:nvPr>
        </p:nvGraphicFramePr>
        <p:xfrm>
          <a:off x="1547664" y="5006214"/>
          <a:ext cx="309562" cy="296863"/>
        </p:xfrm>
        <a:graphic>
          <a:graphicData uri="http://schemas.openxmlformats.org/presentationml/2006/ole">
            <p:oleObj spid="_x0000_s3094" name="PHOTO-PAINT" r:id="rId11" imgW="360000" imgH="34920" progId="">
              <p:embed/>
            </p:oleObj>
          </a:graphicData>
        </a:graphic>
      </p:graphicFrame>
    </p:spTree>
    <p:extLst>
      <p:ext uri="{BB962C8B-B14F-4D97-AF65-F5344CB8AC3E}">
        <p14:creationId xmlns:p14="http://schemas.microsoft.com/office/powerpoint/2010/main" xmlns="" val="261574790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7504" y="2194150"/>
            <a:ext cx="3541508" cy="29678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Foliennummernplatzhalter 5"/>
          <p:cNvSpPr txBox="1">
            <a:spLocks noGrp="1"/>
          </p:cNvSpPr>
          <p:nvPr/>
        </p:nvSpPr>
        <p:spPr bwMode="auto">
          <a:xfrm>
            <a:off x="0" y="1285875"/>
            <a:ext cx="533400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lnSpc>
                <a:spcPct val="80000"/>
              </a:lnSpc>
            </a:pPr>
            <a:fld id="{A0DF0930-293A-4C95-A5BC-D225819772E5}" type="slidenum">
              <a:rPr lang="en-US" sz="1000" b="1">
                <a:solidFill>
                  <a:srgbClr val="FFFFFF"/>
                </a:solidFill>
                <a:latin typeface="Tw Cen MT" pitchFamily="34" charset="0"/>
              </a:rPr>
              <a:pPr>
                <a:lnSpc>
                  <a:spcPct val="80000"/>
                </a:lnSpc>
              </a:pPr>
              <a:t>5</a:t>
            </a:fld>
            <a:r>
              <a:rPr lang="en-US" sz="1000" b="1">
                <a:solidFill>
                  <a:srgbClr val="FFFFFF"/>
                </a:solidFill>
                <a:latin typeface="Tw Cen MT" pitchFamily="34" charset="0"/>
              </a:rPr>
              <a:t>/29</a:t>
            </a:r>
          </a:p>
        </p:txBody>
      </p:sp>
      <p:sp>
        <p:nvSpPr>
          <p:cNvPr id="5" name="Inhaltsplatzhalter 2"/>
          <p:cNvSpPr>
            <a:spLocks/>
          </p:cNvSpPr>
          <p:nvPr/>
        </p:nvSpPr>
        <p:spPr bwMode="auto">
          <a:xfrm>
            <a:off x="393700" y="1125538"/>
            <a:ext cx="6986588" cy="97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19088" indent="-319088" defTabSz="914400" eaLnBrk="0" hangingPunct="0"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Char char=""/>
            </a:pPr>
            <a:endParaRPr lang="de-DE" sz="2100" dirty="0">
              <a:latin typeface="Tw Cen MT" pitchFamily="34" charset="0"/>
            </a:endParaRPr>
          </a:p>
          <a:p>
            <a:pPr marL="319088" indent="-319088" defTabSz="914400" eaLnBrk="0" hangingPunct="0"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Char char=""/>
            </a:pPr>
            <a:endParaRPr lang="en-US" sz="2000" dirty="0"/>
          </a:p>
          <a:p>
            <a:pPr marL="742950" lvl="1" indent="-285750" defTabSz="914400" eaLnBrk="0" hangingPunct="0">
              <a:spcBef>
                <a:spcPts val="550"/>
              </a:spcBef>
              <a:buClr>
                <a:schemeClr val="accent1"/>
              </a:buClr>
              <a:buSzPct val="70000"/>
            </a:pPr>
            <a:endParaRPr lang="en-US" dirty="0"/>
          </a:p>
          <a:p>
            <a:pPr marL="319088" indent="-319088" defTabSz="914400" eaLnBrk="0" hangingPunct="0"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Char char=""/>
            </a:pPr>
            <a:endParaRPr lang="en-US" dirty="0"/>
          </a:p>
        </p:txBody>
      </p:sp>
      <p:pic>
        <p:nvPicPr>
          <p:cNvPr id="14" name="Grafik 19" descr="DF-Screenshot2.pn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02436" y="1873442"/>
            <a:ext cx="1749684" cy="16275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796136" y="1873441"/>
            <a:ext cx="1742653" cy="1495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Grafik 21" descr="bleaching_logarithmic.png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779911" y="4236418"/>
            <a:ext cx="1978620" cy="1568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Textfeld 5"/>
          <p:cNvSpPr txBox="1">
            <a:spLocks noChangeArrowheads="1"/>
          </p:cNvSpPr>
          <p:nvPr/>
        </p:nvSpPr>
        <p:spPr bwMode="auto">
          <a:xfrm>
            <a:off x="3923927" y="1564772"/>
            <a:ext cx="1715639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Dark-field </a:t>
            </a:r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spectroscopy</a:t>
            </a:r>
            <a:endParaRPr 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Textfeld 5"/>
          <p:cNvSpPr txBox="1">
            <a:spLocks noChangeArrowheads="1"/>
          </p:cNvSpPr>
          <p:nvPr/>
        </p:nvSpPr>
        <p:spPr bwMode="auto">
          <a:xfrm>
            <a:off x="5724128" y="1564772"/>
            <a:ext cx="1057970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en-US"/>
            </a:defPPr>
            <a:lvl1pPr eaLnBrk="1" hangingPunct="1">
              <a:defRPr sz="10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/>
            <a:lvl3pPr marL="1143000" indent="-228600" eaLnBrk="0" hangingPunct="0"/>
            <a:lvl4pPr marL="1600200" indent="-228600" eaLnBrk="0" hangingPunct="0"/>
            <a:lvl5pPr marL="2057400" indent="-228600" eaLnBrk="0" hangingPunct="0"/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</a:lvl9pPr>
          </a:lstStyle>
          <a:p>
            <a:r>
              <a:rPr lang="en-US" dirty="0"/>
              <a:t>AFM </a:t>
            </a:r>
            <a:r>
              <a:rPr lang="en-US" dirty="0" smtClean="0"/>
              <a:t>imaging</a:t>
            </a:r>
            <a:endParaRPr lang="en-US" dirty="0"/>
          </a:p>
        </p:txBody>
      </p:sp>
      <p:sp>
        <p:nvSpPr>
          <p:cNvPr id="20" name="Textfeld 5"/>
          <p:cNvSpPr txBox="1">
            <a:spLocks noChangeArrowheads="1"/>
          </p:cNvSpPr>
          <p:nvPr/>
        </p:nvSpPr>
        <p:spPr bwMode="auto">
          <a:xfrm>
            <a:off x="3924225" y="3990197"/>
            <a:ext cx="1655887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en-US"/>
            </a:defPPr>
            <a:lvl1pPr eaLnBrk="1" hangingPunct="1">
              <a:defRPr sz="10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/>
            <a:lvl3pPr marL="1143000" indent="-228600" eaLnBrk="0" hangingPunct="0"/>
            <a:lvl4pPr marL="1600200" indent="-228600" eaLnBrk="0" hangingPunct="0"/>
            <a:lvl5pPr marL="2057400" indent="-228600" eaLnBrk="0" hangingPunct="0"/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</a:lvl9pPr>
          </a:lstStyle>
          <a:p>
            <a:r>
              <a:rPr lang="en-US" dirty="0"/>
              <a:t>Fluorescence lifetime </a:t>
            </a:r>
          </a:p>
        </p:txBody>
      </p:sp>
      <p:sp>
        <p:nvSpPr>
          <p:cNvPr id="21" name="Textfeld 5"/>
          <p:cNvSpPr txBox="1">
            <a:spLocks noChangeArrowheads="1"/>
          </p:cNvSpPr>
          <p:nvPr/>
        </p:nvSpPr>
        <p:spPr bwMode="auto">
          <a:xfrm>
            <a:off x="6012160" y="3980384"/>
            <a:ext cx="3024336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en-US"/>
            </a:defPPr>
            <a:lvl1pPr eaLnBrk="1" hangingPunct="1">
              <a:defRPr sz="10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/>
            <a:lvl3pPr marL="1143000" indent="-228600" eaLnBrk="0" hangingPunct="0"/>
            <a:lvl4pPr marL="1600200" indent="-228600" eaLnBrk="0" hangingPunct="0"/>
            <a:lvl5pPr marL="2057400" indent="-228600" eaLnBrk="0" hangingPunct="0"/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</a:lvl9pPr>
          </a:lstStyle>
          <a:p>
            <a:r>
              <a:rPr lang="en-US" dirty="0"/>
              <a:t>Fast </a:t>
            </a:r>
            <a:r>
              <a:rPr lang="en-US" dirty="0" smtClean="0"/>
              <a:t>fluorescence-pump measurements</a:t>
            </a:r>
            <a:endParaRPr lang="en-US" dirty="0"/>
          </a:p>
        </p:txBody>
      </p:sp>
      <p:pic>
        <p:nvPicPr>
          <p:cNvPr id="22" name="Grafik 21" descr="confocal_scan.jpeg"/>
          <p:cNvPicPr>
            <a:picLocks noChangeAspect="1"/>
          </p:cNvPicPr>
          <p:nvPr/>
        </p:nvPicPr>
        <p:blipFill rotWithShape="1">
          <a:blip r:embed="rId8" cstate="print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 xmlns="">
                  <a14:imgLayer r:embed="rId9">
                    <a14:imgEffect>
                      <a14:artisticCement/>
                    </a14:imgEffect>
                  </a14:imgLayer>
                </a14:imgProps>
              </a:ext>
            </a:extLst>
          </a:blip>
          <a:srcRect l="11700" t="3570" r="15270" b="5000"/>
          <a:stretch/>
        </p:blipFill>
        <p:spPr>
          <a:xfrm>
            <a:off x="7668344" y="1878230"/>
            <a:ext cx="1368153" cy="1490636"/>
          </a:xfrm>
          <a:prstGeom prst="rect">
            <a:avLst/>
          </a:prstGeom>
          <a:ln>
            <a:noFill/>
          </a:ln>
        </p:spPr>
      </p:pic>
      <p:sp>
        <p:nvSpPr>
          <p:cNvPr id="24" name="Textfeld 5"/>
          <p:cNvSpPr txBox="1">
            <a:spLocks noChangeArrowheads="1"/>
          </p:cNvSpPr>
          <p:nvPr/>
        </p:nvSpPr>
        <p:spPr bwMode="auto">
          <a:xfrm>
            <a:off x="7596633" y="1582176"/>
            <a:ext cx="1655887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en-US"/>
            </a:defPPr>
            <a:lvl1pPr eaLnBrk="1" hangingPunct="1">
              <a:defRPr sz="10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/>
            <a:lvl3pPr marL="1143000" indent="-228600" eaLnBrk="0" hangingPunct="0"/>
            <a:lvl4pPr marL="1600200" indent="-228600" eaLnBrk="0" hangingPunct="0"/>
            <a:lvl5pPr marL="2057400" indent="-228600" eaLnBrk="0" hangingPunct="0"/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</a:lvl9pPr>
          </a:lstStyle>
          <a:p>
            <a:r>
              <a:rPr lang="en-US" dirty="0"/>
              <a:t>Confocal Microscopy</a:t>
            </a:r>
          </a:p>
        </p:txBody>
      </p:sp>
      <p:pic>
        <p:nvPicPr>
          <p:cNvPr id="26" name="Grafik 25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911676" y="4236418"/>
            <a:ext cx="2620764" cy="1537513"/>
          </a:xfrm>
          <a:prstGeom prst="rect">
            <a:avLst/>
          </a:prstGeom>
        </p:spPr>
      </p:pic>
      <p:sp>
        <p:nvSpPr>
          <p:cNvPr id="27" name="Textfeld 26"/>
          <p:cNvSpPr txBox="1"/>
          <p:nvPr/>
        </p:nvSpPr>
        <p:spPr>
          <a:xfrm>
            <a:off x="-18695" y="4006603"/>
            <a:ext cx="1390061" cy="523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b="1" dirty="0" err="1" smtClean="0"/>
              <a:t>Ti:Sa</a:t>
            </a:r>
            <a:r>
              <a:rPr lang="de-DE" sz="1400" b="1" dirty="0" smtClean="0"/>
              <a:t> ~ 488nm</a:t>
            </a:r>
          </a:p>
          <a:p>
            <a:r>
              <a:rPr lang="de-DE" sz="1400" b="1" dirty="0" smtClean="0"/>
              <a:t>             80MHz</a:t>
            </a:r>
            <a:endParaRPr lang="de-DE" sz="1400" b="1" dirty="0"/>
          </a:p>
        </p:txBody>
      </p:sp>
      <p:sp>
        <p:nvSpPr>
          <p:cNvPr id="30" name="Rechteck 29"/>
          <p:cNvSpPr/>
          <p:nvPr/>
        </p:nvSpPr>
        <p:spPr>
          <a:xfrm>
            <a:off x="-324544" y="0"/>
            <a:ext cx="964907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de-DE" sz="3600" dirty="0" smtClean="0">
                <a:latin typeface="Arial" panose="020B0604020202020204" pitchFamily="34" charset="0"/>
                <a:ea typeface="Cambria Math" pitchFamily="18" charset="0"/>
                <a:cs typeface="Arial" panose="020B0604020202020204" pitchFamily="34" charset="0"/>
              </a:rPr>
              <a:t>Obj. 2) </a:t>
            </a:r>
            <a:r>
              <a:rPr lang="en-US" altLang="en-US" sz="3600" dirty="0"/>
              <a:t>Investigation of </a:t>
            </a:r>
            <a:r>
              <a:rPr lang="en-US" altLang="en-US" sz="3600" dirty="0" smtClean="0"/>
              <a:t>opt. prop. @ HU</a:t>
            </a:r>
            <a:endParaRPr lang="en-US" sz="3600" u="sng" dirty="0" smtClean="0">
              <a:latin typeface="Arial" panose="020B0604020202020204" pitchFamily="34" charset="0"/>
              <a:ea typeface="Cambria Math" pitchFamily="18" charset="0"/>
              <a:cs typeface="Arial" panose="020B0604020202020204" pitchFamily="34" charset="0"/>
            </a:endParaRPr>
          </a:p>
        </p:txBody>
      </p:sp>
      <p:sp>
        <p:nvSpPr>
          <p:cNvPr id="31" name="Textfeld 30"/>
          <p:cNvSpPr txBox="1"/>
          <p:nvPr/>
        </p:nvSpPr>
        <p:spPr>
          <a:xfrm>
            <a:off x="1691828" y="5949280"/>
            <a:ext cx="61206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u="sng" dirty="0" smtClean="0"/>
              <a:t>Problems</a:t>
            </a:r>
            <a:r>
              <a:rPr lang="en-US" sz="1600" dirty="0" smtClean="0"/>
              <a:t>: fast bleaching, intrinsic gold PL, </a:t>
            </a:r>
            <a:br>
              <a:rPr lang="en-US" sz="1600" dirty="0" smtClean="0"/>
            </a:br>
            <a:r>
              <a:rPr lang="en-US" sz="1600" dirty="0" smtClean="0"/>
              <a:t>	 unknown number of emitters / distances to metal core</a:t>
            </a:r>
          </a:p>
          <a:p>
            <a:r>
              <a:rPr lang="en-US" sz="1600" dirty="0"/>
              <a:t>	</a:t>
            </a:r>
          </a:p>
        </p:txBody>
      </p:sp>
      <p:sp>
        <p:nvSpPr>
          <p:cNvPr id="29" name="Textfeld 4"/>
          <p:cNvSpPr txBox="1">
            <a:spLocks noChangeArrowheads="1"/>
          </p:cNvSpPr>
          <p:nvPr/>
        </p:nvSpPr>
        <p:spPr bwMode="auto">
          <a:xfrm>
            <a:off x="372994" y="1283877"/>
            <a:ext cx="1728191" cy="83099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de-DE" sz="1600" dirty="0" err="1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Kuhlicke</a:t>
            </a:r>
            <a:r>
              <a:rPr lang="de-DE" sz="1600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600" dirty="0" smtClean="0">
                <a:solidFill>
                  <a:srgbClr val="00B050"/>
                </a:solidFill>
                <a:latin typeface="Arial" panose="020B0604020202020204" pitchFamily="34" charset="0"/>
                <a:ea typeface="Cambria Math" pitchFamily="18" charset="0"/>
                <a:cs typeface="Arial" panose="020B0604020202020204" pitchFamily="34" charset="0"/>
              </a:rPr>
              <a:t>et </a:t>
            </a:r>
            <a:r>
              <a:rPr lang="de-DE" sz="1600" dirty="0">
                <a:solidFill>
                  <a:srgbClr val="00B050"/>
                </a:solidFill>
                <a:latin typeface="Arial" panose="020B0604020202020204" pitchFamily="34" charset="0"/>
                <a:ea typeface="Cambria Math" pitchFamily="18" charset="0"/>
                <a:cs typeface="Arial" panose="020B0604020202020204" pitchFamily="34" charset="0"/>
              </a:rPr>
              <a:t>al., </a:t>
            </a:r>
            <a:r>
              <a:rPr lang="de-DE" sz="1600" dirty="0" smtClean="0">
                <a:solidFill>
                  <a:srgbClr val="00B050"/>
                </a:solidFill>
                <a:latin typeface="Arial" panose="020B0604020202020204" pitchFamily="34" charset="0"/>
                <a:ea typeface="Cambria Math" pitchFamily="18" charset="0"/>
                <a:cs typeface="Arial" panose="020B0604020202020204" pitchFamily="34" charset="0"/>
              </a:rPr>
              <a:t/>
            </a:r>
            <a:br>
              <a:rPr lang="de-DE" sz="1600" dirty="0" smtClean="0">
                <a:solidFill>
                  <a:srgbClr val="00B050"/>
                </a:solidFill>
                <a:latin typeface="Arial" panose="020B0604020202020204" pitchFamily="34" charset="0"/>
                <a:ea typeface="Cambria Math" pitchFamily="18" charset="0"/>
                <a:cs typeface="Arial" panose="020B0604020202020204" pitchFamily="34" charset="0"/>
              </a:rPr>
            </a:br>
            <a:r>
              <a:rPr lang="de-DE" sz="1600" dirty="0" smtClean="0">
                <a:solidFill>
                  <a:srgbClr val="00B050"/>
                </a:solidFill>
                <a:latin typeface="Arial" panose="020B0604020202020204" pitchFamily="34" charset="0"/>
                <a:ea typeface="Cambria Math" pitchFamily="18" charset="0"/>
                <a:cs typeface="Arial" panose="020B0604020202020204" pitchFamily="34" charset="0"/>
              </a:rPr>
              <a:t>Nano Letters, (2013)</a:t>
            </a:r>
            <a:endParaRPr lang="de-DE" sz="1600" dirty="0">
              <a:solidFill>
                <a:srgbClr val="00B050"/>
              </a:solidFill>
              <a:latin typeface="Arial" panose="020B0604020202020204" pitchFamily="34" charset="0"/>
              <a:ea typeface="Cambria Math" pitchFamily="18" charset="0"/>
              <a:cs typeface="Arial" panose="020B0604020202020204" pitchFamily="34" charset="0"/>
            </a:endParaRPr>
          </a:p>
        </p:txBody>
      </p:sp>
      <p:sp>
        <p:nvSpPr>
          <p:cNvPr id="23" name="Textfeld 22"/>
          <p:cNvSpPr txBox="1"/>
          <p:nvPr/>
        </p:nvSpPr>
        <p:spPr>
          <a:xfrm>
            <a:off x="3923928" y="1243622"/>
            <a:ext cx="48965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u="sng" dirty="0" smtClean="0"/>
              <a:t>Analytic tools for individual particles</a:t>
            </a:r>
            <a:endParaRPr lang="en-US" sz="1600" u="sng" dirty="0"/>
          </a:p>
        </p:txBody>
      </p:sp>
      <p:sp>
        <p:nvSpPr>
          <p:cNvPr id="28" name="Textfeld 27"/>
          <p:cNvSpPr txBox="1"/>
          <p:nvPr/>
        </p:nvSpPr>
        <p:spPr>
          <a:xfrm>
            <a:off x="3923928" y="3645024"/>
            <a:ext cx="48965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u="sng" dirty="0" smtClean="0"/>
              <a:t>Analytic tools for </a:t>
            </a:r>
            <a:r>
              <a:rPr lang="en-US" sz="1600" i="1" u="sng" dirty="0" err="1" smtClean="0"/>
              <a:t>spaser</a:t>
            </a:r>
            <a:r>
              <a:rPr lang="en-US" sz="1600" i="1" u="sng" dirty="0" smtClean="0"/>
              <a:t> signatures  </a:t>
            </a:r>
            <a:endParaRPr lang="en-US" sz="1600" u="sng" dirty="0"/>
          </a:p>
        </p:txBody>
      </p:sp>
      <p:graphicFrame>
        <p:nvGraphicFramePr>
          <p:cNvPr id="2" name="Objek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593210118"/>
              </p:ext>
            </p:extLst>
          </p:nvPr>
        </p:nvGraphicFramePr>
        <p:xfrm>
          <a:off x="7287071" y="3636193"/>
          <a:ext cx="309562" cy="296863"/>
        </p:xfrm>
        <a:graphic>
          <a:graphicData uri="http://schemas.openxmlformats.org/presentationml/2006/ole">
            <p:oleObj spid="_x0000_s2063" name="PHOTO-PAINT" r:id="rId11" imgW="360000" imgH="34920" progId="">
              <p:embed/>
            </p:oleObj>
          </a:graphicData>
        </a:graphic>
      </p:graphicFrame>
      <p:graphicFrame>
        <p:nvGraphicFramePr>
          <p:cNvPr id="3" name="Objek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2460900608"/>
              </p:ext>
            </p:extLst>
          </p:nvPr>
        </p:nvGraphicFramePr>
        <p:xfrm>
          <a:off x="7452320" y="1214004"/>
          <a:ext cx="309562" cy="296863"/>
        </p:xfrm>
        <a:graphic>
          <a:graphicData uri="http://schemas.openxmlformats.org/presentationml/2006/ole">
            <p:oleObj spid="_x0000_s2064" name="PHOTO-PAINT" r:id="rId12" imgW="360000" imgH="34920" progId="">
              <p:embed/>
            </p:oleObj>
          </a:graphicData>
        </a:graphic>
      </p:graphicFrame>
    </p:spTree>
    <p:extLst>
      <p:ext uri="{BB962C8B-B14F-4D97-AF65-F5344CB8AC3E}">
        <p14:creationId xmlns:p14="http://schemas.microsoft.com/office/powerpoint/2010/main" xmlns="" val="293914205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20" grpId="0"/>
      <p:bldP spid="21" grpId="0"/>
      <p:bldP spid="24" grpId="0"/>
      <p:bldP spid="31" grpId="0"/>
      <p:bldP spid="23" grpId="0"/>
      <p:bldP spid="2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9512" y="2308399"/>
            <a:ext cx="3133725" cy="2114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Foliennummernplatzhalter 5"/>
          <p:cNvSpPr txBox="1">
            <a:spLocks noGrp="1"/>
          </p:cNvSpPr>
          <p:nvPr/>
        </p:nvSpPr>
        <p:spPr bwMode="auto">
          <a:xfrm>
            <a:off x="0" y="1285875"/>
            <a:ext cx="533400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lnSpc>
                <a:spcPct val="80000"/>
              </a:lnSpc>
            </a:pPr>
            <a:fld id="{A0DF0930-293A-4C95-A5BC-D225819772E5}" type="slidenum">
              <a:rPr lang="en-US" sz="1000" b="1">
                <a:solidFill>
                  <a:srgbClr val="FFFFFF"/>
                </a:solidFill>
                <a:latin typeface="Tw Cen MT" pitchFamily="34" charset="0"/>
              </a:rPr>
              <a:pPr>
                <a:lnSpc>
                  <a:spcPct val="80000"/>
                </a:lnSpc>
              </a:pPr>
              <a:t>6</a:t>
            </a:fld>
            <a:r>
              <a:rPr lang="en-US" sz="1000" b="1">
                <a:solidFill>
                  <a:srgbClr val="FFFFFF"/>
                </a:solidFill>
                <a:latin typeface="Tw Cen MT" pitchFamily="34" charset="0"/>
              </a:rPr>
              <a:t>/29</a:t>
            </a:r>
          </a:p>
        </p:txBody>
      </p:sp>
      <p:sp>
        <p:nvSpPr>
          <p:cNvPr id="5" name="Inhaltsplatzhalter 2"/>
          <p:cNvSpPr>
            <a:spLocks/>
          </p:cNvSpPr>
          <p:nvPr/>
        </p:nvSpPr>
        <p:spPr bwMode="auto">
          <a:xfrm>
            <a:off x="393700" y="1125538"/>
            <a:ext cx="6986588" cy="97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19088" indent="-319088" defTabSz="914400" eaLnBrk="0" hangingPunct="0"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Char char=""/>
            </a:pPr>
            <a:endParaRPr lang="de-DE" sz="2100" dirty="0">
              <a:latin typeface="Tw Cen MT" pitchFamily="34" charset="0"/>
            </a:endParaRPr>
          </a:p>
          <a:p>
            <a:pPr marL="319088" indent="-319088" defTabSz="914400" eaLnBrk="0" hangingPunct="0"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Char char=""/>
            </a:pPr>
            <a:endParaRPr lang="en-US" sz="2000" dirty="0"/>
          </a:p>
          <a:p>
            <a:pPr marL="742950" lvl="1" indent="-285750" defTabSz="914400" eaLnBrk="0" hangingPunct="0">
              <a:spcBef>
                <a:spcPts val="550"/>
              </a:spcBef>
              <a:buClr>
                <a:schemeClr val="accent1"/>
              </a:buClr>
              <a:buSzPct val="70000"/>
            </a:pPr>
            <a:endParaRPr lang="en-US" dirty="0"/>
          </a:p>
          <a:p>
            <a:pPr marL="319088" indent="-319088" defTabSz="914400" eaLnBrk="0" hangingPunct="0"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Char char=""/>
            </a:pPr>
            <a:endParaRPr lang="en-US" dirty="0"/>
          </a:p>
        </p:txBody>
      </p:sp>
      <p:sp>
        <p:nvSpPr>
          <p:cNvPr id="27" name="Textfeld 26"/>
          <p:cNvSpPr txBox="1"/>
          <p:nvPr/>
        </p:nvSpPr>
        <p:spPr>
          <a:xfrm>
            <a:off x="107504" y="3717032"/>
            <a:ext cx="3525324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@ MBI (Ingo Will)</a:t>
            </a:r>
          </a:p>
          <a:p>
            <a:endParaRPr lang="de-DE" dirty="0" smtClean="0"/>
          </a:p>
          <a:p>
            <a:r>
              <a:rPr lang="de-DE" dirty="0" smtClean="0"/>
              <a:t>~25ps </a:t>
            </a:r>
            <a:r>
              <a:rPr lang="de-DE" dirty="0" err="1" smtClean="0"/>
              <a:t>pulses</a:t>
            </a:r>
            <a:endParaRPr lang="de-DE" dirty="0" smtClean="0"/>
          </a:p>
          <a:p>
            <a:r>
              <a:rPr lang="de-DE" dirty="0" smtClean="0"/>
              <a:t>527nm</a:t>
            </a:r>
          </a:p>
          <a:p>
            <a:r>
              <a:rPr lang="de-DE" dirty="0" smtClean="0"/>
              <a:t>10 Hz</a:t>
            </a:r>
          </a:p>
          <a:p>
            <a:endParaRPr lang="de-DE" dirty="0"/>
          </a:p>
          <a:p>
            <a:pPr marL="285750" indent="-285750">
              <a:buFont typeface="Wingdings" pitchFamily="2" charset="2"/>
              <a:buChar char="è"/>
            </a:pPr>
            <a:r>
              <a:rPr lang="de-DE" dirty="0" err="1" smtClean="0">
                <a:sym typeface="Wingdings" panose="05000000000000000000" pitchFamily="2" charset="2"/>
              </a:rPr>
              <a:t>Solving</a:t>
            </a:r>
            <a:r>
              <a:rPr lang="de-DE" dirty="0" smtClean="0">
                <a:sym typeface="Wingdings" panose="05000000000000000000" pitchFamily="2" charset="2"/>
              </a:rPr>
              <a:t> </a:t>
            </a:r>
            <a:r>
              <a:rPr lang="de-DE" dirty="0" err="1" smtClean="0">
                <a:sym typeface="Wingdings" panose="05000000000000000000" pitchFamily="2" charset="2"/>
              </a:rPr>
              <a:t>most</a:t>
            </a:r>
            <a:r>
              <a:rPr lang="de-DE" dirty="0" smtClean="0">
                <a:sym typeface="Wingdings" panose="05000000000000000000" pitchFamily="2" charset="2"/>
              </a:rPr>
              <a:t> urgent </a:t>
            </a:r>
            <a:r>
              <a:rPr lang="de-DE" dirty="0" err="1" smtClean="0">
                <a:sym typeface="Wingdings" panose="05000000000000000000" pitchFamily="2" charset="2"/>
              </a:rPr>
              <a:t>problems</a:t>
            </a:r>
            <a:endParaRPr lang="de-DE" dirty="0" smtClean="0">
              <a:sym typeface="Wingdings" panose="05000000000000000000" pitchFamily="2" charset="2"/>
            </a:endParaRPr>
          </a:p>
          <a:p>
            <a:pPr lvl="1" indent="0"/>
            <a:r>
              <a:rPr lang="de-DE" dirty="0" smtClean="0">
                <a:sym typeface="Wingdings" panose="05000000000000000000" pitchFamily="2" charset="2"/>
              </a:rPr>
              <a:t></a:t>
            </a:r>
            <a:r>
              <a:rPr lang="de-DE" dirty="0" err="1" smtClean="0">
                <a:sym typeface="Wingdings" panose="05000000000000000000" pitchFamily="2" charset="2"/>
              </a:rPr>
              <a:t>Slower</a:t>
            </a:r>
            <a:r>
              <a:rPr lang="de-DE" dirty="0" smtClean="0">
                <a:sym typeface="Wingdings" panose="05000000000000000000" pitchFamily="2" charset="2"/>
              </a:rPr>
              <a:t> </a:t>
            </a:r>
            <a:r>
              <a:rPr lang="de-DE" dirty="0" err="1" smtClean="0">
                <a:sym typeface="Wingdings" panose="05000000000000000000" pitchFamily="2" charset="2"/>
              </a:rPr>
              <a:t>bleaching</a:t>
            </a:r>
            <a:r>
              <a:rPr lang="de-DE" dirty="0">
                <a:sym typeface="Wingdings" panose="05000000000000000000" pitchFamily="2" charset="2"/>
              </a:rPr>
              <a:t/>
            </a:r>
            <a:br>
              <a:rPr lang="de-DE" dirty="0">
                <a:sym typeface="Wingdings" panose="05000000000000000000" pitchFamily="2" charset="2"/>
              </a:rPr>
            </a:br>
            <a:r>
              <a:rPr lang="de-DE" dirty="0" smtClean="0">
                <a:sym typeface="Wingdings" panose="05000000000000000000" pitchFamily="2" charset="2"/>
              </a:rPr>
              <a:t></a:t>
            </a:r>
            <a:r>
              <a:rPr lang="de-DE" dirty="0" err="1" smtClean="0">
                <a:sym typeface="Wingdings" panose="05000000000000000000" pitchFamily="2" charset="2"/>
              </a:rPr>
              <a:t>less</a:t>
            </a:r>
            <a:r>
              <a:rPr lang="de-DE" dirty="0" smtClean="0">
                <a:sym typeface="Wingdings" panose="05000000000000000000" pitchFamily="2" charset="2"/>
              </a:rPr>
              <a:t> Gold PL</a:t>
            </a:r>
          </a:p>
          <a:p>
            <a:pPr lvl="1" indent="0"/>
            <a:r>
              <a:rPr lang="de-DE" dirty="0" smtClean="0">
                <a:sym typeface="Wingdings" panose="05000000000000000000" pitchFamily="2" charset="2"/>
              </a:rPr>
              <a:t></a:t>
            </a:r>
            <a:r>
              <a:rPr lang="de-DE" b="1" dirty="0" err="1" smtClean="0">
                <a:sym typeface="Wingdings" panose="05000000000000000000" pitchFamily="2" charset="2"/>
              </a:rPr>
              <a:t>reaching</a:t>
            </a:r>
            <a:r>
              <a:rPr lang="de-DE" b="1" dirty="0" smtClean="0">
                <a:sym typeface="Wingdings" panose="05000000000000000000" pitchFamily="2" charset="2"/>
              </a:rPr>
              <a:t> </a:t>
            </a:r>
            <a:r>
              <a:rPr lang="de-DE" b="1" dirty="0" err="1" smtClean="0">
                <a:sym typeface="Wingdings" panose="05000000000000000000" pitchFamily="2" charset="2"/>
              </a:rPr>
              <a:t>inversion</a:t>
            </a:r>
            <a:endParaRPr lang="de-DE" b="1" dirty="0" smtClean="0">
              <a:sym typeface="Wingdings" panose="05000000000000000000" pitchFamily="2" charset="2"/>
            </a:endParaRPr>
          </a:p>
        </p:txBody>
      </p:sp>
      <p:sp>
        <p:nvSpPr>
          <p:cNvPr id="30" name="Rechteck 29"/>
          <p:cNvSpPr/>
          <p:nvPr/>
        </p:nvSpPr>
        <p:spPr>
          <a:xfrm>
            <a:off x="-252536" y="0"/>
            <a:ext cx="957706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de-DE" sz="3600" dirty="0" smtClean="0">
                <a:latin typeface="Arial" panose="020B0604020202020204" pitchFamily="34" charset="0"/>
                <a:ea typeface="Cambria Math" pitchFamily="18" charset="0"/>
                <a:cs typeface="Arial" panose="020B0604020202020204" pitchFamily="34" charset="0"/>
              </a:rPr>
              <a:t>Obj. 2) </a:t>
            </a:r>
            <a:r>
              <a:rPr lang="en-US" altLang="en-US" sz="3600" dirty="0"/>
              <a:t>Investigation of </a:t>
            </a:r>
            <a:r>
              <a:rPr lang="en-US" altLang="en-US" sz="3600" dirty="0" smtClean="0"/>
              <a:t>opt. prop. @ MBI</a:t>
            </a:r>
            <a:endParaRPr lang="en-US" sz="3600" u="sng" dirty="0" smtClean="0">
              <a:latin typeface="Arial" panose="020B0604020202020204" pitchFamily="34" charset="0"/>
              <a:ea typeface="Cambria Math" pitchFamily="18" charset="0"/>
              <a:cs typeface="Arial" panose="020B0604020202020204" pitchFamily="34" charset="0"/>
            </a:endParaRPr>
          </a:p>
        </p:txBody>
      </p:sp>
      <p:sp>
        <p:nvSpPr>
          <p:cNvPr id="28" name="Inhaltsplatzhalter 2"/>
          <p:cNvSpPr>
            <a:spLocks/>
          </p:cNvSpPr>
          <p:nvPr/>
        </p:nvSpPr>
        <p:spPr bwMode="auto">
          <a:xfrm>
            <a:off x="4201856" y="3392996"/>
            <a:ext cx="5022304" cy="648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de-DE" sz="2000" b="1" dirty="0" smtClean="0">
                <a:solidFill>
                  <a:srgbClr val="FF0000"/>
                </a:solidFill>
                <a:latin typeface="Cambria" pitchFamily="18" charset="0"/>
                <a:sym typeface="Wingdings" panose="05000000000000000000" pitchFamily="2" charset="2"/>
              </a:rPr>
              <a:t> </a:t>
            </a:r>
            <a:r>
              <a:rPr lang="de-DE" sz="2000" b="1" dirty="0" err="1" smtClean="0">
                <a:solidFill>
                  <a:srgbClr val="FF0000"/>
                </a:solidFill>
                <a:latin typeface="Cambria" pitchFamily="18" charset="0"/>
              </a:rPr>
              <a:t>Inconclusive</a:t>
            </a:r>
            <a:r>
              <a:rPr lang="de-DE" sz="2000" b="1" dirty="0" smtClean="0">
                <a:solidFill>
                  <a:srgbClr val="FF0000"/>
                </a:solidFill>
                <a:latin typeface="Cambria" pitchFamily="18" charset="0"/>
              </a:rPr>
              <a:t> Laser-</a:t>
            </a:r>
            <a:r>
              <a:rPr lang="de-DE" sz="2000" b="1" dirty="0" err="1" smtClean="0">
                <a:solidFill>
                  <a:srgbClr val="FF0000"/>
                </a:solidFill>
                <a:latin typeface="Cambria" pitchFamily="18" charset="0"/>
              </a:rPr>
              <a:t>Signatures</a:t>
            </a:r>
            <a:r>
              <a:rPr lang="de-DE" sz="2000" b="1" dirty="0" smtClean="0">
                <a:solidFill>
                  <a:srgbClr val="FF0000"/>
                </a:solidFill>
                <a:latin typeface="Cambria" pitchFamily="18" charset="0"/>
              </a:rPr>
              <a:t> !</a:t>
            </a:r>
          </a:p>
        </p:txBody>
      </p:sp>
      <p:sp>
        <p:nvSpPr>
          <p:cNvPr id="3" name="Textfeld 2"/>
          <p:cNvSpPr txBox="1"/>
          <p:nvPr/>
        </p:nvSpPr>
        <p:spPr>
          <a:xfrm>
            <a:off x="7020272" y="1112711"/>
            <a:ext cx="208823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Observations:</a:t>
            </a:r>
          </a:p>
          <a:p>
            <a:endParaRPr lang="en-US" dirty="0" smtClean="0"/>
          </a:p>
          <a:p>
            <a:r>
              <a:rPr lang="en-US" dirty="0" smtClean="0"/>
              <a:t>Random lasing, ASE, </a:t>
            </a:r>
            <a:r>
              <a:rPr lang="en-US" dirty="0" err="1" smtClean="0"/>
              <a:t>Glas</a:t>
            </a:r>
            <a:r>
              <a:rPr lang="en-US" dirty="0" smtClean="0"/>
              <a:t> PL</a:t>
            </a:r>
          </a:p>
          <a:p>
            <a:endParaRPr lang="en-US" dirty="0"/>
          </a:p>
        </p:txBody>
      </p:sp>
      <p:sp>
        <p:nvSpPr>
          <p:cNvPr id="29" name="Textfeld 28"/>
          <p:cNvSpPr txBox="1"/>
          <p:nvPr/>
        </p:nvSpPr>
        <p:spPr>
          <a:xfrm>
            <a:off x="4043030" y="4289975"/>
            <a:ext cx="175310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dirty="0" smtClean="0"/>
              <a:t>Noise to</a:t>
            </a:r>
            <a:r>
              <a:rPr lang="en-US" dirty="0" smtClean="0">
                <a:sym typeface="Wingdings" panose="05000000000000000000" pitchFamily="2" charset="2"/>
              </a:rPr>
              <a:t> </a:t>
            </a:r>
            <a:r>
              <a:rPr lang="en-US" dirty="0" smtClean="0"/>
              <a:t>signal </a:t>
            </a:r>
            <a:r>
              <a:rPr lang="en-US" dirty="0" err="1" smtClean="0"/>
              <a:t>transistion</a:t>
            </a:r>
            <a:r>
              <a:rPr lang="en-US" dirty="0" smtClean="0"/>
              <a:t> can mimic Laser-threshold</a:t>
            </a:r>
            <a:endParaRPr lang="en-US" dirty="0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012967" y="1052736"/>
            <a:ext cx="3068854" cy="2016359"/>
          </a:xfrm>
          <a:prstGeom prst="rect">
            <a:avLst/>
          </a:prstGeom>
        </p:spPr>
      </p:pic>
      <p:grpSp>
        <p:nvGrpSpPr>
          <p:cNvPr id="2" name="Gruppieren 1"/>
          <p:cNvGrpSpPr/>
          <p:nvPr/>
        </p:nvGrpSpPr>
        <p:grpSpPr>
          <a:xfrm>
            <a:off x="5939544" y="3861048"/>
            <a:ext cx="3168960" cy="2196365"/>
            <a:chOff x="5544108" y="4458878"/>
            <a:chExt cx="3168960" cy="2196365"/>
          </a:xfrm>
        </p:grpSpPr>
        <p:pic>
          <p:nvPicPr>
            <p:cNvPr id="6" name="Grafik 5"/>
            <p:cNvPicPr>
              <a:picLocks noChangeAspect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5544108" y="4458878"/>
              <a:ext cx="3168960" cy="2196365"/>
            </a:xfrm>
            <a:prstGeom prst="rect">
              <a:avLst/>
            </a:prstGeom>
          </p:spPr>
        </p:pic>
        <p:sp>
          <p:nvSpPr>
            <p:cNvPr id="31" name="Textfeld 30"/>
            <p:cNvSpPr txBox="1"/>
            <p:nvPr/>
          </p:nvSpPr>
          <p:spPr>
            <a:xfrm rot="16200000">
              <a:off x="6127422" y="5006006"/>
              <a:ext cx="956365" cy="29123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400" b="1" dirty="0" smtClean="0"/>
                <a:t>Rhodamin</a:t>
              </a:r>
              <a:endParaRPr lang="de-DE" sz="1400" b="1" dirty="0"/>
            </a:p>
          </p:txBody>
        </p:sp>
        <p:sp>
          <p:nvSpPr>
            <p:cNvPr id="32" name="Textfeld 31"/>
            <p:cNvSpPr txBox="1"/>
            <p:nvPr/>
          </p:nvSpPr>
          <p:spPr>
            <a:xfrm>
              <a:off x="6950464" y="5949280"/>
              <a:ext cx="1247143" cy="2777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400" b="1" dirty="0" err="1" smtClean="0"/>
                <a:t>Leaky</a:t>
              </a:r>
              <a:r>
                <a:rPr lang="de-DE" sz="1400" b="1" dirty="0" smtClean="0"/>
                <a:t> </a:t>
              </a:r>
              <a:r>
                <a:rPr lang="de-DE" sz="1400" b="1" dirty="0" err="1" smtClean="0"/>
                <a:t>modes</a:t>
              </a:r>
              <a:endParaRPr lang="de-DE" sz="1400" b="1" dirty="0"/>
            </a:p>
          </p:txBody>
        </p:sp>
        <p:cxnSp>
          <p:nvCxnSpPr>
            <p:cNvPr id="8" name="Gerade Verbindung 7"/>
            <p:cNvCxnSpPr/>
            <p:nvPr/>
          </p:nvCxnSpPr>
          <p:spPr>
            <a:xfrm>
              <a:off x="5976764" y="6213459"/>
              <a:ext cx="2448272" cy="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" name="Inhaltsplatzhalter 2"/>
          <p:cNvSpPr>
            <a:spLocks/>
          </p:cNvSpPr>
          <p:nvPr/>
        </p:nvSpPr>
        <p:spPr bwMode="auto">
          <a:xfrm>
            <a:off x="4211960" y="6093296"/>
            <a:ext cx="5022304" cy="648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de-DE" sz="2000" b="1" dirty="0" smtClean="0">
                <a:solidFill>
                  <a:srgbClr val="FF0000"/>
                </a:solidFill>
                <a:latin typeface="Cambria" pitchFamily="18" charset="0"/>
                <a:sym typeface="Wingdings" panose="05000000000000000000" pitchFamily="2" charset="2"/>
              </a:rPr>
              <a:t> </a:t>
            </a:r>
            <a:r>
              <a:rPr lang="de-DE" sz="2000" b="1" dirty="0" err="1" smtClean="0">
                <a:solidFill>
                  <a:srgbClr val="FF0000"/>
                </a:solidFill>
                <a:latin typeface="Cambria" pitchFamily="18" charset="0"/>
              </a:rPr>
              <a:t>Unclear</a:t>
            </a:r>
            <a:r>
              <a:rPr lang="de-DE" sz="2000" b="1" dirty="0" smtClean="0">
                <a:solidFill>
                  <a:srgbClr val="FF0000"/>
                </a:solidFill>
                <a:latin typeface="Cambria" pitchFamily="18" charset="0"/>
              </a:rPr>
              <a:t> </a:t>
            </a:r>
            <a:r>
              <a:rPr lang="de-DE" sz="2000" b="1" dirty="0" err="1" smtClean="0">
                <a:solidFill>
                  <a:srgbClr val="FF0000"/>
                </a:solidFill>
                <a:latin typeface="Cambria" pitchFamily="18" charset="0"/>
              </a:rPr>
              <a:t>whether</a:t>
            </a:r>
            <a:r>
              <a:rPr lang="de-DE" sz="2000" b="1" dirty="0" smtClean="0">
                <a:solidFill>
                  <a:srgbClr val="FF0000"/>
                </a:solidFill>
                <a:latin typeface="Cambria" pitchFamily="18" charset="0"/>
              </a:rPr>
              <a:t> </a:t>
            </a:r>
            <a:r>
              <a:rPr lang="de-DE" sz="2000" b="1" dirty="0" err="1" smtClean="0">
                <a:solidFill>
                  <a:srgbClr val="FF0000"/>
                </a:solidFill>
                <a:latin typeface="Cambria" pitchFamily="18" charset="0"/>
              </a:rPr>
              <a:t>standard</a:t>
            </a:r>
            <a:r>
              <a:rPr lang="de-DE" sz="2000" b="1" dirty="0" smtClean="0">
                <a:solidFill>
                  <a:srgbClr val="FF0000"/>
                </a:solidFill>
                <a:latin typeface="Cambria" pitchFamily="18" charset="0"/>
              </a:rPr>
              <a:t> </a:t>
            </a:r>
            <a:r>
              <a:rPr lang="de-DE" sz="2000" b="1" dirty="0" err="1" smtClean="0">
                <a:solidFill>
                  <a:srgbClr val="FF0000"/>
                </a:solidFill>
                <a:latin typeface="Cambria" pitchFamily="18" charset="0"/>
              </a:rPr>
              <a:t>spaser</a:t>
            </a:r>
            <a:r>
              <a:rPr lang="de-DE" sz="2000" b="1" dirty="0" smtClean="0">
                <a:solidFill>
                  <a:srgbClr val="FF0000"/>
                </a:solidFill>
                <a:latin typeface="Cambria" pitchFamily="18" charset="0"/>
              </a:rPr>
              <a:t>       	design </a:t>
            </a:r>
            <a:r>
              <a:rPr lang="de-DE" sz="2000" b="1" dirty="0" err="1" smtClean="0">
                <a:solidFill>
                  <a:srgbClr val="FF0000"/>
                </a:solidFill>
                <a:latin typeface="Cambria" pitchFamily="18" charset="0"/>
              </a:rPr>
              <a:t>works</a:t>
            </a:r>
            <a:r>
              <a:rPr lang="de-DE" sz="2000" b="1" dirty="0" smtClean="0">
                <a:solidFill>
                  <a:srgbClr val="FF0000"/>
                </a:solidFill>
                <a:latin typeface="Cambria" pitchFamily="18" charset="0"/>
              </a:rPr>
              <a:t> at all !</a:t>
            </a:r>
          </a:p>
        </p:txBody>
      </p:sp>
    </p:spTree>
    <p:extLst>
      <p:ext uri="{BB962C8B-B14F-4D97-AF65-F5344CB8AC3E}">
        <p14:creationId xmlns:p14="http://schemas.microsoft.com/office/powerpoint/2010/main" xmlns="" val="178750650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28" grpId="0"/>
      <p:bldP spid="3" grpId="0"/>
      <p:bldP spid="29" grpId="0"/>
      <p:bldP spid="1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Foliennummernplatzhalter 5"/>
          <p:cNvSpPr txBox="1">
            <a:spLocks noGrp="1"/>
          </p:cNvSpPr>
          <p:nvPr/>
        </p:nvSpPr>
        <p:spPr bwMode="auto">
          <a:xfrm>
            <a:off x="0" y="1285875"/>
            <a:ext cx="533400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lnSpc>
                <a:spcPct val="80000"/>
              </a:lnSpc>
            </a:pPr>
            <a:fld id="{A0DF0930-293A-4C95-A5BC-D225819772E5}" type="slidenum">
              <a:rPr lang="en-US" sz="1000" b="1">
                <a:solidFill>
                  <a:srgbClr val="FFFFFF"/>
                </a:solidFill>
                <a:latin typeface="Tw Cen MT" pitchFamily="34" charset="0"/>
              </a:rPr>
              <a:pPr>
                <a:lnSpc>
                  <a:spcPct val="80000"/>
                </a:lnSpc>
              </a:pPr>
              <a:t>7</a:t>
            </a:fld>
            <a:r>
              <a:rPr lang="en-US" sz="1000" b="1">
                <a:solidFill>
                  <a:srgbClr val="FFFFFF"/>
                </a:solidFill>
                <a:latin typeface="Tw Cen MT" pitchFamily="34" charset="0"/>
              </a:rPr>
              <a:t>/29</a:t>
            </a:r>
          </a:p>
        </p:txBody>
      </p:sp>
      <p:sp>
        <p:nvSpPr>
          <p:cNvPr id="5" name="Inhaltsplatzhalter 2"/>
          <p:cNvSpPr>
            <a:spLocks/>
          </p:cNvSpPr>
          <p:nvPr/>
        </p:nvSpPr>
        <p:spPr bwMode="auto">
          <a:xfrm>
            <a:off x="393700" y="1125538"/>
            <a:ext cx="6986588" cy="97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19088" indent="-319088" defTabSz="914400" eaLnBrk="0" hangingPunct="0"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Char char=""/>
            </a:pPr>
            <a:endParaRPr lang="de-DE" sz="2100" dirty="0">
              <a:latin typeface="Tw Cen MT" pitchFamily="34" charset="0"/>
            </a:endParaRPr>
          </a:p>
          <a:p>
            <a:pPr marL="319088" indent="-319088" defTabSz="914400" eaLnBrk="0" hangingPunct="0"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Char char=""/>
            </a:pPr>
            <a:endParaRPr lang="en-US" sz="2000" dirty="0"/>
          </a:p>
          <a:p>
            <a:pPr marL="742950" lvl="1" indent="-285750" defTabSz="914400" eaLnBrk="0" hangingPunct="0">
              <a:spcBef>
                <a:spcPts val="550"/>
              </a:spcBef>
              <a:buClr>
                <a:schemeClr val="accent1"/>
              </a:buClr>
              <a:buSzPct val="70000"/>
            </a:pPr>
            <a:endParaRPr lang="en-US" dirty="0"/>
          </a:p>
          <a:p>
            <a:pPr marL="319088" indent="-319088" defTabSz="914400" eaLnBrk="0" hangingPunct="0"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Char char=""/>
            </a:pPr>
            <a:endParaRPr lang="en-US" dirty="0"/>
          </a:p>
        </p:txBody>
      </p:sp>
      <p:sp>
        <p:nvSpPr>
          <p:cNvPr id="30" name="Rechteck 29"/>
          <p:cNvSpPr/>
          <p:nvPr/>
        </p:nvSpPr>
        <p:spPr>
          <a:xfrm>
            <a:off x="179512" y="0"/>
            <a:ext cx="880372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en-US" sz="3600" dirty="0" smtClean="0"/>
              <a:t>Obj. 3) Optimization </a:t>
            </a:r>
            <a:r>
              <a:rPr lang="en-US" altLang="en-US" sz="3600" dirty="0"/>
              <a:t>of gain/loss budget</a:t>
            </a:r>
            <a:endParaRPr lang="en-US" sz="3600" u="sng" dirty="0" smtClean="0">
              <a:latin typeface="Arial" panose="020B0604020202020204" pitchFamily="34" charset="0"/>
              <a:ea typeface="Cambria Math" pitchFamily="18" charset="0"/>
              <a:cs typeface="Arial" panose="020B0604020202020204" pitchFamily="34" charset="0"/>
            </a:endParaRPr>
          </a:p>
        </p:txBody>
      </p:sp>
      <p:sp>
        <p:nvSpPr>
          <p:cNvPr id="4" name="Textfeld 3"/>
          <p:cNvSpPr txBox="1"/>
          <p:nvPr/>
        </p:nvSpPr>
        <p:spPr>
          <a:xfrm>
            <a:off x="0" y="738570"/>
            <a:ext cx="91440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Published work: 	- quasi static approximation (small spheres)</a:t>
            </a:r>
          </a:p>
          <a:p>
            <a:r>
              <a:rPr lang="en-US" dirty="0"/>
              <a:t>		</a:t>
            </a:r>
            <a:r>
              <a:rPr lang="en-US" dirty="0" smtClean="0"/>
              <a:t>- decay of excited gain medium rendered by single rate</a:t>
            </a:r>
          </a:p>
          <a:p>
            <a:r>
              <a:rPr lang="en-US" dirty="0"/>
              <a:t>	</a:t>
            </a:r>
            <a:r>
              <a:rPr lang="en-US" dirty="0" smtClean="0"/>
              <a:t>	- no competing decay channels</a:t>
            </a:r>
          </a:p>
          <a:p>
            <a:endParaRPr lang="en-US" dirty="0"/>
          </a:p>
          <a:p>
            <a:r>
              <a:rPr lang="en-US" dirty="0" smtClean="0">
                <a:sym typeface="Wingdings" panose="05000000000000000000" pitchFamily="2" charset="2"/>
              </a:rPr>
              <a:t> Explicit incorporation of location- and orientation-dependent decay </a:t>
            </a:r>
            <a:r>
              <a:rPr lang="en-US" dirty="0" smtClean="0">
                <a:sym typeface="Wingdings" panose="05000000000000000000" pitchFamily="2" charset="2"/>
              </a:rPr>
              <a:t>rates (</a:t>
            </a:r>
            <a:r>
              <a:rPr lang="en-US" b="1" dirty="0" smtClean="0">
                <a:sym typeface="Wingdings" panose="05000000000000000000" pitchFamily="2" charset="2"/>
              </a:rPr>
              <a:t>Busch B10</a:t>
            </a:r>
            <a:r>
              <a:rPr lang="en-US" dirty="0" smtClean="0">
                <a:sym typeface="Wingdings" panose="05000000000000000000" pitchFamily="2" charset="2"/>
              </a:rPr>
              <a:t>)</a:t>
            </a:r>
            <a:endParaRPr lang="en-US" dirty="0" smtClean="0">
              <a:sym typeface="Wingdings" panose="05000000000000000000" pitchFamily="2" charset="2"/>
            </a:endParaRPr>
          </a:p>
          <a:p>
            <a:pPr marL="285750" indent="-285750">
              <a:buFont typeface="Wingdings" pitchFamily="2" charset="2"/>
              <a:buChar char="è"/>
            </a:pPr>
            <a:endParaRPr lang="en-US" dirty="0">
              <a:sym typeface="Wingdings" panose="05000000000000000000" pitchFamily="2" charset="2"/>
            </a:endParaRPr>
          </a:p>
          <a:p>
            <a:r>
              <a:rPr lang="en-US" dirty="0">
                <a:sym typeface="Wingdings" panose="05000000000000000000" pitchFamily="2" charset="2"/>
              </a:rPr>
              <a:t>	</a:t>
            </a:r>
            <a:endParaRPr lang="en-US" dirty="0"/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39552" y="2825279"/>
            <a:ext cx="2877637" cy="1448473"/>
          </a:xfrm>
          <a:prstGeom prst="rect">
            <a:avLst/>
          </a:prstGeom>
        </p:spPr>
      </p:pic>
      <p:pic>
        <p:nvPicPr>
          <p:cNvPr id="34820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779912" y="2808224"/>
            <a:ext cx="2627933" cy="16900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Picture 4"/>
          <p:cNvPicPr>
            <a:picLocks noChangeAspect="1" noChangeArrowheads="1"/>
          </p:cNvPicPr>
          <p:nvPr/>
        </p:nvPicPr>
        <p:blipFill>
          <a:blip r:embed="rId6" cstate="print"/>
          <a:srcRect b="58000"/>
          <a:stretch>
            <a:fillRect/>
          </a:stretch>
        </p:blipFill>
        <p:spPr bwMode="auto">
          <a:xfrm>
            <a:off x="467544" y="5078489"/>
            <a:ext cx="2914650" cy="15121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21" name="Picture 5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707904" y="5100684"/>
            <a:ext cx="2618355" cy="17126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feld 1"/>
          <p:cNvSpPr txBox="1"/>
          <p:nvPr/>
        </p:nvSpPr>
        <p:spPr>
          <a:xfrm>
            <a:off x="533400" y="2420888"/>
            <a:ext cx="8503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è"/>
            </a:pPr>
            <a:r>
              <a:rPr lang="en-US" dirty="0" smtClean="0">
                <a:sym typeface="Wingdings" panose="05000000000000000000" pitchFamily="2" charset="2"/>
              </a:rPr>
              <a:t>SPASER: spacing layer improves performance</a:t>
            </a:r>
            <a:endParaRPr lang="en-US" dirty="0"/>
          </a:p>
        </p:txBody>
      </p:sp>
      <p:sp>
        <p:nvSpPr>
          <p:cNvPr id="3" name="Textfeld 2"/>
          <p:cNvSpPr txBox="1"/>
          <p:nvPr/>
        </p:nvSpPr>
        <p:spPr>
          <a:xfrm>
            <a:off x="533400" y="4725144"/>
            <a:ext cx="84498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ym typeface="Wingdings" panose="05000000000000000000" pitchFamily="2" charset="2"/>
              </a:rPr>
              <a:t> Silicon </a:t>
            </a:r>
            <a:r>
              <a:rPr lang="en-US" dirty="0" err="1" smtClean="0">
                <a:sym typeface="Wingdings" panose="05000000000000000000" pitchFamily="2" charset="2"/>
              </a:rPr>
              <a:t>Nanolaser</a:t>
            </a:r>
            <a:r>
              <a:rPr lang="en-US" dirty="0" smtClean="0">
                <a:sym typeface="Wingdings" panose="05000000000000000000" pitchFamily="2" charset="2"/>
              </a:rPr>
              <a:t>: silicon competes with silver</a:t>
            </a:r>
            <a:endParaRPr lang="en-US" dirty="0">
              <a:sym typeface="Wingdings" panose="05000000000000000000" pitchFamily="2" charset="2"/>
            </a:endParaRPr>
          </a:p>
          <a:p>
            <a:endParaRPr lang="en-US" dirty="0"/>
          </a:p>
        </p:txBody>
      </p:sp>
      <p:sp>
        <p:nvSpPr>
          <p:cNvPr id="14" name="Textfeld 4"/>
          <p:cNvSpPr txBox="1">
            <a:spLocks noChangeArrowheads="1"/>
          </p:cNvSpPr>
          <p:nvPr/>
        </p:nvSpPr>
        <p:spPr bwMode="auto">
          <a:xfrm>
            <a:off x="6588224" y="2420888"/>
            <a:ext cx="2376264" cy="338554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/>
            <a:r>
              <a:rPr lang="de-DE" sz="1600" dirty="0" err="1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Kewes</a:t>
            </a:r>
            <a:r>
              <a:rPr lang="de-DE" sz="1600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600" dirty="0" smtClean="0">
                <a:solidFill>
                  <a:srgbClr val="00B050"/>
                </a:solidFill>
                <a:latin typeface="Arial" panose="020B0604020202020204" pitchFamily="34" charset="0"/>
                <a:ea typeface="Cambria Math" pitchFamily="18" charset="0"/>
                <a:cs typeface="Arial" panose="020B0604020202020204" pitchFamily="34" charset="0"/>
              </a:rPr>
              <a:t>et </a:t>
            </a:r>
            <a:r>
              <a:rPr lang="de-DE" sz="1600" dirty="0">
                <a:solidFill>
                  <a:srgbClr val="00B050"/>
                </a:solidFill>
                <a:latin typeface="Arial" panose="020B0604020202020204" pitchFamily="34" charset="0"/>
                <a:ea typeface="Cambria Math" pitchFamily="18" charset="0"/>
                <a:cs typeface="Arial" panose="020B0604020202020204" pitchFamily="34" charset="0"/>
              </a:rPr>
              <a:t>al., </a:t>
            </a:r>
            <a:r>
              <a:rPr lang="de-DE" sz="1600" dirty="0" err="1" smtClean="0">
                <a:solidFill>
                  <a:srgbClr val="00B050"/>
                </a:solidFill>
                <a:latin typeface="Arial" panose="020B0604020202020204" pitchFamily="34" charset="0"/>
                <a:ea typeface="Cambria Math" pitchFamily="18" charset="0"/>
                <a:cs typeface="Arial" panose="020B0604020202020204" pitchFamily="34" charset="0"/>
              </a:rPr>
              <a:t>submitted</a:t>
            </a:r>
            <a:endParaRPr lang="de-DE" sz="1600" dirty="0">
              <a:solidFill>
                <a:srgbClr val="00B050"/>
              </a:solidFill>
              <a:latin typeface="Arial" panose="020B0604020202020204" pitchFamily="34" charset="0"/>
              <a:ea typeface="Cambria Math" pitchFamily="18" charset="0"/>
              <a:cs typeface="Arial" panose="020B0604020202020204" pitchFamily="34" charset="0"/>
            </a:endParaRPr>
          </a:p>
        </p:txBody>
      </p:sp>
      <p:sp>
        <p:nvSpPr>
          <p:cNvPr id="15" name="Textfeld 4"/>
          <p:cNvSpPr txBox="1">
            <a:spLocks noChangeArrowheads="1"/>
          </p:cNvSpPr>
          <p:nvPr/>
        </p:nvSpPr>
        <p:spPr bwMode="auto">
          <a:xfrm>
            <a:off x="6372200" y="4725144"/>
            <a:ext cx="2736304" cy="338554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/>
            <a:r>
              <a:rPr lang="de-DE" sz="1600" dirty="0" err="1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Kewes</a:t>
            </a:r>
            <a:r>
              <a:rPr lang="de-DE" sz="1600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600" dirty="0" smtClean="0">
                <a:solidFill>
                  <a:srgbClr val="00B050"/>
                </a:solidFill>
                <a:latin typeface="Arial" panose="020B0604020202020204" pitchFamily="34" charset="0"/>
                <a:ea typeface="Cambria Math" pitchFamily="18" charset="0"/>
                <a:cs typeface="Arial" panose="020B0604020202020204" pitchFamily="34" charset="0"/>
              </a:rPr>
              <a:t>et </a:t>
            </a:r>
            <a:r>
              <a:rPr lang="de-DE" sz="1600" dirty="0">
                <a:solidFill>
                  <a:srgbClr val="00B050"/>
                </a:solidFill>
                <a:latin typeface="Arial" panose="020B0604020202020204" pitchFamily="34" charset="0"/>
                <a:ea typeface="Cambria Math" pitchFamily="18" charset="0"/>
                <a:cs typeface="Arial" panose="020B0604020202020204" pitchFamily="34" charset="0"/>
              </a:rPr>
              <a:t>al., </a:t>
            </a:r>
            <a:r>
              <a:rPr lang="de-DE" sz="1600" dirty="0" smtClean="0">
                <a:solidFill>
                  <a:srgbClr val="00B050"/>
                </a:solidFill>
                <a:latin typeface="Arial" panose="020B0604020202020204" pitchFamily="34" charset="0"/>
                <a:ea typeface="Cambria Math" pitchFamily="18" charset="0"/>
                <a:cs typeface="Arial" panose="020B0604020202020204" pitchFamily="34" charset="0"/>
              </a:rPr>
              <a:t>in </a:t>
            </a:r>
            <a:r>
              <a:rPr lang="de-DE" sz="1600" dirty="0" err="1" smtClean="0">
                <a:solidFill>
                  <a:srgbClr val="00B050"/>
                </a:solidFill>
                <a:latin typeface="Arial" panose="020B0604020202020204" pitchFamily="34" charset="0"/>
                <a:ea typeface="Cambria Math" pitchFamily="18" charset="0"/>
                <a:cs typeface="Arial" panose="020B0604020202020204" pitchFamily="34" charset="0"/>
              </a:rPr>
              <a:t>preparation</a:t>
            </a:r>
            <a:endParaRPr lang="de-DE" sz="1600" dirty="0">
              <a:solidFill>
                <a:srgbClr val="00B050"/>
              </a:solidFill>
              <a:latin typeface="Arial" panose="020B0604020202020204" pitchFamily="34" charset="0"/>
              <a:ea typeface="Cambria Math" pitchFamily="18" charset="0"/>
              <a:cs typeface="Arial" panose="020B0604020202020204" pitchFamily="34" charset="0"/>
            </a:endParaRPr>
          </a:p>
        </p:txBody>
      </p:sp>
      <p:sp>
        <p:nvSpPr>
          <p:cNvPr id="16" name="Textfeld 4"/>
          <p:cNvSpPr txBox="1">
            <a:spLocks noChangeArrowheads="1"/>
          </p:cNvSpPr>
          <p:nvPr/>
        </p:nvSpPr>
        <p:spPr bwMode="auto">
          <a:xfrm>
            <a:off x="539552" y="6590682"/>
            <a:ext cx="2842642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sz="1100" dirty="0" err="1" smtClean="0"/>
              <a:t>Kuznetsov</a:t>
            </a:r>
            <a:r>
              <a:rPr lang="en-US" sz="1100" dirty="0"/>
              <a:t> </a:t>
            </a:r>
            <a:r>
              <a:rPr lang="de-DE" sz="1100" dirty="0" smtClean="0">
                <a:latin typeface="Arial" panose="020B0604020202020204" pitchFamily="34" charset="0"/>
                <a:ea typeface="Cambria Math" pitchFamily="18" charset="0"/>
                <a:cs typeface="Arial" panose="020B0604020202020204" pitchFamily="34" charset="0"/>
              </a:rPr>
              <a:t>et </a:t>
            </a:r>
            <a:r>
              <a:rPr lang="de-DE" sz="1100" dirty="0">
                <a:latin typeface="Arial" panose="020B0604020202020204" pitchFamily="34" charset="0"/>
                <a:ea typeface="Cambria Math" pitchFamily="18" charset="0"/>
                <a:cs typeface="Arial" panose="020B0604020202020204" pitchFamily="34" charset="0"/>
              </a:rPr>
              <a:t>al</a:t>
            </a:r>
            <a:r>
              <a:rPr lang="de-DE" sz="1100" dirty="0" smtClean="0">
                <a:latin typeface="Arial" panose="020B0604020202020204" pitchFamily="34" charset="0"/>
                <a:ea typeface="Cambria Math" pitchFamily="18" charset="0"/>
                <a:cs typeface="Arial" panose="020B0604020202020204" pitchFamily="34" charset="0"/>
              </a:rPr>
              <a:t>., Scientific Reports, (2012)</a:t>
            </a:r>
            <a:endParaRPr lang="de-DE" sz="1100" dirty="0">
              <a:latin typeface="Arial" panose="020B0604020202020204" pitchFamily="34" charset="0"/>
              <a:ea typeface="Cambria Math" pitchFamily="18" charset="0"/>
              <a:cs typeface="Arial" panose="020B0604020202020204" pitchFamily="34" charset="0"/>
            </a:endParaRPr>
          </a:p>
        </p:txBody>
      </p:sp>
      <p:graphicFrame>
        <p:nvGraphicFramePr>
          <p:cNvPr id="7" name="Objek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1217084852"/>
              </p:ext>
            </p:extLst>
          </p:nvPr>
        </p:nvGraphicFramePr>
        <p:xfrm>
          <a:off x="5652120" y="2420888"/>
          <a:ext cx="309563" cy="296862"/>
        </p:xfrm>
        <a:graphic>
          <a:graphicData uri="http://schemas.openxmlformats.org/presentationml/2006/ole">
            <p:oleObj spid="_x0000_s5133" name="PHOTO-PAINT" r:id="rId8" imgW="360000" imgH="34920" progId="">
              <p:embed/>
            </p:oleObj>
          </a:graphicData>
        </a:graphic>
      </p:graphicFrame>
      <p:graphicFrame>
        <p:nvGraphicFramePr>
          <p:cNvPr id="8" name="Objek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3127590350"/>
              </p:ext>
            </p:extLst>
          </p:nvPr>
        </p:nvGraphicFramePr>
        <p:xfrm>
          <a:off x="5652120" y="4725144"/>
          <a:ext cx="309563" cy="296862"/>
        </p:xfrm>
        <a:graphic>
          <a:graphicData uri="http://schemas.openxmlformats.org/presentationml/2006/ole">
            <p:oleObj spid="_x0000_s5134" name="PHOTO-PAINT" r:id="rId9" imgW="360000" imgH="34920" progId="">
              <p:embed/>
            </p:oleObj>
          </a:graphicData>
        </a:graphic>
      </p:graphicFrame>
    </p:spTree>
    <p:extLst>
      <p:ext uri="{BB962C8B-B14F-4D97-AF65-F5344CB8AC3E}">
        <p14:creationId xmlns:p14="http://schemas.microsoft.com/office/powerpoint/2010/main" xmlns="" val="306487699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14" grpId="0" animBg="1"/>
      <p:bldP spid="15" grpId="0" animBg="1"/>
      <p:bldP spid="1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echteck 29"/>
          <p:cNvSpPr/>
          <p:nvPr/>
        </p:nvSpPr>
        <p:spPr>
          <a:xfrm>
            <a:off x="1043608" y="0"/>
            <a:ext cx="709801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en-US" sz="3600" dirty="0" smtClean="0"/>
              <a:t>Conclusions / New Objectives</a:t>
            </a:r>
            <a:endParaRPr lang="en-US" sz="3600" u="sng" dirty="0" smtClean="0">
              <a:latin typeface="Arial" panose="020B0604020202020204" pitchFamily="34" charset="0"/>
              <a:ea typeface="Cambria Math" pitchFamily="18" charset="0"/>
              <a:cs typeface="Arial" panose="020B0604020202020204" pitchFamily="34" charset="0"/>
            </a:endParaRPr>
          </a:p>
        </p:txBody>
      </p:sp>
      <p:sp>
        <p:nvSpPr>
          <p:cNvPr id="4" name="Textfeld 3"/>
          <p:cNvSpPr txBox="1"/>
          <p:nvPr/>
        </p:nvSpPr>
        <p:spPr>
          <a:xfrm>
            <a:off x="395536" y="5373216"/>
            <a:ext cx="835476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342900" indent="-342900">
              <a:buClr>
                <a:srgbClr val="00B050"/>
              </a:buClr>
              <a:buSzPct val="150000"/>
              <a:buFont typeface="+mj-lt"/>
              <a:buAutoNum type="arabicParenR" startAt="2"/>
            </a:lvl1pPr>
          </a:lstStyle>
          <a:p>
            <a:r>
              <a:rPr lang="en-US" dirty="0" smtClean="0"/>
              <a:t>Accurate </a:t>
            </a:r>
            <a:r>
              <a:rPr lang="en-US" dirty="0"/>
              <a:t>spacing and gain layers &amp; well-known dye concentration</a:t>
            </a:r>
            <a:br>
              <a:rPr lang="en-US" dirty="0"/>
            </a:br>
            <a:r>
              <a:rPr lang="en-US" dirty="0">
                <a:sym typeface="Wingdings" panose="05000000000000000000" pitchFamily="2" charset="2"/>
              </a:rPr>
              <a:t> </a:t>
            </a:r>
            <a:r>
              <a:rPr lang="en-US" dirty="0" smtClean="0">
                <a:sym typeface="Wingdings" panose="05000000000000000000" pitchFamily="2" charset="2"/>
              </a:rPr>
              <a:t>synthesis of new systems (</a:t>
            </a:r>
            <a:r>
              <a:rPr lang="en-US" b="1" dirty="0" err="1" smtClean="0">
                <a:sym typeface="Wingdings" panose="05000000000000000000" pitchFamily="2" charset="2"/>
              </a:rPr>
              <a:t>Ballauff</a:t>
            </a:r>
            <a:r>
              <a:rPr lang="en-US" b="1" dirty="0" smtClean="0">
                <a:sym typeface="Wingdings" panose="05000000000000000000" pitchFamily="2" charset="2"/>
              </a:rPr>
              <a:t>/Lu B2 and Z2</a:t>
            </a:r>
            <a:r>
              <a:rPr lang="en-US" dirty="0" smtClean="0">
                <a:sym typeface="Wingdings" panose="05000000000000000000" pitchFamily="2" charset="2"/>
              </a:rPr>
              <a:t>)</a:t>
            </a:r>
            <a:r>
              <a:rPr lang="en-US" dirty="0">
                <a:sym typeface="Wingdings" panose="05000000000000000000" pitchFamily="2" charset="2"/>
              </a:rPr>
              <a:t/>
            </a:r>
            <a:br>
              <a:rPr lang="en-US" dirty="0">
                <a:sym typeface="Wingdings" panose="05000000000000000000" pitchFamily="2" charset="2"/>
              </a:rPr>
            </a:br>
            <a:r>
              <a:rPr lang="en-US" dirty="0">
                <a:sym typeface="Wingdings" panose="05000000000000000000" pitchFamily="2" charset="2"/>
              </a:rPr>
              <a:t> Molecular Beam Epitaxy for dye doped films (</a:t>
            </a:r>
            <a:r>
              <a:rPr lang="en-US" b="1" dirty="0" err="1">
                <a:sym typeface="Wingdings" panose="05000000000000000000" pitchFamily="2" charset="2"/>
              </a:rPr>
              <a:t>Blumstengel</a:t>
            </a:r>
            <a:r>
              <a:rPr lang="en-US" b="1" dirty="0">
                <a:sym typeface="Wingdings" panose="05000000000000000000" pitchFamily="2" charset="2"/>
              </a:rPr>
              <a:t> B3</a:t>
            </a:r>
            <a:r>
              <a:rPr lang="en-US" dirty="0">
                <a:sym typeface="Wingdings" panose="05000000000000000000" pitchFamily="2" charset="2"/>
              </a:rPr>
              <a:t>)</a:t>
            </a:r>
            <a:endParaRPr lang="en-US" dirty="0"/>
          </a:p>
          <a:p>
            <a:pPr marL="0" indent="0">
              <a:buNone/>
            </a:pPr>
            <a:r>
              <a:rPr lang="en-US" dirty="0">
                <a:sym typeface="Wingdings" panose="05000000000000000000" pitchFamily="2" charset="2"/>
              </a:rPr>
              <a:t>	</a:t>
            </a:r>
            <a:endParaRPr lang="en-US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43608" y="2132856"/>
            <a:ext cx="2333824" cy="23261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feld 4"/>
          <p:cNvSpPr txBox="1">
            <a:spLocks noChangeArrowheads="1"/>
          </p:cNvSpPr>
          <p:nvPr/>
        </p:nvSpPr>
        <p:spPr bwMode="auto">
          <a:xfrm>
            <a:off x="1054157" y="4459041"/>
            <a:ext cx="2842642" cy="6001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sz="1100" dirty="0" err="1" smtClean="0"/>
              <a:t>Viarbitskaya</a:t>
            </a:r>
            <a:r>
              <a:rPr lang="en-US" sz="1100" dirty="0"/>
              <a:t> </a:t>
            </a:r>
            <a:r>
              <a:rPr lang="de-DE" sz="1100" dirty="0" smtClean="0">
                <a:latin typeface="Arial" panose="020B0604020202020204" pitchFamily="34" charset="0"/>
                <a:ea typeface="Cambria Math" pitchFamily="18" charset="0"/>
                <a:cs typeface="Arial" panose="020B0604020202020204" pitchFamily="34" charset="0"/>
              </a:rPr>
              <a:t>et </a:t>
            </a:r>
            <a:r>
              <a:rPr lang="de-DE" sz="1100" dirty="0">
                <a:latin typeface="Arial" panose="020B0604020202020204" pitchFamily="34" charset="0"/>
                <a:ea typeface="Cambria Math" pitchFamily="18" charset="0"/>
                <a:cs typeface="Arial" panose="020B0604020202020204" pitchFamily="34" charset="0"/>
              </a:rPr>
              <a:t>al</a:t>
            </a:r>
            <a:r>
              <a:rPr lang="de-DE" sz="1100" dirty="0" smtClean="0">
                <a:latin typeface="Arial" panose="020B0604020202020204" pitchFamily="34" charset="0"/>
                <a:ea typeface="Cambria Math" pitchFamily="18" charset="0"/>
                <a:cs typeface="Arial" panose="020B0604020202020204" pitchFamily="34" charset="0"/>
              </a:rPr>
              <a:t>., </a:t>
            </a:r>
          </a:p>
          <a:p>
            <a:r>
              <a:rPr lang="de-DE" sz="1100" dirty="0" smtClean="0">
                <a:latin typeface="Arial" panose="020B0604020202020204" pitchFamily="34" charset="0"/>
                <a:ea typeface="Cambria Math" pitchFamily="18" charset="0"/>
                <a:cs typeface="Arial" panose="020B0604020202020204" pitchFamily="34" charset="0"/>
              </a:rPr>
              <a:t>Nature Materials, </a:t>
            </a:r>
          </a:p>
          <a:p>
            <a:r>
              <a:rPr lang="de-DE" sz="1100" dirty="0" smtClean="0">
                <a:latin typeface="Arial" panose="020B0604020202020204" pitchFamily="34" charset="0"/>
                <a:ea typeface="Cambria Math" pitchFamily="18" charset="0"/>
                <a:cs typeface="Arial" panose="020B0604020202020204" pitchFamily="34" charset="0"/>
              </a:rPr>
              <a:t>(2013)</a:t>
            </a:r>
            <a:endParaRPr lang="de-DE" sz="1100" dirty="0">
              <a:latin typeface="Arial" panose="020B0604020202020204" pitchFamily="34" charset="0"/>
              <a:ea typeface="Cambria Math" pitchFamily="18" charset="0"/>
              <a:cs typeface="Arial" panose="020B0604020202020204" pitchFamily="34" charset="0"/>
            </a:endParaRPr>
          </a:p>
        </p:txBody>
      </p:sp>
      <p:sp>
        <p:nvSpPr>
          <p:cNvPr id="2" name="Textfeld 1"/>
          <p:cNvSpPr txBox="1"/>
          <p:nvPr/>
        </p:nvSpPr>
        <p:spPr>
          <a:xfrm>
            <a:off x="395536" y="620688"/>
            <a:ext cx="849694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342900" indent="-342900">
              <a:buClr>
                <a:srgbClr val="00B050"/>
              </a:buClr>
              <a:buSzPct val="150000"/>
              <a:buFont typeface="+mj-lt"/>
              <a:buAutoNum type="arabicParenR" startAt="3"/>
            </a:lvl1pPr>
          </a:lstStyle>
          <a:p>
            <a:pPr>
              <a:buFont typeface="+mj-lt"/>
              <a:buAutoNum type="arabicParenR"/>
            </a:pPr>
            <a:r>
              <a:rPr lang="en-US" dirty="0"/>
              <a:t>Better understanding of fundamental processes (few emitters)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and </a:t>
            </a:r>
            <a:r>
              <a:rPr lang="en-US" dirty="0"/>
              <a:t>competing </a:t>
            </a:r>
            <a:r>
              <a:rPr lang="en-US" dirty="0" smtClean="0"/>
              <a:t>laser processes</a:t>
            </a:r>
            <a:r>
              <a:rPr lang="en-US" dirty="0"/>
              <a:t>, e.g., ASE and random lasing</a:t>
            </a:r>
            <a:br>
              <a:rPr lang="en-US" dirty="0"/>
            </a:br>
            <a:r>
              <a:rPr lang="en-US" dirty="0">
                <a:sym typeface="Wingdings" panose="05000000000000000000" pitchFamily="2" charset="2"/>
              </a:rPr>
              <a:t> Theory (</a:t>
            </a:r>
            <a:r>
              <a:rPr lang="en-US" b="1" dirty="0">
                <a:sym typeface="Wingdings" panose="05000000000000000000" pitchFamily="2" charset="2"/>
              </a:rPr>
              <a:t>Busch B10</a:t>
            </a:r>
            <a:r>
              <a:rPr lang="en-US" dirty="0">
                <a:sym typeface="Wingdings" panose="05000000000000000000" pitchFamily="2" charset="2"/>
              </a:rPr>
              <a:t>)</a:t>
            </a:r>
            <a:r>
              <a:rPr lang="en-US" dirty="0"/>
              <a:t/>
            </a:r>
            <a:br>
              <a:rPr lang="en-US" dirty="0"/>
            </a:br>
            <a:r>
              <a:rPr lang="en-US" dirty="0">
                <a:sym typeface="Wingdings" panose="05000000000000000000" pitchFamily="2" charset="2"/>
              </a:rPr>
              <a:t> Experiments on a single-to-few emitter level on well defined Gold </a:t>
            </a:r>
            <a:r>
              <a:rPr lang="en-US" dirty="0" smtClean="0">
                <a:sym typeface="Wingdings" panose="05000000000000000000" pitchFamily="2" charset="2"/>
              </a:rPr>
              <a:t>structures (</a:t>
            </a:r>
            <a:r>
              <a:rPr lang="en-US" b="1" dirty="0" smtClean="0">
                <a:sym typeface="Wingdings" panose="05000000000000000000" pitchFamily="2" charset="2"/>
              </a:rPr>
              <a:t>Benson B2</a:t>
            </a:r>
            <a:r>
              <a:rPr lang="en-US" dirty="0" smtClean="0">
                <a:sym typeface="Wingdings" panose="05000000000000000000" pitchFamily="2" charset="2"/>
              </a:rPr>
              <a:t>), </a:t>
            </a:r>
            <a:r>
              <a:rPr lang="en-US" dirty="0">
                <a:sym typeface="Wingdings" panose="05000000000000000000" pitchFamily="2" charset="2"/>
              </a:rPr>
              <a:t>e.g., with crystalline Gold flakes (</a:t>
            </a:r>
            <a:r>
              <a:rPr lang="en-US" b="1" dirty="0">
                <a:sym typeface="Wingdings" panose="05000000000000000000" pitchFamily="2" charset="2"/>
              </a:rPr>
              <a:t>Christiansen</a:t>
            </a:r>
            <a:r>
              <a:rPr lang="en-US" dirty="0">
                <a:sym typeface="Wingdings" panose="05000000000000000000" pitchFamily="2" charset="2"/>
              </a:rPr>
              <a:t> </a:t>
            </a:r>
            <a:r>
              <a:rPr lang="en-US" b="1" dirty="0">
                <a:sym typeface="Wingdings" panose="05000000000000000000" pitchFamily="2" charset="2"/>
              </a:rPr>
              <a:t>A11</a:t>
            </a:r>
            <a:r>
              <a:rPr lang="en-US" dirty="0">
                <a:sym typeface="Wingdings" panose="05000000000000000000" pitchFamily="2" charset="2"/>
              </a:rPr>
              <a:t>)</a:t>
            </a:r>
          </a:p>
          <a:p>
            <a:pPr>
              <a:buAutoNum type="arabicParenR"/>
            </a:pPr>
            <a:endParaRPr lang="en-US" dirty="0"/>
          </a:p>
        </p:txBody>
      </p:sp>
      <p:sp>
        <p:nvSpPr>
          <p:cNvPr id="11" name="Textfeld 4"/>
          <p:cNvSpPr txBox="1">
            <a:spLocks noChangeArrowheads="1"/>
          </p:cNvSpPr>
          <p:nvPr/>
        </p:nvSpPr>
        <p:spPr bwMode="auto">
          <a:xfrm>
            <a:off x="3707904" y="2228964"/>
            <a:ext cx="1440160" cy="280076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de-DE" sz="1600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Benson</a:t>
            </a:r>
            <a:r>
              <a:rPr lang="de-DE" sz="1600" dirty="0" smtClean="0">
                <a:solidFill>
                  <a:srgbClr val="00B050"/>
                </a:solidFill>
                <a:latin typeface="Arial" panose="020B0604020202020204" pitchFamily="34" charset="0"/>
                <a:ea typeface="Cambria Math" pitchFamily="18" charset="0"/>
                <a:cs typeface="Arial" panose="020B0604020202020204" pitchFamily="34" charset="0"/>
              </a:rPr>
              <a:t>, </a:t>
            </a:r>
            <a:br>
              <a:rPr lang="de-DE" sz="1600" dirty="0" smtClean="0">
                <a:solidFill>
                  <a:srgbClr val="00B050"/>
                </a:solidFill>
                <a:latin typeface="Arial" panose="020B0604020202020204" pitchFamily="34" charset="0"/>
                <a:ea typeface="Cambria Math" pitchFamily="18" charset="0"/>
                <a:cs typeface="Arial" panose="020B0604020202020204" pitchFamily="34" charset="0"/>
              </a:rPr>
            </a:br>
            <a:r>
              <a:rPr lang="de-DE" sz="1600" dirty="0" smtClean="0">
                <a:solidFill>
                  <a:srgbClr val="00B050"/>
                </a:solidFill>
                <a:latin typeface="Arial" panose="020B0604020202020204" pitchFamily="34" charset="0"/>
                <a:ea typeface="Cambria Math" pitchFamily="18" charset="0"/>
                <a:cs typeface="Arial" panose="020B0604020202020204" pitchFamily="34" charset="0"/>
              </a:rPr>
              <a:t>Nature 480, (2011)</a:t>
            </a:r>
          </a:p>
          <a:p>
            <a:endParaRPr lang="de-DE" sz="1600" dirty="0">
              <a:solidFill>
                <a:srgbClr val="00B050"/>
              </a:solidFill>
              <a:latin typeface="Arial" panose="020B0604020202020204" pitchFamily="34" charset="0"/>
              <a:ea typeface="Cambria Math" pitchFamily="18" charset="0"/>
              <a:cs typeface="Arial" panose="020B0604020202020204" pitchFamily="34" charset="0"/>
            </a:endParaRPr>
          </a:p>
          <a:p>
            <a:r>
              <a:rPr lang="de-DE" sz="1600" dirty="0" smtClean="0">
                <a:solidFill>
                  <a:srgbClr val="00B050"/>
                </a:solidFill>
                <a:latin typeface="Arial" panose="020B0604020202020204" pitchFamily="34" charset="0"/>
                <a:ea typeface="Cambria Math" pitchFamily="18" charset="0"/>
                <a:cs typeface="Arial" panose="020B0604020202020204" pitchFamily="34" charset="0"/>
              </a:rPr>
              <a:t>Schell et al.,</a:t>
            </a:r>
          </a:p>
          <a:p>
            <a:r>
              <a:rPr lang="de-DE" sz="1600" dirty="0" err="1" smtClean="0">
                <a:solidFill>
                  <a:srgbClr val="00B050"/>
                </a:solidFill>
                <a:latin typeface="Arial" panose="020B0604020202020204" pitchFamily="34" charset="0"/>
                <a:ea typeface="Cambria Math" pitchFamily="18" charset="0"/>
                <a:cs typeface="Arial" panose="020B0604020202020204" pitchFamily="34" charset="0"/>
              </a:rPr>
              <a:t>Rev.Sci.Instr</a:t>
            </a:r>
            <a:r>
              <a:rPr lang="de-DE" sz="1600" dirty="0" smtClean="0">
                <a:solidFill>
                  <a:srgbClr val="00B050"/>
                </a:solidFill>
                <a:latin typeface="Arial" panose="020B0604020202020204" pitchFamily="34" charset="0"/>
                <a:ea typeface="Cambria Math" pitchFamily="18" charset="0"/>
                <a:cs typeface="Arial" panose="020B0604020202020204" pitchFamily="34" charset="0"/>
              </a:rPr>
              <a:t>., (2011)</a:t>
            </a:r>
          </a:p>
          <a:p>
            <a:endParaRPr lang="de-DE" sz="1600" dirty="0">
              <a:solidFill>
                <a:srgbClr val="00B050"/>
              </a:solidFill>
              <a:latin typeface="Arial" panose="020B0604020202020204" pitchFamily="34" charset="0"/>
              <a:ea typeface="Cambria Math" pitchFamily="18" charset="0"/>
              <a:cs typeface="Arial" panose="020B0604020202020204" pitchFamily="34" charset="0"/>
            </a:endParaRPr>
          </a:p>
          <a:p>
            <a:r>
              <a:rPr lang="de-DE" sz="1600" dirty="0" smtClean="0">
                <a:solidFill>
                  <a:srgbClr val="00B050"/>
                </a:solidFill>
                <a:latin typeface="Arial" panose="020B0604020202020204" pitchFamily="34" charset="0"/>
                <a:ea typeface="Cambria Math" pitchFamily="18" charset="0"/>
                <a:cs typeface="Arial" panose="020B0604020202020204" pitchFamily="34" charset="0"/>
              </a:rPr>
              <a:t>Schell et al.,</a:t>
            </a:r>
          </a:p>
          <a:p>
            <a:r>
              <a:rPr lang="de-DE" sz="1600" dirty="0" smtClean="0">
                <a:solidFill>
                  <a:srgbClr val="00B050"/>
                </a:solidFill>
                <a:latin typeface="Arial" panose="020B0604020202020204" pitchFamily="34" charset="0"/>
                <a:ea typeface="Cambria Math" pitchFamily="18" charset="0"/>
                <a:cs typeface="Arial" panose="020B0604020202020204" pitchFamily="34" charset="0"/>
              </a:rPr>
              <a:t>Nano Letters,</a:t>
            </a:r>
          </a:p>
          <a:p>
            <a:r>
              <a:rPr lang="de-DE" sz="1600" dirty="0" smtClean="0">
                <a:solidFill>
                  <a:srgbClr val="00B050"/>
                </a:solidFill>
                <a:latin typeface="Arial" panose="020B0604020202020204" pitchFamily="34" charset="0"/>
                <a:ea typeface="Cambria Math" pitchFamily="18" charset="0"/>
                <a:cs typeface="Arial" panose="020B0604020202020204" pitchFamily="34" charset="0"/>
              </a:rPr>
              <a:t>(2014)</a:t>
            </a:r>
            <a:endParaRPr lang="de-DE" sz="1600" dirty="0">
              <a:solidFill>
                <a:srgbClr val="00B050"/>
              </a:solidFill>
              <a:latin typeface="Arial" panose="020B0604020202020204" pitchFamily="34" charset="0"/>
              <a:ea typeface="Cambria Math" pitchFamily="18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6489174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8" grpId="0"/>
      <p:bldP spid="2" grpId="0"/>
      <p:bldP spid="11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Foliennummernplatzhalter 5"/>
          <p:cNvSpPr txBox="1">
            <a:spLocks noGrp="1"/>
          </p:cNvSpPr>
          <p:nvPr/>
        </p:nvSpPr>
        <p:spPr bwMode="auto">
          <a:xfrm>
            <a:off x="0" y="1285875"/>
            <a:ext cx="533400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lnSpc>
                <a:spcPct val="80000"/>
              </a:lnSpc>
            </a:pPr>
            <a:fld id="{A0DF0930-293A-4C95-A5BC-D225819772E5}" type="slidenum">
              <a:rPr lang="en-US" sz="1000" b="1">
                <a:solidFill>
                  <a:srgbClr val="FFFFFF"/>
                </a:solidFill>
                <a:latin typeface="Tw Cen MT" pitchFamily="34" charset="0"/>
              </a:rPr>
              <a:pPr>
                <a:lnSpc>
                  <a:spcPct val="80000"/>
                </a:lnSpc>
              </a:pPr>
              <a:t>9</a:t>
            </a:fld>
            <a:r>
              <a:rPr lang="en-US" sz="1000" b="1">
                <a:solidFill>
                  <a:srgbClr val="FFFFFF"/>
                </a:solidFill>
                <a:latin typeface="Tw Cen MT" pitchFamily="34" charset="0"/>
              </a:rPr>
              <a:t>/29</a:t>
            </a:r>
          </a:p>
        </p:txBody>
      </p:sp>
      <p:sp>
        <p:nvSpPr>
          <p:cNvPr id="5" name="Inhaltsplatzhalter 2"/>
          <p:cNvSpPr>
            <a:spLocks/>
          </p:cNvSpPr>
          <p:nvPr/>
        </p:nvSpPr>
        <p:spPr bwMode="auto">
          <a:xfrm>
            <a:off x="393700" y="1125538"/>
            <a:ext cx="6986588" cy="97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19088" indent="-319088" defTabSz="914400" eaLnBrk="0" hangingPunct="0"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Char char=""/>
            </a:pPr>
            <a:endParaRPr lang="de-DE" sz="2100" dirty="0">
              <a:latin typeface="Tw Cen MT" pitchFamily="34" charset="0"/>
            </a:endParaRPr>
          </a:p>
          <a:p>
            <a:pPr marL="319088" indent="-319088" defTabSz="914400" eaLnBrk="0" hangingPunct="0"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Char char=""/>
            </a:pPr>
            <a:endParaRPr lang="en-US" sz="2000" dirty="0"/>
          </a:p>
          <a:p>
            <a:pPr marL="742950" lvl="1" indent="-285750" defTabSz="914400" eaLnBrk="0" hangingPunct="0">
              <a:spcBef>
                <a:spcPts val="550"/>
              </a:spcBef>
              <a:buClr>
                <a:schemeClr val="accent1"/>
              </a:buClr>
              <a:buSzPct val="70000"/>
            </a:pPr>
            <a:endParaRPr lang="en-US" dirty="0"/>
          </a:p>
          <a:p>
            <a:pPr marL="319088" indent="-319088" defTabSz="914400" eaLnBrk="0" hangingPunct="0"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Char char=""/>
            </a:pPr>
            <a:endParaRPr lang="en-US" dirty="0"/>
          </a:p>
        </p:txBody>
      </p:sp>
      <p:sp>
        <p:nvSpPr>
          <p:cNvPr id="30" name="Rechteck 29"/>
          <p:cNvSpPr/>
          <p:nvPr/>
        </p:nvSpPr>
        <p:spPr>
          <a:xfrm>
            <a:off x="1043608" y="0"/>
            <a:ext cx="709801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en-US" sz="3600" dirty="0" smtClean="0"/>
              <a:t>Conclusions / New Objectives</a:t>
            </a:r>
            <a:endParaRPr lang="en-US" sz="3600" u="sng" dirty="0" smtClean="0">
              <a:latin typeface="Arial" panose="020B0604020202020204" pitchFamily="34" charset="0"/>
              <a:ea typeface="Cambria Math" pitchFamily="18" charset="0"/>
              <a:cs typeface="Arial" panose="020B0604020202020204" pitchFamily="34" charset="0"/>
            </a:endParaRPr>
          </a:p>
        </p:txBody>
      </p:sp>
      <p:sp>
        <p:nvSpPr>
          <p:cNvPr id="4" name="Textfeld 3"/>
          <p:cNvSpPr txBox="1"/>
          <p:nvPr/>
        </p:nvSpPr>
        <p:spPr>
          <a:xfrm>
            <a:off x="393700" y="764704"/>
            <a:ext cx="8354764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Clr>
                <a:srgbClr val="00B050"/>
              </a:buClr>
              <a:buSzPct val="150000"/>
              <a:buFont typeface="+mj-lt"/>
              <a:buAutoNum type="arabicParenR" startAt="3"/>
            </a:pPr>
            <a:r>
              <a:rPr lang="en-US" dirty="0" smtClean="0"/>
              <a:t>Alternative </a:t>
            </a:r>
            <a:r>
              <a:rPr lang="en-US" dirty="0"/>
              <a:t>materials: High index dielectrics (e.g. silicon) for resonators</a:t>
            </a:r>
            <a:br>
              <a:rPr lang="en-US" dirty="0"/>
            </a:br>
            <a:r>
              <a:rPr lang="en-US" dirty="0">
                <a:sym typeface="Wingdings" panose="05000000000000000000" pitchFamily="2" charset="2"/>
              </a:rPr>
              <a:t> Synthesis of Silicon nanoparticles (</a:t>
            </a:r>
            <a:r>
              <a:rPr lang="en-US" b="1" dirty="0" err="1" smtClean="0">
                <a:sym typeface="Wingdings" panose="05000000000000000000" pitchFamily="2" charset="2"/>
              </a:rPr>
              <a:t>Ballauff</a:t>
            </a:r>
            <a:r>
              <a:rPr lang="en-US" b="1" dirty="0" smtClean="0">
                <a:sym typeface="Wingdings" panose="05000000000000000000" pitchFamily="2" charset="2"/>
              </a:rPr>
              <a:t>/Lu B2</a:t>
            </a:r>
            <a:r>
              <a:rPr lang="en-US" dirty="0" smtClean="0">
                <a:sym typeface="Wingdings" panose="05000000000000000000" pitchFamily="2" charset="2"/>
              </a:rPr>
              <a:t>) </a:t>
            </a:r>
            <a:r>
              <a:rPr lang="en-US" dirty="0">
                <a:sym typeface="Wingdings" panose="05000000000000000000" pitchFamily="2" charset="2"/>
              </a:rPr>
              <a:t>and etched Silicon nanowires (</a:t>
            </a:r>
            <a:r>
              <a:rPr lang="en-US" b="1" dirty="0">
                <a:sym typeface="Wingdings" panose="05000000000000000000" pitchFamily="2" charset="2"/>
              </a:rPr>
              <a:t>Christiansen A11</a:t>
            </a:r>
            <a:r>
              <a:rPr lang="en-US" dirty="0" smtClean="0">
                <a:sym typeface="Wingdings" panose="05000000000000000000" pitchFamily="2" charset="2"/>
              </a:rPr>
              <a:t>)</a:t>
            </a:r>
          </a:p>
          <a:p>
            <a:pPr marL="342900" indent="-342900">
              <a:buAutoNum type="arabicParenR" startAt="3"/>
            </a:pPr>
            <a:endParaRPr lang="en-US" dirty="0" smtClean="0"/>
          </a:p>
          <a:p>
            <a:pPr marL="285750" indent="-285750">
              <a:buFontTx/>
              <a:buChar char="-"/>
            </a:pPr>
            <a:endParaRPr lang="en-US" dirty="0" smtClean="0"/>
          </a:p>
          <a:p>
            <a:pPr marL="285750" indent="-285750">
              <a:buFontTx/>
              <a:buChar char="-"/>
            </a:pPr>
            <a:endParaRPr lang="en-US" dirty="0" smtClean="0"/>
          </a:p>
          <a:p>
            <a:r>
              <a:rPr lang="en-US" dirty="0" smtClean="0">
                <a:sym typeface="Wingdings" panose="05000000000000000000" pitchFamily="2" charset="2"/>
              </a:rPr>
              <a:t>	</a:t>
            </a:r>
            <a:endParaRPr lang="en-US" dirty="0"/>
          </a:p>
        </p:txBody>
      </p:sp>
      <p:sp>
        <p:nvSpPr>
          <p:cNvPr id="6" name="TextBox 3"/>
          <p:cNvSpPr txBox="1"/>
          <p:nvPr/>
        </p:nvSpPr>
        <p:spPr>
          <a:xfrm>
            <a:off x="661487" y="1907540"/>
            <a:ext cx="66749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de-DE"/>
            </a:defPPr>
            <a:lvl1pPr>
              <a:defRPr sz="1600" b="1">
                <a:solidFill>
                  <a:srgbClr val="0070C0"/>
                </a:solidFill>
              </a:defRPr>
            </a:lvl1pPr>
          </a:lstStyle>
          <a:p>
            <a:r>
              <a:rPr lang="de-DE" sz="18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</a:t>
            </a:r>
            <a:r>
              <a:rPr lang="de-DE" sz="1800" b="0" dirty="0" smtClean="0">
                <a:solidFill>
                  <a:schemeClr val="tx1"/>
                </a:solidFill>
              </a:rPr>
              <a:t> e.g., </a:t>
            </a:r>
            <a:r>
              <a:rPr lang="de-DE" sz="1800" b="0" dirty="0" err="1" smtClean="0">
                <a:solidFill>
                  <a:schemeClr val="tx1"/>
                </a:solidFill>
              </a:rPr>
              <a:t>commerical</a:t>
            </a:r>
            <a:r>
              <a:rPr lang="de-DE" sz="1800" b="0" dirty="0" smtClean="0">
                <a:solidFill>
                  <a:schemeClr val="tx1"/>
                </a:solidFill>
              </a:rPr>
              <a:t> </a:t>
            </a:r>
            <a:r>
              <a:rPr lang="de-DE" sz="1800" b="0" dirty="0" err="1">
                <a:solidFill>
                  <a:schemeClr val="tx1"/>
                </a:solidFill>
              </a:rPr>
              <a:t>available</a:t>
            </a:r>
            <a:r>
              <a:rPr lang="de-DE" sz="1800" b="0" dirty="0">
                <a:solidFill>
                  <a:schemeClr val="tx1"/>
                </a:solidFill>
              </a:rPr>
              <a:t> </a:t>
            </a:r>
            <a:r>
              <a:rPr lang="de-DE" sz="1800" b="0" dirty="0" err="1">
                <a:solidFill>
                  <a:schemeClr val="tx1"/>
                </a:solidFill>
              </a:rPr>
              <a:t>polydispersed</a:t>
            </a:r>
            <a:r>
              <a:rPr lang="de-DE" sz="1800" b="0" dirty="0">
                <a:solidFill>
                  <a:schemeClr val="tx1"/>
                </a:solidFill>
              </a:rPr>
              <a:t> Si </a:t>
            </a:r>
            <a:r>
              <a:rPr lang="de-DE" sz="1800" b="0" dirty="0" err="1">
                <a:solidFill>
                  <a:schemeClr val="tx1"/>
                </a:solidFill>
              </a:rPr>
              <a:t>nanoparticles</a:t>
            </a:r>
            <a:endParaRPr lang="de-DE" sz="1800" b="0" dirty="0">
              <a:solidFill>
                <a:schemeClr val="tx1"/>
              </a:solidFill>
            </a:endParaRPr>
          </a:p>
        </p:txBody>
      </p:sp>
      <p:sp>
        <p:nvSpPr>
          <p:cNvPr id="7" name="TextBox 4"/>
          <p:cNvSpPr txBox="1"/>
          <p:nvPr/>
        </p:nvSpPr>
        <p:spPr>
          <a:xfrm>
            <a:off x="925848" y="2492896"/>
            <a:ext cx="267537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To get </a:t>
            </a:r>
            <a:r>
              <a:rPr lang="en-US" sz="1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monodisperse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particles: </a:t>
            </a:r>
          </a:p>
          <a:p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Fractionation by particle size </a:t>
            </a:r>
          </a:p>
          <a:p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via centrifugation in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a density 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gradient.</a:t>
            </a:r>
            <a:endParaRPr lang="de-DE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754993" y="2348880"/>
            <a:ext cx="1611290" cy="1224797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661487" y="3717806"/>
            <a:ext cx="72457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de-DE"/>
            </a:defPPr>
            <a:lvl1pPr>
              <a:defRPr sz="1600" b="1">
                <a:solidFill>
                  <a:srgbClr val="0070C0"/>
                </a:solidFill>
              </a:defRPr>
            </a:lvl1pPr>
          </a:lstStyle>
          <a:p>
            <a:r>
              <a:rPr lang="de-DE" sz="18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</a:t>
            </a:r>
            <a:r>
              <a:rPr lang="de-DE" sz="1800" b="0" dirty="0" smtClean="0">
                <a:solidFill>
                  <a:schemeClr val="tx1"/>
                </a:solidFill>
              </a:rPr>
              <a:t> Surface </a:t>
            </a:r>
            <a:r>
              <a:rPr lang="de-DE" sz="1800" b="0" dirty="0" err="1" smtClean="0">
                <a:solidFill>
                  <a:schemeClr val="tx1"/>
                </a:solidFill>
              </a:rPr>
              <a:t>modification</a:t>
            </a:r>
            <a:r>
              <a:rPr lang="de-DE" sz="1800" b="0" dirty="0" smtClean="0">
                <a:solidFill>
                  <a:schemeClr val="tx1"/>
                </a:solidFill>
              </a:rPr>
              <a:t> </a:t>
            </a:r>
            <a:r>
              <a:rPr lang="de-DE" sz="1800" b="0" dirty="0" err="1" smtClean="0">
                <a:solidFill>
                  <a:schemeClr val="tx1"/>
                </a:solidFill>
              </a:rPr>
              <a:t>of</a:t>
            </a:r>
            <a:r>
              <a:rPr lang="de-DE" sz="1800" b="0" dirty="0" smtClean="0">
                <a:solidFill>
                  <a:schemeClr val="tx1"/>
                </a:solidFill>
              </a:rPr>
              <a:t> </a:t>
            </a:r>
            <a:r>
              <a:rPr lang="de-DE" sz="1800" b="0" dirty="0">
                <a:solidFill>
                  <a:schemeClr val="tx1"/>
                </a:solidFill>
              </a:rPr>
              <a:t>Silicon </a:t>
            </a:r>
            <a:r>
              <a:rPr lang="de-DE" sz="1800" b="0" dirty="0" err="1">
                <a:solidFill>
                  <a:schemeClr val="tx1"/>
                </a:solidFill>
              </a:rPr>
              <a:t>nanoparticles</a:t>
            </a:r>
            <a:r>
              <a:rPr lang="de-DE" sz="1800" b="0" dirty="0">
                <a:solidFill>
                  <a:schemeClr val="tx1"/>
                </a:solidFill>
              </a:rPr>
              <a:t> </a:t>
            </a:r>
          </a:p>
        </p:txBody>
      </p:sp>
      <p:grpSp>
        <p:nvGrpSpPr>
          <p:cNvPr id="10" name="Group 287"/>
          <p:cNvGrpSpPr/>
          <p:nvPr/>
        </p:nvGrpSpPr>
        <p:grpSpPr>
          <a:xfrm>
            <a:off x="1259035" y="4373242"/>
            <a:ext cx="2352694" cy="847437"/>
            <a:chOff x="498848" y="3629422"/>
            <a:chExt cx="3444578" cy="1240732"/>
          </a:xfrm>
        </p:grpSpPr>
        <p:sp>
          <p:nvSpPr>
            <p:cNvPr id="11" name="Oval 1290"/>
            <p:cNvSpPr/>
            <p:nvPr/>
          </p:nvSpPr>
          <p:spPr>
            <a:xfrm>
              <a:off x="498848" y="3800039"/>
              <a:ext cx="720080" cy="720000"/>
            </a:xfrm>
            <a:prstGeom prst="ellipse">
              <a:avLst/>
            </a:prstGeom>
            <a:gradFill flip="none" rotWithShape="1">
              <a:gsLst>
                <a:gs pos="0">
                  <a:srgbClr val="0066FF">
                    <a:shade val="30000"/>
                    <a:satMod val="115000"/>
                  </a:srgbClr>
                </a:gs>
                <a:gs pos="50000">
                  <a:srgbClr val="0066FF">
                    <a:shade val="67500"/>
                    <a:satMod val="115000"/>
                  </a:srgbClr>
                </a:gs>
                <a:gs pos="100000">
                  <a:srgbClr val="0066FF">
                    <a:shade val="100000"/>
                    <a:satMod val="115000"/>
                  </a:srgbClr>
                </a:gs>
              </a:gsLst>
              <a:lin ang="81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dirty="0" smtClean="0"/>
                <a:t>Si</a:t>
              </a:r>
              <a:endParaRPr lang="de-DE" dirty="0"/>
            </a:p>
          </p:txBody>
        </p:sp>
        <p:sp>
          <p:nvSpPr>
            <p:cNvPr id="12" name="Right Arrow 1291"/>
            <p:cNvSpPr/>
            <p:nvPr/>
          </p:nvSpPr>
          <p:spPr>
            <a:xfrm>
              <a:off x="1519016" y="4016872"/>
              <a:ext cx="648072" cy="269588"/>
            </a:xfrm>
            <a:prstGeom prst="rightArrow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3" name="TextBox 1292"/>
            <p:cNvSpPr txBox="1"/>
            <p:nvPr/>
          </p:nvSpPr>
          <p:spPr>
            <a:xfrm>
              <a:off x="1412452" y="3629422"/>
              <a:ext cx="60465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2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TEOS</a:t>
              </a:r>
              <a:endParaRPr lang="de-DE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" name="TextBox 1293"/>
            <p:cNvSpPr txBox="1"/>
            <p:nvPr/>
          </p:nvSpPr>
          <p:spPr>
            <a:xfrm>
              <a:off x="1362944" y="4298565"/>
              <a:ext cx="936475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de-DE" sz="12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H</a:t>
              </a:r>
              <a:r>
                <a:rPr lang="de-DE" sz="1200" baseline="-25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r>
                <a:rPr lang="de-DE" sz="12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O, </a:t>
              </a:r>
              <a:r>
                <a:rPr lang="de-DE" sz="1200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EtOH</a:t>
              </a:r>
              <a:endParaRPr lang="de-DE" sz="1200" dirty="0" smtClean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/>
              <a:r>
                <a:rPr lang="de-DE" sz="12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pH ~10</a:t>
              </a:r>
              <a:endParaRPr lang="de-DE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15" name="Group 1302"/>
            <p:cNvGrpSpPr/>
            <p:nvPr/>
          </p:nvGrpSpPr>
          <p:grpSpPr>
            <a:xfrm>
              <a:off x="2443064" y="3695567"/>
              <a:ext cx="972000" cy="972000"/>
              <a:chOff x="7308304" y="908720"/>
              <a:chExt cx="972000" cy="972000"/>
            </a:xfrm>
          </p:grpSpPr>
          <p:sp>
            <p:nvSpPr>
              <p:cNvPr id="18" name="Oval 1294"/>
              <p:cNvSpPr/>
              <p:nvPr/>
            </p:nvSpPr>
            <p:spPr>
              <a:xfrm>
                <a:off x="7308304" y="908720"/>
                <a:ext cx="972000" cy="972000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>
                      <a:lumMod val="65000"/>
                      <a:shade val="30000"/>
                      <a:satMod val="115000"/>
                    </a:schemeClr>
                  </a:gs>
                  <a:gs pos="50000">
                    <a:schemeClr val="bg1">
                      <a:lumMod val="65000"/>
                      <a:shade val="67500"/>
                      <a:satMod val="115000"/>
                    </a:schemeClr>
                  </a:gs>
                  <a:gs pos="100000">
                    <a:schemeClr val="bg1">
                      <a:lumMod val="65000"/>
                      <a:shade val="100000"/>
                      <a:satMod val="115000"/>
                    </a:schemeClr>
                  </a:gs>
                </a:gsLst>
                <a:lin ang="27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9" name="Oval 302"/>
              <p:cNvSpPr/>
              <p:nvPr/>
            </p:nvSpPr>
            <p:spPr>
              <a:xfrm>
                <a:off x="7430804" y="1031650"/>
                <a:ext cx="720080" cy="720000"/>
              </a:xfrm>
              <a:prstGeom prst="ellipse">
                <a:avLst/>
              </a:prstGeom>
              <a:gradFill flip="none" rotWithShape="1">
                <a:gsLst>
                  <a:gs pos="0">
                    <a:srgbClr val="0066FF">
                      <a:shade val="30000"/>
                      <a:satMod val="115000"/>
                    </a:srgbClr>
                  </a:gs>
                  <a:gs pos="50000">
                    <a:srgbClr val="0066FF">
                      <a:shade val="67500"/>
                      <a:satMod val="115000"/>
                    </a:srgbClr>
                  </a:gs>
                  <a:gs pos="100000">
                    <a:srgbClr val="0066FF">
                      <a:shade val="100000"/>
                      <a:satMod val="115000"/>
                    </a:srgbClr>
                  </a:gs>
                </a:gsLst>
                <a:lin ang="81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cxnSp>
          <p:nvCxnSpPr>
            <p:cNvPr id="16" name="Straight Arrow Connector 1296"/>
            <p:cNvCxnSpPr/>
            <p:nvPr/>
          </p:nvCxnSpPr>
          <p:spPr>
            <a:xfrm>
              <a:off x="3261590" y="4412203"/>
              <a:ext cx="199060" cy="255364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TextBox 1298"/>
            <p:cNvSpPr txBox="1"/>
            <p:nvPr/>
          </p:nvSpPr>
          <p:spPr>
            <a:xfrm>
              <a:off x="3412511" y="4531600"/>
              <a:ext cx="530915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600" dirty="0" smtClean="0"/>
                <a:t>SiO</a:t>
              </a:r>
              <a:r>
                <a:rPr lang="de-DE" sz="1600" baseline="-25000" dirty="0" smtClean="0"/>
                <a:t>2</a:t>
              </a:r>
              <a:endParaRPr lang="de-DE" sz="1600" baseline="-25000" dirty="0"/>
            </a:p>
          </p:txBody>
        </p:sp>
      </p:grpSp>
      <p:grpSp>
        <p:nvGrpSpPr>
          <p:cNvPr id="20" name="Group 288"/>
          <p:cNvGrpSpPr/>
          <p:nvPr/>
        </p:nvGrpSpPr>
        <p:grpSpPr>
          <a:xfrm>
            <a:off x="1444663" y="5198557"/>
            <a:ext cx="2335249" cy="1254779"/>
            <a:chOff x="786880" y="4760230"/>
            <a:chExt cx="3419038" cy="1837122"/>
          </a:xfrm>
        </p:grpSpPr>
        <p:grpSp>
          <p:nvGrpSpPr>
            <p:cNvPr id="21" name="Group 1303"/>
            <p:cNvGrpSpPr/>
            <p:nvPr/>
          </p:nvGrpSpPr>
          <p:grpSpPr>
            <a:xfrm>
              <a:off x="786880" y="5050884"/>
              <a:ext cx="3328176" cy="1208374"/>
              <a:chOff x="5708320" y="2364642"/>
              <a:chExt cx="3328176" cy="1208374"/>
            </a:xfrm>
          </p:grpSpPr>
          <p:pic>
            <p:nvPicPr>
              <p:cNvPr id="24" name="Picture 159"/>
              <p:cNvPicPr>
                <a:picLocks noChangeAspect="1" noChangeArrowheads="1"/>
              </p:cNvPicPr>
              <p:nvPr/>
            </p:nvPicPr>
            <p:blipFill rotWithShape="1">
              <a:blip r:embed="rId4" cstate="print"/>
              <a:srcRect t="45412" b="-238"/>
              <a:stretch/>
            </p:blipFill>
            <p:spPr bwMode="auto">
              <a:xfrm>
                <a:off x="7339736" y="2364642"/>
                <a:ext cx="1696760" cy="120837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5" name="Picture 159"/>
              <p:cNvPicPr>
                <a:picLocks noChangeAspect="1" noChangeArrowheads="1"/>
              </p:cNvPicPr>
              <p:nvPr/>
            </p:nvPicPr>
            <p:blipFill rotWithShape="1">
              <a:blip r:embed="rId5" cstate="print"/>
              <a:srcRect b="61192"/>
              <a:stretch/>
            </p:blipFill>
            <p:spPr bwMode="auto">
              <a:xfrm>
                <a:off x="5708320" y="2622453"/>
                <a:ext cx="1599984" cy="80654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26" name="Text Box 160"/>
              <p:cNvSpPr txBox="1">
                <a:spLocks noChangeArrowheads="1"/>
              </p:cNvSpPr>
              <p:nvPr/>
            </p:nvSpPr>
            <p:spPr bwMode="auto">
              <a:xfrm>
                <a:off x="7232794" y="2637136"/>
                <a:ext cx="392663" cy="51937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defTabSz="4176713"/>
                <a:r>
                  <a:rPr lang="de-DE" altLang="zh-CN" sz="2800" dirty="0">
                    <a:solidFill>
                      <a:schemeClr val="hlink"/>
                    </a:solidFill>
                  </a:rPr>
                  <a:t>+</a:t>
                </a:r>
              </a:p>
            </p:txBody>
          </p:sp>
        </p:grpSp>
        <p:sp>
          <p:nvSpPr>
            <p:cNvPr id="22" name="Left Brace 1300"/>
            <p:cNvSpPr/>
            <p:nvPr/>
          </p:nvSpPr>
          <p:spPr>
            <a:xfrm rot="5400000">
              <a:off x="2297097" y="3538045"/>
              <a:ext cx="424144" cy="2868514"/>
            </a:xfrm>
            <a:prstGeom prst="leftBrace">
              <a:avLst>
                <a:gd name="adj1" fmla="val 54063"/>
                <a:gd name="adj2" fmla="val 36393"/>
              </a:avLst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3" name="TextBox 1304"/>
            <p:cNvSpPr txBox="1"/>
            <p:nvPr/>
          </p:nvSpPr>
          <p:spPr>
            <a:xfrm>
              <a:off x="957913" y="6289575"/>
              <a:ext cx="324800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400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Dye-doped</a:t>
              </a:r>
              <a:r>
                <a:rPr lang="de-DE" sz="14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 SiO</a:t>
              </a:r>
              <a:r>
                <a:rPr lang="de-DE" sz="1400" baseline="-25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r>
                <a:rPr lang="de-DE" sz="14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de-DE" sz="1400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with</a:t>
              </a:r>
              <a:r>
                <a:rPr lang="de-DE" sz="14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de-DE" sz="1400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covalent</a:t>
              </a:r>
              <a:r>
                <a:rPr lang="de-DE" sz="14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de-DE" sz="1400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bonding</a:t>
              </a:r>
              <a:endParaRPr lang="de-DE" sz="14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27" name="TextBox 318"/>
          <p:cNvSpPr txBox="1"/>
          <p:nvPr/>
        </p:nvSpPr>
        <p:spPr>
          <a:xfrm>
            <a:off x="29831" y="4194314"/>
            <a:ext cx="101377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de-DE"/>
            </a:defPPr>
            <a:lvl1pPr>
              <a:defRPr sz="1600" b="1">
                <a:solidFill>
                  <a:srgbClr val="0070C0"/>
                </a:solidFill>
              </a:defRPr>
            </a:lvl1pPr>
          </a:lstStyle>
          <a:p>
            <a:r>
              <a:rPr lang="de-DE" dirty="0" smtClean="0">
                <a:solidFill>
                  <a:schemeClr val="tx1"/>
                </a:solidFill>
              </a:rPr>
              <a:t>Route 1:</a:t>
            </a:r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28" name="TextBox 319"/>
          <p:cNvSpPr txBox="1"/>
          <p:nvPr/>
        </p:nvSpPr>
        <p:spPr>
          <a:xfrm>
            <a:off x="4452747" y="4228902"/>
            <a:ext cx="250383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de-DE"/>
            </a:defPPr>
            <a:lvl1pPr>
              <a:defRPr sz="1600" b="1">
                <a:solidFill>
                  <a:srgbClr val="0070C0"/>
                </a:solidFill>
              </a:defRPr>
            </a:lvl1pPr>
          </a:lstStyle>
          <a:p>
            <a:r>
              <a:rPr lang="de-DE" dirty="0" smtClean="0">
                <a:solidFill>
                  <a:schemeClr val="tx1"/>
                </a:solidFill>
              </a:rPr>
              <a:t>Route 2:</a:t>
            </a:r>
            <a:endParaRPr lang="de-DE" dirty="0">
              <a:solidFill>
                <a:schemeClr val="tx1"/>
              </a:solidFill>
            </a:endParaRPr>
          </a:p>
        </p:txBody>
      </p:sp>
      <p:grpSp>
        <p:nvGrpSpPr>
          <p:cNvPr id="29" name="Group 1310"/>
          <p:cNvGrpSpPr/>
          <p:nvPr/>
        </p:nvGrpSpPr>
        <p:grpSpPr>
          <a:xfrm>
            <a:off x="5580112" y="4194257"/>
            <a:ext cx="3098494" cy="1064593"/>
            <a:chOff x="4499992" y="3579964"/>
            <a:chExt cx="4536504" cy="1558671"/>
          </a:xfrm>
        </p:grpSpPr>
        <p:sp>
          <p:nvSpPr>
            <p:cNvPr id="31" name="Oval 320"/>
            <p:cNvSpPr/>
            <p:nvPr/>
          </p:nvSpPr>
          <p:spPr>
            <a:xfrm>
              <a:off x="4499992" y="3953401"/>
              <a:ext cx="720080" cy="720000"/>
            </a:xfrm>
            <a:prstGeom prst="ellipse">
              <a:avLst/>
            </a:prstGeom>
            <a:gradFill flip="none" rotWithShape="1">
              <a:gsLst>
                <a:gs pos="0">
                  <a:srgbClr val="0066FF">
                    <a:shade val="30000"/>
                    <a:satMod val="115000"/>
                  </a:srgbClr>
                </a:gs>
                <a:gs pos="50000">
                  <a:srgbClr val="0066FF">
                    <a:shade val="67500"/>
                    <a:satMod val="115000"/>
                  </a:srgbClr>
                </a:gs>
                <a:gs pos="100000">
                  <a:srgbClr val="0066FF">
                    <a:shade val="100000"/>
                    <a:satMod val="115000"/>
                  </a:srgbClr>
                </a:gs>
              </a:gsLst>
              <a:lin ang="81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dirty="0" smtClean="0"/>
                <a:t>Si</a:t>
              </a:r>
              <a:endParaRPr lang="de-DE" dirty="0"/>
            </a:p>
          </p:txBody>
        </p:sp>
        <p:sp>
          <p:nvSpPr>
            <p:cNvPr id="32" name="Right Arrow 321"/>
            <p:cNvSpPr/>
            <p:nvPr/>
          </p:nvSpPr>
          <p:spPr>
            <a:xfrm>
              <a:off x="5364088" y="4178607"/>
              <a:ext cx="648072" cy="269588"/>
            </a:xfrm>
            <a:prstGeom prst="rightArrow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33" name="Oval 322"/>
            <p:cNvSpPr/>
            <p:nvPr/>
          </p:nvSpPr>
          <p:spPr>
            <a:xfrm>
              <a:off x="6156176" y="3961913"/>
              <a:ext cx="720080" cy="720000"/>
            </a:xfrm>
            <a:prstGeom prst="ellipse">
              <a:avLst/>
            </a:prstGeom>
            <a:gradFill flip="none" rotWithShape="1">
              <a:gsLst>
                <a:gs pos="0">
                  <a:srgbClr val="0066FF">
                    <a:shade val="30000"/>
                    <a:satMod val="115000"/>
                  </a:srgbClr>
                </a:gs>
                <a:gs pos="50000">
                  <a:srgbClr val="0066FF">
                    <a:shade val="67500"/>
                    <a:satMod val="115000"/>
                  </a:srgbClr>
                </a:gs>
                <a:gs pos="100000">
                  <a:srgbClr val="0066FF">
                    <a:shade val="100000"/>
                    <a:satMod val="115000"/>
                  </a:srgbClr>
                </a:gs>
              </a:gsLst>
              <a:lin ang="8100000" scaled="1"/>
              <a:tileRect/>
            </a:gradFill>
            <a:ln w="3175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34" name="TextBox 323"/>
            <p:cNvSpPr txBox="1"/>
            <p:nvPr/>
          </p:nvSpPr>
          <p:spPr>
            <a:xfrm>
              <a:off x="5180093" y="3579964"/>
              <a:ext cx="1188192" cy="58580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000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surface</a:t>
              </a:r>
              <a:r>
                <a:rPr lang="de-DE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de-DE" sz="1000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oxidation</a:t>
              </a:r>
              <a:endParaRPr lang="de-DE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5" name="Right Arrow 324"/>
            <p:cNvSpPr/>
            <p:nvPr/>
          </p:nvSpPr>
          <p:spPr>
            <a:xfrm>
              <a:off x="7020272" y="4178006"/>
              <a:ext cx="648072" cy="269588"/>
            </a:xfrm>
            <a:prstGeom prst="rightArrow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36" name="TextBox 325"/>
            <p:cNvSpPr txBox="1"/>
            <p:nvPr/>
          </p:nvSpPr>
          <p:spPr>
            <a:xfrm>
              <a:off x="6876256" y="3579964"/>
              <a:ext cx="1257682" cy="58580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Layer-</a:t>
              </a:r>
              <a:r>
                <a:rPr lang="de-DE" sz="1000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by</a:t>
              </a:r>
              <a:r>
                <a:rPr lang="de-DE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r>
                <a:rPr lang="de-DE" sz="1000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layer</a:t>
              </a:r>
              <a:endParaRPr lang="de-DE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37" name="Group 1305"/>
            <p:cNvGrpSpPr/>
            <p:nvPr/>
          </p:nvGrpSpPr>
          <p:grpSpPr>
            <a:xfrm>
              <a:off x="7791769" y="3697584"/>
              <a:ext cx="1244727" cy="1243584"/>
              <a:chOff x="6804249" y="4634780"/>
              <a:chExt cx="1244727" cy="1243584"/>
            </a:xfrm>
          </p:grpSpPr>
          <p:grpSp>
            <p:nvGrpSpPr>
              <p:cNvPr id="39" name="Group 13"/>
              <p:cNvGrpSpPr>
                <a:grpSpLocks noChangeAspect="1"/>
              </p:cNvGrpSpPr>
              <p:nvPr/>
            </p:nvGrpSpPr>
            <p:grpSpPr bwMode="auto">
              <a:xfrm>
                <a:off x="6804249" y="4634780"/>
                <a:ext cx="1244727" cy="1243584"/>
                <a:chOff x="899592" y="3861048"/>
                <a:chExt cx="1728295" cy="1728329"/>
              </a:xfrm>
            </p:grpSpPr>
            <p:sp>
              <p:nvSpPr>
                <p:cNvPr id="41" name="Freeform 330"/>
                <p:cNvSpPr/>
                <p:nvPr/>
              </p:nvSpPr>
              <p:spPr>
                <a:xfrm>
                  <a:off x="1207479" y="4119979"/>
                  <a:ext cx="1141087" cy="1208878"/>
                </a:xfrm>
                <a:custGeom>
                  <a:avLst/>
                  <a:gdLst>
                    <a:gd name="connsiteX0" fmla="*/ 327383 w 1140183"/>
                    <a:gd name="connsiteY0" fmla="*/ 124294 h 1208028"/>
                    <a:gd name="connsiteX1" fmla="*/ 270938 w 1140183"/>
                    <a:gd name="connsiteY1" fmla="*/ 146872 h 1208028"/>
                    <a:gd name="connsiteX2" fmla="*/ 225783 w 1140183"/>
                    <a:gd name="connsiteY2" fmla="*/ 192028 h 1208028"/>
                    <a:gd name="connsiteX3" fmla="*/ 191916 w 1140183"/>
                    <a:gd name="connsiteY3" fmla="*/ 180739 h 1208028"/>
                    <a:gd name="connsiteX4" fmla="*/ 203205 w 1140183"/>
                    <a:gd name="connsiteY4" fmla="*/ 248472 h 1208028"/>
                    <a:gd name="connsiteX5" fmla="*/ 169338 w 1140183"/>
                    <a:gd name="connsiteY5" fmla="*/ 271050 h 1208028"/>
                    <a:gd name="connsiteX6" fmla="*/ 135472 w 1140183"/>
                    <a:gd name="connsiteY6" fmla="*/ 282339 h 1208028"/>
                    <a:gd name="connsiteX7" fmla="*/ 79027 w 1140183"/>
                    <a:gd name="connsiteY7" fmla="*/ 383939 h 1208028"/>
                    <a:gd name="connsiteX8" fmla="*/ 56450 w 1140183"/>
                    <a:gd name="connsiteY8" fmla="*/ 451672 h 1208028"/>
                    <a:gd name="connsiteX9" fmla="*/ 45161 w 1140183"/>
                    <a:gd name="connsiteY9" fmla="*/ 496828 h 1208028"/>
                    <a:gd name="connsiteX10" fmla="*/ 5 w 1140183"/>
                    <a:gd name="connsiteY10" fmla="*/ 508116 h 1208028"/>
                    <a:gd name="connsiteX11" fmla="*/ 56450 w 1140183"/>
                    <a:gd name="connsiteY11" fmla="*/ 598428 h 1208028"/>
                    <a:gd name="connsiteX12" fmla="*/ 22583 w 1140183"/>
                    <a:gd name="connsiteY12" fmla="*/ 621005 h 1208028"/>
                    <a:gd name="connsiteX13" fmla="*/ 33872 w 1140183"/>
                    <a:gd name="connsiteY13" fmla="*/ 677450 h 1208028"/>
                    <a:gd name="connsiteX14" fmla="*/ 22583 w 1140183"/>
                    <a:gd name="connsiteY14" fmla="*/ 711316 h 1208028"/>
                    <a:gd name="connsiteX15" fmla="*/ 11294 w 1140183"/>
                    <a:gd name="connsiteY15" fmla="*/ 677450 h 1208028"/>
                    <a:gd name="connsiteX16" fmla="*/ 5 w 1140183"/>
                    <a:gd name="connsiteY16" fmla="*/ 711316 h 1208028"/>
                    <a:gd name="connsiteX17" fmla="*/ 11294 w 1140183"/>
                    <a:gd name="connsiteY17" fmla="*/ 756472 h 1208028"/>
                    <a:gd name="connsiteX18" fmla="*/ 79027 w 1140183"/>
                    <a:gd name="connsiteY18" fmla="*/ 790339 h 1208028"/>
                    <a:gd name="connsiteX19" fmla="*/ 45161 w 1140183"/>
                    <a:gd name="connsiteY19" fmla="*/ 824205 h 1208028"/>
                    <a:gd name="connsiteX20" fmla="*/ 56450 w 1140183"/>
                    <a:gd name="connsiteY20" fmla="*/ 880650 h 1208028"/>
                    <a:gd name="connsiteX21" fmla="*/ 67738 w 1140183"/>
                    <a:gd name="connsiteY21" fmla="*/ 835494 h 1208028"/>
                    <a:gd name="connsiteX22" fmla="*/ 45161 w 1140183"/>
                    <a:gd name="connsiteY22" fmla="*/ 801628 h 1208028"/>
                    <a:gd name="connsiteX23" fmla="*/ 56450 w 1140183"/>
                    <a:gd name="connsiteY23" fmla="*/ 835494 h 1208028"/>
                    <a:gd name="connsiteX24" fmla="*/ 90316 w 1140183"/>
                    <a:gd name="connsiteY24" fmla="*/ 914516 h 1208028"/>
                    <a:gd name="connsiteX25" fmla="*/ 124183 w 1140183"/>
                    <a:gd name="connsiteY25" fmla="*/ 925805 h 1208028"/>
                    <a:gd name="connsiteX26" fmla="*/ 101605 w 1140183"/>
                    <a:gd name="connsiteY26" fmla="*/ 970961 h 1208028"/>
                    <a:gd name="connsiteX27" fmla="*/ 90316 w 1140183"/>
                    <a:gd name="connsiteY27" fmla="*/ 937094 h 1208028"/>
                    <a:gd name="connsiteX28" fmla="*/ 101605 w 1140183"/>
                    <a:gd name="connsiteY28" fmla="*/ 891939 h 1208028"/>
                    <a:gd name="connsiteX29" fmla="*/ 112894 w 1140183"/>
                    <a:gd name="connsiteY29" fmla="*/ 925805 h 1208028"/>
                    <a:gd name="connsiteX30" fmla="*/ 135472 w 1140183"/>
                    <a:gd name="connsiteY30" fmla="*/ 959672 h 1208028"/>
                    <a:gd name="connsiteX31" fmla="*/ 146761 w 1140183"/>
                    <a:gd name="connsiteY31" fmla="*/ 993539 h 1208028"/>
                    <a:gd name="connsiteX32" fmla="*/ 180627 w 1140183"/>
                    <a:gd name="connsiteY32" fmla="*/ 1016116 h 1208028"/>
                    <a:gd name="connsiteX33" fmla="*/ 203205 w 1140183"/>
                    <a:gd name="connsiteY33" fmla="*/ 1049983 h 1208028"/>
                    <a:gd name="connsiteX34" fmla="*/ 304805 w 1140183"/>
                    <a:gd name="connsiteY34" fmla="*/ 1083850 h 1208028"/>
                    <a:gd name="connsiteX35" fmla="*/ 259650 w 1140183"/>
                    <a:gd name="connsiteY35" fmla="*/ 1095139 h 1208028"/>
                    <a:gd name="connsiteX36" fmla="*/ 327383 w 1140183"/>
                    <a:gd name="connsiteY36" fmla="*/ 1140294 h 1208028"/>
                    <a:gd name="connsiteX37" fmla="*/ 349961 w 1140183"/>
                    <a:gd name="connsiteY37" fmla="*/ 1174161 h 1208028"/>
                    <a:gd name="connsiteX38" fmla="*/ 361250 w 1140183"/>
                    <a:gd name="connsiteY38" fmla="*/ 1140294 h 1208028"/>
                    <a:gd name="connsiteX39" fmla="*/ 383827 w 1140183"/>
                    <a:gd name="connsiteY39" fmla="*/ 1106428 h 1208028"/>
                    <a:gd name="connsiteX40" fmla="*/ 417694 w 1140183"/>
                    <a:gd name="connsiteY40" fmla="*/ 1140294 h 1208028"/>
                    <a:gd name="connsiteX41" fmla="*/ 440272 w 1140183"/>
                    <a:gd name="connsiteY41" fmla="*/ 1174161 h 1208028"/>
                    <a:gd name="connsiteX42" fmla="*/ 485427 w 1140183"/>
                    <a:gd name="connsiteY42" fmla="*/ 1196739 h 1208028"/>
                    <a:gd name="connsiteX43" fmla="*/ 519294 w 1140183"/>
                    <a:gd name="connsiteY43" fmla="*/ 1185450 h 1208028"/>
                    <a:gd name="connsiteX44" fmla="*/ 485427 w 1140183"/>
                    <a:gd name="connsiteY44" fmla="*/ 1162872 h 1208028"/>
                    <a:gd name="connsiteX45" fmla="*/ 474138 w 1140183"/>
                    <a:gd name="connsiteY45" fmla="*/ 1196739 h 1208028"/>
                    <a:gd name="connsiteX46" fmla="*/ 462850 w 1140183"/>
                    <a:gd name="connsiteY46" fmla="*/ 1162872 h 1208028"/>
                    <a:gd name="connsiteX47" fmla="*/ 530583 w 1140183"/>
                    <a:gd name="connsiteY47" fmla="*/ 1140294 h 1208028"/>
                    <a:gd name="connsiteX48" fmla="*/ 575738 w 1140183"/>
                    <a:gd name="connsiteY48" fmla="*/ 1151583 h 1208028"/>
                    <a:gd name="connsiteX49" fmla="*/ 609605 w 1140183"/>
                    <a:gd name="connsiteY49" fmla="*/ 1174161 h 1208028"/>
                    <a:gd name="connsiteX50" fmla="*/ 575738 w 1140183"/>
                    <a:gd name="connsiteY50" fmla="*/ 1162872 h 1208028"/>
                    <a:gd name="connsiteX51" fmla="*/ 541872 w 1140183"/>
                    <a:gd name="connsiteY51" fmla="*/ 1174161 h 1208028"/>
                    <a:gd name="connsiteX52" fmla="*/ 620894 w 1140183"/>
                    <a:gd name="connsiteY52" fmla="*/ 1208028 h 1208028"/>
                    <a:gd name="connsiteX53" fmla="*/ 677338 w 1140183"/>
                    <a:gd name="connsiteY53" fmla="*/ 1196739 h 1208028"/>
                    <a:gd name="connsiteX54" fmla="*/ 699916 w 1140183"/>
                    <a:gd name="connsiteY54" fmla="*/ 1162872 h 1208028"/>
                    <a:gd name="connsiteX55" fmla="*/ 778938 w 1140183"/>
                    <a:gd name="connsiteY55" fmla="*/ 1151583 h 1208028"/>
                    <a:gd name="connsiteX56" fmla="*/ 790227 w 1140183"/>
                    <a:gd name="connsiteY56" fmla="*/ 1117716 h 1208028"/>
                    <a:gd name="connsiteX57" fmla="*/ 824094 w 1140183"/>
                    <a:gd name="connsiteY57" fmla="*/ 1106428 h 1208028"/>
                    <a:gd name="connsiteX58" fmla="*/ 812805 w 1140183"/>
                    <a:gd name="connsiteY58" fmla="*/ 1061272 h 1208028"/>
                    <a:gd name="connsiteX59" fmla="*/ 778938 w 1140183"/>
                    <a:gd name="connsiteY59" fmla="*/ 1072561 h 1208028"/>
                    <a:gd name="connsiteX60" fmla="*/ 790227 w 1140183"/>
                    <a:gd name="connsiteY60" fmla="*/ 1106428 h 1208028"/>
                    <a:gd name="connsiteX61" fmla="*/ 835383 w 1140183"/>
                    <a:gd name="connsiteY61" fmla="*/ 1095139 h 1208028"/>
                    <a:gd name="connsiteX62" fmla="*/ 891827 w 1140183"/>
                    <a:gd name="connsiteY62" fmla="*/ 1072561 h 1208028"/>
                    <a:gd name="connsiteX63" fmla="*/ 857961 w 1140183"/>
                    <a:gd name="connsiteY63" fmla="*/ 1095139 h 1208028"/>
                    <a:gd name="connsiteX64" fmla="*/ 846672 w 1140183"/>
                    <a:gd name="connsiteY64" fmla="*/ 1061272 h 1208028"/>
                    <a:gd name="connsiteX65" fmla="*/ 880538 w 1140183"/>
                    <a:gd name="connsiteY65" fmla="*/ 1038694 h 1208028"/>
                    <a:gd name="connsiteX66" fmla="*/ 891827 w 1140183"/>
                    <a:gd name="connsiteY66" fmla="*/ 1038694 h 1208028"/>
                    <a:gd name="connsiteX67" fmla="*/ 925694 w 1140183"/>
                    <a:gd name="connsiteY67" fmla="*/ 1049983 h 1208028"/>
                    <a:gd name="connsiteX68" fmla="*/ 948272 w 1140183"/>
                    <a:gd name="connsiteY68" fmla="*/ 1016116 h 1208028"/>
                    <a:gd name="connsiteX69" fmla="*/ 959561 w 1140183"/>
                    <a:gd name="connsiteY69" fmla="*/ 970961 h 1208028"/>
                    <a:gd name="connsiteX70" fmla="*/ 1004716 w 1140183"/>
                    <a:gd name="connsiteY70" fmla="*/ 959672 h 1208028"/>
                    <a:gd name="connsiteX71" fmla="*/ 993427 w 1140183"/>
                    <a:gd name="connsiteY71" fmla="*/ 914516 h 1208028"/>
                    <a:gd name="connsiteX72" fmla="*/ 959561 w 1140183"/>
                    <a:gd name="connsiteY72" fmla="*/ 937094 h 1208028"/>
                    <a:gd name="connsiteX73" fmla="*/ 982138 w 1140183"/>
                    <a:gd name="connsiteY73" fmla="*/ 903228 h 1208028"/>
                    <a:gd name="connsiteX74" fmla="*/ 1049872 w 1140183"/>
                    <a:gd name="connsiteY74" fmla="*/ 880650 h 1208028"/>
                    <a:gd name="connsiteX75" fmla="*/ 1061161 w 1140183"/>
                    <a:gd name="connsiteY75" fmla="*/ 846783 h 1208028"/>
                    <a:gd name="connsiteX76" fmla="*/ 1027294 w 1140183"/>
                    <a:gd name="connsiteY76" fmla="*/ 835494 h 1208028"/>
                    <a:gd name="connsiteX77" fmla="*/ 1038583 w 1140183"/>
                    <a:gd name="connsiteY77" fmla="*/ 869361 h 1208028"/>
                    <a:gd name="connsiteX78" fmla="*/ 1072450 w 1140183"/>
                    <a:gd name="connsiteY78" fmla="*/ 835494 h 1208028"/>
                    <a:gd name="connsiteX79" fmla="*/ 1095027 w 1140183"/>
                    <a:gd name="connsiteY79" fmla="*/ 767761 h 1208028"/>
                    <a:gd name="connsiteX80" fmla="*/ 1061161 w 1140183"/>
                    <a:gd name="connsiteY80" fmla="*/ 790339 h 1208028"/>
                    <a:gd name="connsiteX81" fmla="*/ 1027294 w 1140183"/>
                    <a:gd name="connsiteY81" fmla="*/ 779050 h 1208028"/>
                    <a:gd name="connsiteX82" fmla="*/ 1072450 w 1140183"/>
                    <a:gd name="connsiteY82" fmla="*/ 722605 h 1208028"/>
                    <a:gd name="connsiteX83" fmla="*/ 1095027 w 1140183"/>
                    <a:gd name="connsiteY83" fmla="*/ 688739 h 1208028"/>
                    <a:gd name="connsiteX84" fmla="*/ 1117605 w 1140183"/>
                    <a:gd name="connsiteY84" fmla="*/ 643583 h 1208028"/>
                    <a:gd name="connsiteX85" fmla="*/ 1106316 w 1140183"/>
                    <a:gd name="connsiteY85" fmla="*/ 564561 h 1208028"/>
                    <a:gd name="connsiteX86" fmla="*/ 1095027 w 1140183"/>
                    <a:gd name="connsiteY86" fmla="*/ 530694 h 1208028"/>
                    <a:gd name="connsiteX87" fmla="*/ 1106316 w 1140183"/>
                    <a:gd name="connsiteY87" fmla="*/ 598428 h 1208028"/>
                    <a:gd name="connsiteX88" fmla="*/ 1128894 w 1140183"/>
                    <a:gd name="connsiteY88" fmla="*/ 564561 h 1208028"/>
                    <a:gd name="connsiteX89" fmla="*/ 1140183 w 1140183"/>
                    <a:gd name="connsiteY89" fmla="*/ 462961 h 1208028"/>
                    <a:gd name="connsiteX90" fmla="*/ 1106316 w 1140183"/>
                    <a:gd name="connsiteY90" fmla="*/ 429094 h 1208028"/>
                    <a:gd name="connsiteX91" fmla="*/ 1072450 w 1140183"/>
                    <a:gd name="connsiteY91" fmla="*/ 417805 h 1208028"/>
                    <a:gd name="connsiteX92" fmla="*/ 1061161 w 1140183"/>
                    <a:gd name="connsiteY92" fmla="*/ 383939 h 1208028"/>
                    <a:gd name="connsiteX93" fmla="*/ 1095027 w 1140183"/>
                    <a:gd name="connsiteY93" fmla="*/ 372650 h 1208028"/>
                    <a:gd name="connsiteX94" fmla="*/ 1083738 w 1140183"/>
                    <a:gd name="connsiteY94" fmla="*/ 417805 h 1208028"/>
                    <a:gd name="connsiteX95" fmla="*/ 1038583 w 1140183"/>
                    <a:gd name="connsiteY95" fmla="*/ 350072 h 1208028"/>
                    <a:gd name="connsiteX96" fmla="*/ 1049872 w 1140183"/>
                    <a:gd name="connsiteY96" fmla="*/ 316205 h 1208028"/>
                    <a:gd name="connsiteX97" fmla="*/ 970850 w 1140183"/>
                    <a:gd name="connsiteY97" fmla="*/ 316205 h 1208028"/>
                    <a:gd name="connsiteX98" fmla="*/ 982138 w 1140183"/>
                    <a:gd name="connsiteY98" fmla="*/ 271050 h 1208028"/>
                    <a:gd name="connsiteX99" fmla="*/ 1016005 w 1140183"/>
                    <a:gd name="connsiteY99" fmla="*/ 282339 h 1208028"/>
                    <a:gd name="connsiteX100" fmla="*/ 1027294 w 1140183"/>
                    <a:gd name="connsiteY100" fmla="*/ 237183 h 1208028"/>
                    <a:gd name="connsiteX101" fmla="*/ 948272 w 1140183"/>
                    <a:gd name="connsiteY101" fmla="*/ 225894 h 1208028"/>
                    <a:gd name="connsiteX102" fmla="*/ 869250 w 1140183"/>
                    <a:gd name="connsiteY102" fmla="*/ 214605 h 1208028"/>
                    <a:gd name="connsiteX103" fmla="*/ 903116 w 1140183"/>
                    <a:gd name="connsiteY103" fmla="*/ 192028 h 1208028"/>
                    <a:gd name="connsiteX104" fmla="*/ 970850 w 1140183"/>
                    <a:gd name="connsiteY104" fmla="*/ 237183 h 1208028"/>
                    <a:gd name="connsiteX105" fmla="*/ 914405 w 1140183"/>
                    <a:gd name="connsiteY105" fmla="*/ 146872 h 1208028"/>
                    <a:gd name="connsiteX106" fmla="*/ 869250 w 1140183"/>
                    <a:gd name="connsiteY106" fmla="*/ 158161 h 1208028"/>
                    <a:gd name="connsiteX107" fmla="*/ 857961 w 1140183"/>
                    <a:gd name="connsiteY107" fmla="*/ 192028 h 1208028"/>
                    <a:gd name="connsiteX108" fmla="*/ 824094 w 1140183"/>
                    <a:gd name="connsiteY108" fmla="*/ 146872 h 1208028"/>
                    <a:gd name="connsiteX109" fmla="*/ 801516 w 1140183"/>
                    <a:gd name="connsiteY109" fmla="*/ 113005 h 1208028"/>
                    <a:gd name="connsiteX110" fmla="*/ 756361 w 1140183"/>
                    <a:gd name="connsiteY110" fmla="*/ 101716 h 1208028"/>
                    <a:gd name="connsiteX111" fmla="*/ 722494 w 1140183"/>
                    <a:gd name="connsiteY111" fmla="*/ 90428 h 1208028"/>
                    <a:gd name="connsiteX112" fmla="*/ 666050 w 1140183"/>
                    <a:gd name="connsiteY112" fmla="*/ 101716 h 1208028"/>
                    <a:gd name="connsiteX113" fmla="*/ 620894 w 1140183"/>
                    <a:gd name="connsiteY113" fmla="*/ 90428 h 1208028"/>
                    <a:gd name="connsiteX114" fmla="*/ 654761 w 1140183"/>
                    <a:gd name="connsiteY114" fmla="*/ 67850 h 1208028"/>
                    <a:gd name="connsiteX115" fmla="*/ 711205 w 1140183"/>
                    <a:gd name="connsiteY115" fmla="*/ 56561 h 1208028"/>
                    <a:gd name="connsiteX116" fmla="*/ 643472 w 1140183"/>
                    <a:gd name="connsiteY116" fmla="*/ 22694 h 1208028"/>
                    <a:gd name="connsiteX117" fmla="*/ 598316 w 1140183"/>
                    <a:gd name="connsiteY117" fmla="*/ 79139 h 1208028"/>
                    <a:gd name="connsiteX118" fmla="*/ 564450 w 1140183"/>
                    <a:gd name="connsiteY118" fmla="*/ 45272 h 1208028"/>
                    <a:gd name="connsiteX119" fmla="*/ 496716 w 1140183"/>
                    <a:gd name="connsiteY119" fmla="*/ 22694 h 1208028"/>
                    <a:gd name="connsiteX120" fmla="*/ 530583 w 1140183"/>
                    <a:gd name="connsiteY120" fmla="*/ 116 h 1208028"/>
                    <a:gd name="connsiteX121" fmla="*/ 553161 w 1140183"/>
                    <a:gd name="connsiteY121" fmla="*/ 45272 h 1208028"/>
                    <a:gd name="connsiteX122" fmla="*/ 485427 w 1140183"/>
                    <a:gd name="connsiteY122" fmla="*/ 56561 h 1208028"/>
                    <a:gd name="connsiteX123" fmla="*/ 541872 w 1140183"/>
                    <a:gd name="connsiteY123" fmla="*/ 67850 h 1208028"/>
                    <a:gd name="connsiteX124" fmla="*/ 474138 w 1140183"/>
                    <a:gd name="connsiteY124" fmla="*/ 90428 h 1208028"/>
                    <a:gd name="connsiteX125" fmla="*/ 417694 w 1140183"/>
                    <a:gd name="connsiteY125" fmla="*/ 79139 h 1208028"/>
                    <a:gd name="connsiteX126" fmla="*/ 440272 w 1140183"/>
                    <a:gd name="connsiteY126" fmla="*/ 45272 h 1208028"/>
                    <a:gd name="connsiteX127" fmla="*/ 406405 w 1140183"/>
                    <a:gd name="connsiteY127" fmla="*/ 33983 h 1208028"/>
                    <a:gd name="connsiteX128" fmla="*/ 361250 w 1140183"/>
                    <a:gd name="connsiteY128" fmla="*/ 90428 h 1208028"/>
                    <a:gd name="connsiteX129" fmla="*/ 293516 w 1140183"/>
                    <a:gd name="connsiteY129" fmla="*/ 124294 h 1208028"/>
                    <a:gd name="connsiteX130" fmla="*/ 259650 w 1140183"/>
                    <a:gd name="connsiteY130" fmla="*/ 146872 h 12080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</a:cxnLst>
                  <a:rect l="l" t="t" r="r" b="b"/>
                  <a:pathLst>
                    <a:path w="1140183" h="1208028">
                      <a:moveTo>
                        <a:pt x="327383" y="124294"/>
                      </a:moveTo>
                      <a:cubicBezTo>
                        <a:pt x="308568" y="131820"/>
                        <a:pt x="286505" y="133899"/>
                        <a:pt x="270938" y="146872"/>
                      </a:cubicBezTo>
                      <a:cubicBezTo>
                        <a:pt x="190662" y="213770"/>
                        <a:pt x="336165" y="155234"/>
                        <a:pt x="225783" y="192028"/>
                      </a:cubicBezTo>
                      <a:cubicBezTo>
                        <a:pt x="214494" y="188265"/>
                        <a:pt x="202559" y="175418"/>
                        <a:pt x="191916" y="180739"/>
                      </a:cubicBezTo>
                      <a:cubicBezTo>
                        <a:pt x="156862" y="198265"/>
                        <a:pt x="196231" y="238011"/>
                        <a:pt x="203205" y="248472"/>
                      </a:cubicBezTo>
                      <a:cubicBezTo>
                        <a:pt x="191916" y="255998"/>
                        <a:pt x="181473" y="264982"/>
                        <a:pt x="169338" y="271050"/>
                      </a:cubicBezTo>
                      <a:cubicBezTo>
                        <a:pt x="158695" y="276372"/>
                        <a:pt x="135472" y="282339"/>
                        <a:pt x="135472" y="282339"/>
                      </a:cubicBezTo>
                      <a:cubicBezTo>
                        <a:pt x="107845" y="365218"/>
                        <a:pt x="129722" y="333244"/>
                        <a:pt x="79027" y="383939"/>
                      </a:cubicBezTo>
                      <a:cubicBezTo>
                        <a:pt x="71501" y="406517"/>
                        <a:pt x="62222" y="428584"/>
                        <a:pt x="56450" y="451672"/>
                      </a:cubicBezTo>
                      <a:cubicBezTo>
                        <a:pt x="52687" y="466724"/>
                        <a:pt x="56132" y="485857"/>
                        <a:pt x="45161" y="496828"/>
                      </a:cubicBezTo>
                      <a:cubicBezTo>
                        <a:pt x="34190" y="507799"/>
                        <a:pt x="15057" y="504353"/>
                        <a:pt x="5" y="508116"/>
                      </a:cubicBezTo>
                      <a:cubicBezTo>
                        <a:pt x="26873" y="588721"/>
                        <a:pt x="2781" y="562649"/>
                        <a:pt x="56450" y="598428"/>
                      </a:cubicBezTo>
                      <a:cubicBezTo>
                        <a:pt x="45161" y="605954"/>
                        <a:pt x="26310" y="607960"/>
                        <a:pt x="22583" y="621005"/>
                      </a:cubicBezTo>
                      <a:cubicBezTo>
                        <a:pt x="17312" y="639454"/>
                        <a:pt x="33872" y="658262"/>
                        <a:pt x="33872" y="677450"/>
                      </a:cubicBezTo>
                      <a:cubicBezTo>
                        <a:pt x="33872" y="689349"/>
                        <a:pt x="26346" y="700027"/>
                        <a:pt x="22583" y="711316"/>
                      </a:cubicBezTo>
                      <a:cubicBezTo>
                        <a:pt x="18820" y="700027"/>
                        <a:pt x="23193" y="677450"/>
                        <a:pt x="11294" y="677450"/>
                      </a:cubicBezTo>
                      <a:cubicBezTo>
                        <a:pt x="-605" y="677450"/>
                        <a:pt x="5" y="699417"/>
                        <a:pt x="5" y="711316"/>
                      </a:cubicBezTo>
                      <a:cubicBezTo>
                        <a:pt x="5" y="726831"/>
                        <a:pt x="2688" y="743563"/>
                        <a:pt x="11294" y="756472"/>
                      </a:cubicBezTo>
                      <a:cubicBezTo>
                        <a:pt x="23799" y="775229"/>
                        <a:pt x="59708" y="783899"/>
                        <a:pt x="79027" y="790339"/>
                      </a:cubicBezTo>
                      <a:cubicBezTo>
                        <a:pt x="67738" y="801628"/>
                        <a:pt x="49033" y="808717"/>
                        <a:pt x="45161" y="824205"/>
                      </a:cubicBezTo>
                      <a:cubicBezTo>
                        <a:pt x="40507" y="842820"/>
                        <a:pt x="39288" y="872069"/>
                        <a:pt x="56450" y="880650"/>
                      </a:cubicBezTo>
                      <a:cubicBezTo>
                        <a:pt x="70327" y="887589"/>
                        <a:pt x="63975" y="850546"/>
                        <a:pt x="67738" y="835494"/>
                      </a:cubicBezTo>
                      <a:lnTo>
                        <a:pt x="45161" y="801628"/>
                      </a:lnTo>
                      <a:cubicBezTo>
                        <a:pt x="38561" y="791727"/>
                        <a:pt x="52687" y="824205"/>
                        <a:pt x="56450" y="835494"/>
                      </a:cubicBezTo>
                      <a:cubicBezTo>
                        <a:pt x="66311" y="865077"/>
                        <a:pt x="63256" y="892869"/>
                        <a:pt x="90316" y="914516"/>
                      </a:cubicBezTo>
                      <a:cubicBezTo>
                        <a:pt x="99608" y="921950"/>
                        <a:pt x="112894" y="922042"/>
                        <a:pt x="124183" y="925805"/>
                      </a:cubicBezTo>
                      <a:lnTo>
                        <a:pt x="101605" y="970961"/>
                      </a:lnTo>
                      <a:cubicBezTo>
                        <a:pt x="90962" y="965639"/>
                        <a:pt x="94079" y="948383"/>
                        <a:pt x="90316" y="937094"/>
                      </a:cubicBezTo>
                      <a:cubicBezTo>
                        <a:pt x="94079" y="922042"/>
                        <a:pt x="87728" y="898877"/>
                        <a:pt x="101605" y="891939"/>
                      </a:cubicBezTo>
                      <a:cubicBezTo>
                        <a:pt x="112248" y="886617"/>
                        <a:pt x="107572" y="915162"/>
                        <a:pt x="112894" y="925805"/>
                      </a:cubicBezTo>
                      <a:cubicBezTo>
                        <a:pt x="118962" y="937940"/>
                        <a:pt x="129404" y="947537"/>
                        <a:pt x="135472" y="959672"/>
                      </a:cubicBezTo>
                      <a:cubicBezTo>
                        <a:pt x="140794" y="970315"/>
                        <a:pt x="139327" y="984247"/>
                        <a:pt x="146761" y="993539"/>
                      </a:cubicBezTo>
                      <a:cubicBezTo>
                        <a:pt x="155236" y="1004133"/>
                        <a:pt x="169338" y="1008590"/>
                        <a:pt x="180627" y="1016116"/>
                      </a:cubicBezTo>
                      <a:cubicBezTo>
                        <a:pt x="188153" y="1027405"/>
                        <a:pt x="193611" y="1040389"/>
                        <a:pt x="203205" y="1049983"/>
                      </a:cubicBezTo>
                      <a:cubicBezTo>
                        <a:pt x="234952" y="1081730"/>
                        <a:pt x="259395" y="1076281"/>
                        <a:pt x="304805" y="1083850"/>
                      </a:cubicBezTo>
                      <a:cubicBezTo>
                        <a:pt x="289753" y="1087613"/>
                        <a:pt x="253888" y="1080734"/>
                        <a:pt x="259650" y="1095139"/>
                      </a:cubicBezTo>
                      <a:cubicBezTo>
                        <a:pt x="269728" y="1120333"/>
                        <a:pt x="327383" y="1140294"/>
                        <a:pt x="327383" y="1140294"/>
                      </a:cubicBezTo>
                      <a:cubicBezTo>
                        <a:pt x="334909" y="1151583"/>
                        <a:pt x="336393" y="1174161"/>
                        <a:pt x="349961" y="1174161"/>
                      </a:cubicBezTo>
                      <a:cubicBezTo>
                        <a:pt x="361861" y="1174161"/>
                        <a:pt x="355928" y="1150937"/>
                        <a:pt x="361250" y="1140294"/>
                      </a:cubicBezTo>
                      <a:cubicBezTo>
                        <a:pt x="367317" y="1128159"/>
                        <a:pt x="376301" y="1117717"/>
                        <a:pt x="383827" y="1106428"/>
                      </a:cubicBezTo>
                      <a:cubicBezTo>
                        <a:pt x="395116" y="1117717"/>
                        <a:pt x="407473" y="1128030"/>
                        <a:pt x="417694" y="1140294"/>
                      </a:cubicBezTo>
                      <a:cubicBezTo>
                        <a:pt x="426380" y="1150717"/>
                        <a:pt x="429849" y="1165475"/>
                        <a:pt x="440272" y="1174161"/>
                      </a:cubicBezTo>
                      <a:cubicBezTo>
                        <a:pt x="453200" y="1184934"/>
                        <a:pt x="470375" y="1189213"/>
                        <a:pt x="485427" y="1196739"/>
                      </a:cubicBezTo>
                      <a:cubicBezTo>
                        <a:pt x="496716" y="1192976"/>
                        <a:pt x="519294" y="1197350"/>
                        <a:pt x="519294" y="1185450"/>
                      </a:cubicBezTo>
                      <a:cubicBezTo>
                        <a:pt x="519294" y="1171882"/>
                        <a:pt x="498590" y="1159581"/>
                        <a:pt x="485427" y="1162872"/>
                      </a:cubicBezTo>
                      <a:cubicBezTo>
                        <a:pt x="473883" y="1165758"/>
                        <a:pt x="477901" y="1185450"/>
                        <a:pt x="474138" y="1196739"/>
                      </a:cubicBezTo>
                      <a:cubicBezTo>
                        <a:pt x="470375" y="1185450"/>
                        <a:pt x="454436" y="1171286"/>
                        <a:pt x="462850" y="1162872"/>
                      </a:cubicBezTo>
                      <a:cubicBezTo>
                        <a:pt x="479678" y="1146044"/>
                        <a:pt x="530583" y="1140294"/>
                        <a:pt x="530583" y="1140294"/>
                      </a:cubicBezTo>
                      <a:cubicBezTo>
                        <a:pt x="545635" y="1144057"/>
                        <a:pt x="561478" y="1145471"/>
                        <a:pt x="575738" y="1151583"/>
                      </a:cubicBezTo>
                      <a:cubicBezTo>
                        <a:pt x="588209" y="1156928"/>
                        <a:pt x="609605" y="1160593"/>
                        <a:pt x="609605" y="1174161"/>
                      </a:cubicBezTo>
                      <a:cubicBezTo>
                        <a:pt x="609605" y="1186061"/>
                        <a:pt x="587027" y="1166635"/>
                        <a:pt x="575738" y="1162872"/>
                      </a:cubicBezTo>
                      <a:cubicBezTo>
                        <a:pt x="564449" y="1166635"/>
                        <a:pt x="538109" y="1162872"/>
                        <a:pt x="541872" y="1174161"/>
                      </a:cubicBezTo>
                      <a:cubicBezTo>
                        <a:pt x="545360" y="1184624"/>
                        <a:pt x="608052" y="1203747"/>
                        <a:pt x="620894" y="1208028"/>
                      </a:cubicBezTo>
                      <a:cubicBezTo>
                        <a:pt x="639709" y="1204265"/>
                        <a:pt x="666695" y="1212704"/>
                        <a:pt x="677338" y="1196739"/>
                      </a:cubicBezTo>
                      <a:cubicBezTo>
                        <a:pt x="705238" y="1154890"/>
                        <a:pt x="620495" y="1109923"/>
                        <a:pt x="699916" y="1162872"/>
                      </a:cubicBezTo>
                      <a:cubicBezTo>
                        <a:pt x="726257" y="1159109"/>
                        <a:pt x="755139" y="1163483"/>
                        <a:pt x="778938" y="1151583"/>
                      </a:cubicBezTo>
                      <a:cubicBezTo>
                        <a:pt x="789581" y="1146261"/>
                        <a:pt x="781813" y="1126130"/>
                        <a:pt x="790227" y="1117716"/>
                      </a:cubicBezTo>
                      <a:cubicBezTo>
                        <a:pt x="798641" y="1109302"/>
                        <a:pt x="812805" y="1110191"/>
                        <a:pt x="824094" y="1106428"/>
                      </a:cubicBezTo>
                      <a:cubicBezTo>
                        <a:pt x="820331" y="1091376"/>
                        <a:pt x="825217" y="1070581"/>
                        <a:pt x="812805" y="1061272"/>
                      </a:cubicBezTo>
                      <a:cubicBezTo>
                        <a:pt x="803285" y="1054132"/>
                        <a:pt x="784260" y="1061918"/>
                        <a:pt x="778938" y="1072561"/>
                      </a:cubicBezTo>
                      <a:cubicBezTo>
                        <a:pt x="773616" y="1083204"/>
                        <a:pt x="786464" y="1095139"/>
                        <a:pt x="790227" y="1106428"/>
                      </a:cubicBezTo>
                      <a:cubicBezTo>
                        <a:pt x="805279" y="1102665"/>
                        <a:pt x="822474" y="1103745"/>
                        <a:pt x="835383" y="1095139"/>
                      </a:cubicBezTo>
                      <a:cubicBezTo>
                        <a:pt x="888877" y="1059476"/>
                        <a:pt x="823764" y="1049873"/>
                        <a:pt x="891827" y="1072561"/>
                      </a:cubicBezTo>
                      <a:cubicBezTo>
                        <a:pt x="880538" y="1080087"/>
                        <a:pt x="871123" y="1098430"/>
                        <a:pt x="857961" y="1095139"/>
                      </a:cubicBezTo>
                      <a:cubicBezTo>
                        <a:pt x="846417" y="1092253"/>
                        <a:pt x="842253" y="1072321"/>
                        <a:pt x="846672" y="1061272"/>
                      </a:cubicBezTo>
                      <a:cubicBezTo>
                        <a:pt x="851711" y="1048675"/>
                        <a:pt x="869249" y="1046220"/>
                        <a:pt x="880538" y="1038694"/>
                      </a:cubicBezTo>
                      <a:cubicBezTo>
                        <a:pt x="935093" y="956864"/>
                        <a:pt x="885150" y="1025340"/>
                        <a:pt x="891827" y="1038694"/>
                      </a:cubicBezTo>
                      <a:cubicBezTo>
                        <a:pt x="897149" y="1049337"/>
                        <a:pt x="914405" y="1046220"/>
                        <a:pt x="925694" y="1049983"/>
                      </a:cubicBezTo>
                      <a:cubicBezTo>
                        <a:pt x="933220" y="1038694"/>
                        <a:pt x="942927" y="1028587"/>
                        <a:pt x="948272" y="1016116"/>
                      </a:cubicBezTo>
                      <a:cubicBezTo>
                        <a:pt x="954384" y="1001856"/>
                        <a:pt x="948590" y="981932"/>
                        <a:pt x="959561" y="970961"/>
                      </a:cubicBezTo>
                      <a:cubicBezTo>
                        <a:pt x="970532" y="959990"/>
                        <a:pt x="989664" y="963435"/>
                        <a:pt x="1004716" y="959672"/>
                      </a:cubicBezTo>
                      <a:cubicBezTo>
                        <a:pt x="1000953" y="944620"/>
                        <a:pt x="1007304" y="921455"/>
                        <a:pt x="993427" y="914516"/>
                      </a:cubicBezTo>
                      <a:cubicBezTo>
                        <a:pt x="981292" y="908448"/>
                        <a:pt x="969155" y="946687"/>
                        <a:pt x="959561" y="937094"/>
                      </a:cubicBezTo>
                      <a:cubicBezTo>
                        <a:pt x="949967" y="927501"/>
                        <a:pt x="970633" y="910419"/>
                        <a:pt x="982138" y="903228"/>
                      </a:cubicBezTo>
                      <a:cubicBezTo>
                        <a:pt x="1002320" y="890614"/>
                        <a:pt x="1049872" y="880650"/>
                        <a:pt x="1049872" y="880650"/>
                      </a:cubicBezTo>
                      <a:cubicBezTo>
                        <a:pt x="1053635" y="869361"/>
                        <a:pt x="1066483" y="857426"/>
                        <a:pt x="1061161" y="846783"/>
                      </a:cubicBezTo>
                      <a:cubicBezTo>
                        <a:pt x="1055839" y="836140"/>
                        <a:pt x="1035708" y="827080"/>
                        <a:pt x="1027294" y="835494"/>
                      </a:cubicBezTo>
                      <a:cubicBezTo>
                        <a:pt x="1018880" y="843908"/>
                        <a:pt x="1034820" y="858072"/>
                        <a:pt x="1038583" y="869361"/>
                      </a:cubicBezTo>
                      <a:cubicBezTo>
                        <a:pt x="1049872" y="858072"/>
                        <a:pt x="1064697" y="849450"/>
                        <a:pt x="1072450" y="835494"/>
                      </a:cubicBezTo>
                      <a:cubicBezTo>
                        <a:pt x="1084008" y="814690"/>
                        <a:pt x="1114829" y="754559"/>
                        <a:pt x="1095027" y="767761"/>
                      </a:cubicBezTo>
                      <a:lnTo>
                        <a:pt x="1061161" y="790339"/>
                      </a:lnTo>
                      <a:cubicBezTo>
                        <a:pt x="1049872" y="786576"/>
                        <a:pt x="1032616" y="789693"/>
                        <a:pt x="1027294" y="779050"/>
                      </a:cubicBezTo>
                      <a:cubicBezTo>
                        <a:pt x="1013662" y="751786"/>
                        <a:pt x="1061988" y="729580"/>
                        <a:pt x="1072450" y="722605"/>
                      </a:cubicBezTo>
                      <a:cubicBezTo>
                        <a:pt x="1079976" y="711316"/>
                        <a:pt x="1092797" y="702122"/>
                        <a:pt x="1095027" y="688739"/>
                      </a:cubicBezTo>
                      <a:cubicBezTo>
                        <a:pt x="1103880" y="635615"/>
                        <a:pt x="1048544" y="666603"/>
                        <a:pt x="1117605" y="643583"/>
                      </a:cubicBezTo>
                      <a:cubicBezTo>
                        <a:pt x="1113842" y="617242"/>
                        <a:pt x="1111534" y="590652"/>
                        <a:pt x="1106316" y="564561"/>
                      </a:cubicBezTo>
                      <a:cubicBezTo>
                        <a:pt x="1103982" y="552892"/>
                        <a:pt x="1095027" y="518794"/>
                        <a:pt x="1095027" y="530694"/>
                      </a:cubicBezTo>
                      <a:cubicBezTo>
                        <a:pt x="1095027" y="553583"/>
                        <a:pt x="1102553" y="575850"/>
                        <a:pt x="1106316" y="598428"/>
                      </a:cubicBezTo>
                      <a:cubicBezTo>
                        <a:pt x="1113842" y="587139"/>
                        <a:pt x="1127396" y="578046"/>
                        <a:pt x="1128894" y="564561"/>
                      </a:cubicBezTo>
                      <a:cubicBezTo>
                        <a:pt x="1142414" y="442886"/>
                        <a:pt x="1088881" y="539914"/>
                        <a:pt x="1140183" y="462961"/>
                      </a:cubicBezTo>
                      <a:cubicBezTo>
                        <a:pt x="1128894" y="451672"/>
                        <a:pt x="1119600" y="437950"/>
                        <a:pt x="1106316" y="429094"/>
                      </a:cubicBezTo>
                      <a:cubicBezTo>
                        <a:pt x="1096415" y="422493"/>
                        <a:pt x="1080864" y="426219"/>
                        <a:pt x="1072450" y="417805"/>
                      </a:cubicBezTo>
                      <a:cubicBezTo>
                        <a:pt x="1064036" y="409391"/>
                        <a:pt x="1064924" y="395228"/>
                        <a:pt x="1061161" y="383939"/>
                      </a:cubicBezTo>
                      <a:cubicBezTo>
                        <a:pt x="1072450" y="380176"/>
                        <a:pt x="1088427" y="362749"/>
                        <a:pt x="1095027" y="372650"/>
                      </a:cubicBezTo>
                      <a:cubicBezTo>
                        <a:pt x="1103633" y="385559"/>
                        <a:pt x="1098143" y="423567"/>
                        <a:pt x="1083738" y="417805"/>
                      </a:cubicBezTo>
                      <a:cubicBezTo>
                        <a:pt x="1058544" y="407727"/>
                        <a:pt x="1038583" y="350072"/>
                        <a:pt x="1038583" y="350072"/>
                      </a:cubicBezTo>
                      <a:cubicBezTo>
                        <a:pt x="1042346" y="338783"/>
                        <a:pt x="1057012" y="325725"/>
                        <a:pt x="1049872" y="316205"/>
                      </a:cubicBezTo>
                      <a:cubicBezTo>
                        <a:pt x="1030027" y="289745"/>
                        <a:pt x="991169" y="309432"/>
                        <a:pt x="970850" y="316205"/>
                      </a:cubicBezTo>
                      <a:cubicBezTo>
                        <a:pt x="974613" y="301153"/>
                        <a:pt x="969726" y="280359"/>
                        <a:pt x="982138" y="271050"/>
                      </a:cubicBezTo>
                      <a:cubicBezTo>
                        <a:pt x="991658" y="263910"/>
                        <a:pt x="1006485" y="289479"/>
                        <a:pt x="1016005" y="282339"/>
                      </a:cubicBezTo>
                      <a:cubicBezTo>
                        <a:pt x="1028417" y="273030"/>
                        <a:pt x="1023531" y="252235"/>
                        <a:pt x="1027294" y="237183"/>
                      </a:cubicBezTo>
                      <a:cubicBezTo>
                        <a:pt x="924511" y="185792"/>
                        <a:pt x="1031325" y="225894"/>
                        <a:pt x="948272" y="225894"/>
                      </a:cubicBezTo>
                      <a:cubicBezTo>
                        <a:pt x="921664" y="225894"/>
                        <a:pt x="895591" y="218368"/>
                        <a:pt x="869250" y="214605"/>
                      </a:cubicBezTo>
                      <a:cubicBezTo>
                        <a:pt x="880539" y="207079"/>
                        <a:pt x="889872" y="189085"/>
                        <a:pt x="903116" y="192028"/>
                      </a:cubicBezTo>
                      <a:cubicBezTo>
                        <a:pt x="929605" y="197915"/>
                        <a:pt x="970850" y="237183"/>
                        <a:pt x="970850" y="237183"/>
                      </a:cubicBezTo>
                      <a:cubicBezTo>
                        <a:pt x="958127" y="192652"/>
                        <a:pt x="968560" y="146872"/>
                        <a:pt x="914405" y="146872"/>
                      </a:cubicBezTo>
                      <a:cubicBezTo>
                        <a:pt x="898890" y="146872"/>
                        <a:pt x="884302" y="154398"/>
                        <a:pt x="869250" y="158161"/>
                      </a:cubicBezTo>
                      <a:cubicBezTo>
                        <a:pt x="865487" y="169450"/>
                        <a:pt x="869010" y="187609"/>
                        <a:pt x="857961" y="192028"/>
                      </a:cubicBezTo>
                      <a:cubicBezTo>
                        <a:pt x="787086" y="220378"/>
                        <a:pt x="818770" y="162843"/>
                        <a:pt x="824094" y="146872"/>
                      </a:cubicBezTo>
                      <a:cubicBezTo>
                        <a:pt x="816568" y="135583"/>
                        <a:pt x="812805" y="120531"/>
                        <a:pt x="801516" y="113005"/>
                      </a:cubicBezTo>
                      <a:cubicBezTo>
                        <a:pt x="788607" y="104399"/>
                        <a:pt x="771279" y="105978"/>
                        <a:pt x="756361" y="101716"/>
                      </a:cubicBezTo>
                      <a:cubicBezTo>
                        <a:pt x="744919" y="98447"/>
                        <a:pt x="733783" y="94191"/>
                        <a:pt x="722494" y="90428"/>
                      </a:cubicBezTo>
                      <a:cubicBezTo>
                        <a:pt x="642217" y="36910"/>
                        <a:pt x="731273" y="79975"/>
                        <a:pt x="666050" y="101716"/>
                      </a:cubicBezTo>
                      <a:cubicBezTo>
                        <a:pt x="651331" y="106622"/>
                        <a:pt x="635946" y="94191"/>
                        <a:pt x="620894" y="90428"/>
                      </a:cubicBezTo>
                      <a:cubicBezTo>
                        <a:pt x="632183" y="82902"/>
                        <a:pt x="642057" y="72614"/>
                        <a:pt x="654761" y="67850"/>
                      </a:cubicBezTo>
                      <a:cubicBezTo>
                        <a:pt x="672727" y="61113"/>
                        <a:pt x="700562" y="72526"/>
                        <a:pt x="711205" y="56561"/>
                      </a:cubicBezTo>
                      <a:cubicBezTo>
                        <a:pt x="719162" y="44625"/>
                        <a:pt x="644845" y="23152"/>
                        <a:pt x="643472" y="22694"/>
                      </a:cubicBezTo>
                      <a:cubicBezTo>
                        <a:pt x="637994" y="39127"/>
                        <a:pt x="630566" y="84514"/>
                        <a:pt x="598316" y="79139"/>
                      </a:cubicBezTo>
                      <a:cubicBezTo>
                        <a:pt x="582568" y="76514"/>
                        <a:pt x="578406" y="53025"/>
                        <a:pt x="564450" y="45272"/>
                      </a:cubicBezTo>
                      <a:cubicBezTo>
                        <a:pt x="543646" y="33714"/>
                        <a:pt x="496716" y="22694"/>
                        <a:pt x="496716" y="22694"/>
                      </a:cubicBezTo>
                      <a:cubicBezTo>
                        <a:pt x="508005" y="15168"/>
                        <a:pt x="517200" y="2347"/>
                        <a:pt x="530583" y="116"/>
                      </a:cubicBezTo>
                      <a:cubicBezTo>
                        <a:pt x="541208" y="-1655"/>
                        <a:pt x="602744" y="16939"/>
                        <a:pt x="553161" y="45272"/>
                      </a:cubicBezTo>
                      <a:cubicBezTo>
                        <a:pt x="533287" y="56628"/>
                        <a:pt x="508005" y="52798"/>
                        <a:pt x="485427" y="56561"/>
                      </a:cubicBezTo>
                      <a:cubicBezTo>
                        <a:pt x="504242" y="60324"/>
                        <a:pt x="547940" y="49647"/>
                        <a:pt x="541872" y="67850"/>
                      </a:cubicBezTo>
                      <a:cubicBezTo>
                        <a:pt x="534346" y="90428"/>
                        <a:pt x="474138" y="90428"/>
                        <a:pt x="474138" y="90428"/>
                      </a:cubicBezTo>
                      <a:cubicBezTo>
                        <a:pt x="455323" y="86665"/>
                        <a:pt x="429206" y="94489"/>
                        <a:pt x="417694" y="79139"/>
                      </a:cubicBezTo>
                      <a:cubicBezTo>
                        <a:pt x="409554" y="68285"/>
                        <a:pt x="443563" y="58435"/>
                        <a:pt x="440272" y="45272"/>
                      </a:cubicBezTo>
                      <a:cubicBezTo>
                        <a:pt x="437386" y="33728"/>
                        <a:pt x="417694" y="37746"/>
                        <a:pt x="406405" y="33983"/>
                      </a:cubicBezTo>
                      <a:cubicBezTo>
                        <a:pt x="334521" y="57944"/>
                        <a:pt x="405800" y="23602"/>
                        <a:pt x="361250" y="90428"/>
                      </a:cubicBezTo>
                      <a:cubicBezTo>
                        <a:pt x="348746" y="109184"/>
                        <a:pt x="312833" y="117855"/>
                        <a:pt x="293516" y="124294"/>
                      </a:cubicBezTo>
                      <a:lnTo>
                        <a:pt x="259650" y="146872"/>
                      </a:lnTo>
                    </a:path>
                  </a:pathLst>
                </a:custGeom>
                <a:noFill/>
                <a:ln>
                  <a:solidFill>
                    <a:srgbClr val="00B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de-DE"/>
                </a:p>
              </p:txBody>
            </p:sp>
            <p:sp>
              <p:nvSpPr>
                <p:cNvPr id="42" name="Freeform 331"/>
                <p:cNvSpPr/>
                <p:nvPr/>
              </p:nvSpPr>
              <p:spPr>
                <a:xfrm>
                  <a:off x="1090038" y="4042141"/>
                  <a:ext cx="1337881" cy="1377262"/>
                </a:xfrm>
                <a:custGeom>
                  <a:avLst/>
                  <a:gdLst>
                    <a:gd name="connsiteX0" fmla="*/ 287918 w 1337785"/>
                    <a:gd name="connsiteY0" fmla="*/ 225778 h 1377245"/>
                    <a:gd name="connsiteX1" fmla="*/ 231474 w 1337785"/>
                    <a:gd name="connsiteY1" fmla="*/ 237067 h 1377245"/>
                    <a:gd name="connsiteX2" fmla="*/ 197607 w 1337785"/>
                    <a:gd name="connsiteY2" fmla="*/ 372534 h 1377245"/>
                    <a:gd name="connsiteX3" fmla="*/ 163741 w 1337785"/>
                    <a:gd name="connsiteY3" fmla="*/ 349956 h 1377245"/>
                    <a:gd name="connsiteX4" fmla="*/ 197607 w 1337785"/>
                    <a:gd name="connsiteY4" fmla="*/ 327378 h 1377245"/>
                    <a:gd name="connsiteX5" fmla="*/ 186318 w 1337785"/>
                    <a:gd name="connsiteY5" fmla="*/ 361245 h 1377245"/>
                    <a:gd name="connsiteX6" fmla="*/ 152452 w 1337785"/>
                    <a:gd name="connsiteY6" fmla="*/ 395111 h 1377245"/>
                    <a:gd name="connsiteX7" fmla="*/ 141163 w 1337785"/>
                    <a:gd name="connsiteY7" fmla="*/ 440267 h 1377245"/>
                    <a:gd name="connsiteX8" fmla="*/ 107296 w 1337785"/>
                    <a:gd name="connsiteY8" fmla="*/ 462845 h 1377245"/>
                    <a:gd name="connsiteX9" fmla="*/ 129874 w 1337785"/>
                    <a:gd name="connsiteY9" fmla="*/ 462845 h 1377245"/>
                    <a:gd name="connsiteX10" fmla="*/ 118585 w 1337785"/>
                    <a:gd name="connsiteY10" fmla="*/ 508000 h 1377245"/>
                    <a:gd name="connsiteX11" fmla="*/ 84718 w 1337785"/>
                    <a:gd name="connsiteY11" fmla="*/ 575734 h 1377245"/>
                    <a:gd name="connsiteX12" fmla="*/ 50852 w 1337785"/>
                    <a:gd name="connsiteY12" fmla="*/ 598311 h 1377245"/>
                    <a:gd name="connsiteX13" fmla="*/ 28274 w 1337785"/>
                    <a:gd name="connsiteY13" fmla="*/ 541867 h 1377245"/>
                    <a:gd name="connsiteX14" fmla="*/ 84718 w 1337785"/>
                    <a:gd name="connsiteY14" fmla="*/ 553156 h 1377245"/>
                    <a:gd name="connsiteX15" fmla="*/ 73430 w 1337785"/>
                    <a:gd name="connsiteY15" fmla="*/ 643467 h 1377245"/>
                    <a:gd name="connsiteX16" fmla="*/ 50852 w 1337785"/>
                    <a:gd name="connsiteY16" fmla="*/ 677334 h 1377245"/>
                    <a:gd name="connsiteX17" fmla="*/ 73430 w 1337785"/>
                    <a:gd name="connsiteY17" fmla="*/ 801511 h 1377245"/>
                    <a:gd name="connsiteX18" fmla="*/ 50852 w 1337785"/>
                    <a:gd name="connsiteY18" fmla="*/ 767645 h 1377245"/>
                    <a:gd name="connsiteX19" fmla="*/ 39563 w 1337785"/>
                    <a:gd name="connsiteY19" fmla="*/ 722489 h 1377245"/>
                    <a:gd name="connsiteX20" fmla="*/ 28274 w 1337785"/>
                    <a:gd name="connsiteY20" fmla="*/ 756356 h 1377245"/>
                    <a:gd name="connsiteX21" fmla="*/ 39563 w 1337785"/>
                    <a:gd name="connsiteY21" fmla="*/ 812800 h 1377245"/>
                    <a:gd name="connsiteX22" fmla="*/ 62141 w 1337785"/>
                    <a:gd name="connsiteY22" fmla="*/ 846667 h 1377245"/>
                    <a:gd name="connsiteX23" fmla="*/ 84718 w 1337785"/>
                    <a:gd name="connsiteY23" fmla="*/ 891822 h 1377245"/>
                    <a:gd name="connsiteX24" fmla="*/ 96007 w 1337785"/>
                    <a:gd name="connsiteY24" fmla="*/ 959556 h 1377245"/>
                    <a:gd name="connsiteX25" fmla="*/ 152452 w 1337785"/>
                    <a:gd name="connsiteY25" fmla="*/ 970845 h 1377245"/>
                    <a:gd name="connsiteX26" fmla="*/ 186318 w 1337785"/>
                    <a:gd name="connsiteY26" fmla="*/ 993422 h 1377245"/>
                    <a:gd name="connsiteX27" fmla="*/ 197607 w 1337785"/>
                    <a:gd name="connsiteY27" fmla="*/ 959556 h 1377245"/>
                    <a:gd name="connsiteX28" fmla="*/ 141163 w 1337785"/>
                    <a:gd name="connsiteY28" fmla="*/ 1004711 h 1377245"/>
                    <a:gd name="connsiteX29" fmla="*/ 141163 w 1337785"/>
                    <a:gd name="connsiteY29" fmla="*/ 1083734 h 1377245"/>
                    <a:gd name="connsiteX30" fmla="*/ 175030 w 1337785"/>
                    <a:gd name="connsiteY30" fmla="*/ 1106311 h 1377245"/>
                    <a:gd name="connsiteX31" fmla="*/ 231474 w 1337785"/>
                    <a:gd name="connsiteY31" fmla="*/ 1162756 h 1377245"/>
                    <a:gd name="connsiteX32" fmla="*/ 220185 w 1337785"/>
                    <a:gd name="connsiteY32" fmla="*/ 1128889 h 1377245"/>
                    <a:gd name="connsiteX33" fmla="*/ 186318 w 1337785"/>
                    <a:gd name="connsiteY33" fmla="*/ 1117600 h 1377245"/>
                    <a:gd name="connsiteX34" fmla="*/ 175030 w 1337785"/>
                    <a:gd name="connsiteY34" fmla="*/ 1151467 h 1377245"/>
                    <a:gd name="connsiteX35" fmla="*/ 186318 w 1337785"/>
                    <a:gd name="connsiteY35" fmla="*/ 1185334 h 1377245"/>
                    <a:gd name="connsiteX36" fmla="*/ 254052 w 1337785"/>
                    <a:gd name="connsiteY36" fmla="*/ 1241778 h 1377245"/>
                    <a:gd name="connsiteX37" fmla="*/ 287918 w 1337785"/>
                    <a:gd name="connsiteY37" fmla="*/ 1230489 h 1377245"/>
                    <a:gd name="connsiteX38" fmla="*/ 242763 w 1337785"/>
                    <a:gd name="connsiteY38" fmla="*/ 1174045 h 1377245"/>
                    <a:gd name="connsiteX39" fmla="*/ 220185 w 1337785"/>
                    <a:gd name="connsiteY39" fmla="*/ 1207911 h 1377245"/>
                    <a:gd name="connsiteX40" fmla="*/ 265341 w 1337785"/>
                    <a:gd name="connsiteY40" fmla="*/ 1219200 h 1377245"/>
                    <a:gd name="connsiteX41" fmla="*/ 299207 w 1337785"/>
                    <a:gd name="connsiteY41" fmla="*/ 1241778 h 1377245"/>
                    <a:gd name="connsiteX42" fmla="*/ 355652 w 1337785"/>
                    <a:gd name="connsiteY42" fmla="*/ 1230489 h 1377245"/>
                    <a:gd name="connsiteX43" fmla="*/ 366941 w 1337785"/>
                    <a:gd name="connsiteY43" fmla="*/ 1207911 h 1377245"/>
                    <a:gd name="connsiteX44" fmla="*/ 378230 w 1337785"/>
                    <a:gd name="connsiteY44" fmla="*/ 1241778 h 1377245"/>
                    <a:gd name="connsiteX45" fmla="*/ 389518 w 1337785"/>
                    <a:gd name="connsiteY45" fmla="*/ 1298222 h 1377245"/>
                    <a:gd name="connsiteX46" fmla="*/ 457252 w 1337785"/>
                    <a:gd name="connsiteY46" fmla="*/ 1332089 h 1377245"/>
                    <a:gd name="connsiteX47" fmla="*/ 468541 w 1337785"/>
                    <a:gd name="connsiteY47" fmla="*/ 1298222 h 1377245"/>
                    <a:gd name="connsiteX48" fmla="*/ 423385 w 1337785"/>
                    <a:gd name="connsiteY48" fmla="*/ 1298222 h 1377245"/>
                    <a:gd name="connsiteX49" fmla="*/ 592718 w 1337785"/>
                    <a:gd name="connsiteY49" fmla="*/ 1332089 h 1377245"/>
                    <a:gd name="connsiteX50" fmla="*/ 558852 w 1337785"/>
                    <a:gd name="connsiteY50" fmla="*/ 1309511 h 1377245"/>
                    <a:gd name="connsiteX51" fmla="*/ 604007 w 1337785"/>
                    <a:gd name="connsiteY51" fmla="*/ 1320800 h 1377245"/>
                    <a:gd name="connsiteX52" fmla="*/ 626585 w 1337785"/>
                    <a:gd name="connsiteY52" fmla="*/ 1354667 h 1377245"/>
                    <a:gd name="connsiteX53" fmla="*/ 705607 w 1337785"/>
                    <a:gd name="connsiteY53" fmla="*/ 1354667 h 1377245"/>
                    <a:gd name="connsiteX54" fmla="*/ 716896 w 1337785"/>
                    <a:gd name="connsiteY54" fmla="*/ 1320800 h 1377245"/>
                    <a:gd name="connsiteX55" fmla="*/ 683030 w 1337785"/>
                    <a:gd name="connsiteY55" fmla="*/ 1298222 h 1377245"/>
                    <a:gd name="connsiteX56" fmla="*/ 694318 w 1337785"/>
                    <a:gd name="connsiteY56" fmla="*/ 1332089 h 1377245"/>
                    <a:gd name="connsiteX57" fmla="*/ 762052 w 1337785"/>
                    <a:gd name="connsiteY57" fmla="*/ 1377245 h 1377245"/>
                    <a:gd name="connsiteX58" fmla="*/ 818496 w 1337785"/>
                    <a:gd name="connsiteY58" fmla="*/ 1365956 h 1377245"/>
                    <a:gd name="connsiteX59" fmla="*/ 807207 w 1337785"/>
                    <a:gd name="connsiteY59" fmla="*/ 1309511 h 1377245"/>
                    <a:gd name="connsiteX60" fmla="*/ 874941 w 1337785"/>
                    <a:gd name="connsiteY60" fmla="*/ 1298222 h 1377245"/>
                    <a:gd name="connsiteX61" fmla="*/ 908807 w 1337785"/>
                    <a:gd name="connsiteY61" fmla="*/ 1286934 h 1377245"/>
                    <a:gd name="connsiteX62" fmla="*/ 920096 w 1337785"/>
                    <a:gd name="connsiteY62" fmla="*/ 1320800 h 1377245"/>
                    <a:gd name="connsiteX63" fmla="*/ 818496 w 1337785"/>
                    <a:gd name="connsiteY63" fmla="*/ 1332089 h 1377245"/>
                    <a:gd name="connsiteX64" fmla="*/ 852363 w 1337785"/>
                    <a:gd name="connsiteY64" fmla="*/ 1298222 h 1377245"/>
                    <a:gd name="connsiteX65" fmla="*/ 920096 w 1337785"/>
                    <a:gd name="connsiteY65" fmla="*/ 1286934 h 1377245"/>
                    <a:gd name="connsiteX66" fmla="*/ 953963 w 1337785"/>
                    <a:gd name="connsiteY66" fmla="*/ 1275645 h 1377245"/>
                    <a:gd name="connsiteX67" fmla="*/ 976541 w 1337785"/>
                    <a:gd name="connsiteY67" fmla="*/ 1241778 h 1377245"/>
                    <a:gd name="connsiteX68" fmla="*/ 1032985 w 1337785"/>
                    <a:gd name="connsiteY68" fmla="*/ 1230489 h 1377245"/>
                    <a:gd name="connsiteX69" fmla="*/ 1066852 w 1337785"/>
                    <a:gd name="connsiteY69" fmla="*/ 1219200 h 1377245"/>
                    <a:gd name="connsiteX70" fmla="*/ 1032985 w 1337785"/>
                    <a:gd name="connsiteY70" fmla="*/ 1286934 h 1377245"/>
                    <a:gd name="connsiteX71" fmla="*/ 965252 w 1337785"/>
                    <a:gd name="connsiteY71" fmla="*/ 1253067 h 1377245"/>
                    <a:gd name="connsiteX72" fmla="*/ 999118 w 1337785"/>
                    <a:gd name="connsiteY72" fmla="*/ 1241778 h 1377245"/>
                    <a:gd name="connsiteX73" fmla="*/ 1032985 w 1337785"/>
                    <a:gd name="connsiteY73" fmla="*/ 1207911 h 1377245"/>
                    <a:gd name="connsiteX74" fmla="*/ 1066852 w 1337785"/>
                    <a:gd name="connsiteY74" fmla="*/ 1185334 h 1377245"/>
                    <a:gd name="connsiteX75" fmla="*/ 1078141 w 1337785"/>
                    <a:gd name="connsiteY75" fmla="*/ 1151467 h 1377245"/>
                    <a:gd name="connsiteX76" fmla="*/ 1179741 w 1337785"/>
                    <a:gd name="connsiteY76" fmla="*/ 1140178 h 1377245"/>
                    <a:gd name="connsiteX77" fmla="*/ 1202318 w 1337785"/>
                    <a:gd name="connsiteY77" fmla="*/ 1106311 h 1377245"/>
                    <a:gd name="connsiteX78" fmla="*/ 1145874 w 1337785"/>
                    <a:gd name="connsiteY78" fmla="*/ 1061156 h 1377245"/>
                    <a:gd name="connsiteX79" fmla="*/ 1157163 w 1337785"/>
                    <a:gd name="connsiteY79" fmla="*/ 1106311 h 1377245"/>
                    <a:gd name="connsiteX80" fmla="*/ 1134585 w 1337785"/>
                    <a:gd name="connsiteY80" fmla="*/ 1072445 h 1377245"/>
                    <a:gd name="connsiteX81" fmla="*/ 1179741 w 1337785"/>
                    <a:gd name="connsiteY81" fmla="*/ 1061156 h 1377245"/>
                    <a:gd name="connsiteX82" fmla="*/ 1270052 w 1337785"/>
                    <a:gd name="connsiteY82" fmla="*/ 1038578 h 1377245"/>
                    <a:gd name="connsiteX83" fmla="*/ 1247474 w 1337785"/>
                    <a:gd name="connsiteY83" fmla="*/ 959556 h 1377245"/>
                    <a:gd name="connsiteX84" fmla="*/ 1213607 w 1337785"/>
                    <a:gd name="connsiteY84" fmla="*/ 948267 h 1377245"/>
                    <a:gd name="connsiteX85" fmla="*/ 1236185 w 1337785"/>
                    <a:gd name="connsiteY85" fmla="*/ 993422 h 1377245"/>
                    <a:gd name="connsiteX86" fmla="*/ 1270052 w 1337785"/>
                    <a:gd name="connsiteY86" fmla="*/ 970845 h 1377245"/>
                    <a:gd name="connsiteX87" fmla="*/ 1281341 w 1337785"/>
                    <a:gd name="connsiteY87" fmla="*/ 857956 h 1377245"/>
                    <a:gd name="connsiteX88" fmla="*/ 1247474 w 1337785"/>
                    <a:gd name="connsiteY88" fmla="*/ 846667 h 1377245"/>
                    <a:gd name="connsiteX89" fmla="*/ 1303918 w 1337785"/>
                    <a:gd name="connsiteY89" fmla="*/ 745067 h 1377245"/>
                    <a:gd name="connsiteX90" fmla="*/ 1337785 w 1337785"/>
                    <a:gd name="connsiteY90" fmla="*/ 722489 h 1377245"/>
                    <a:gd name="connsiteX91" fmla="*/ 1326496 w 1337785"/>
                    <a:gd name="connsiteY91" fmla="*/ 688622 h 1377245"/>
                    <a:gd name="connsiteX92" fmla="*/ 1292630 w 1337785"/>
                    <a:gd name="connsiteY92" fmla="*/ 677334 h 1377245"/>
                    <a:gd name="connsiteX93" fmla="*/ 1303918 w 1337785"/>
                    <a:gd name="connsiteY93" fmla="*/ 575734 h 1377245"/>
                    <a:gd name="connsiteX94" fmla="*/ 1326496 w 1337785"/>
                    <a:gd name="connsiteY94" fmla="*/ 609600 h 1377245"/>
                    <a:gd name="connsiteX95" fmla="*/ 1303918 w 1337785"/>
                    <a:gd name="connsiteY95" fmla="*/ 474134 h 1377245"/>
                    <a:gd name="connsiteX96" fmla="*/ 1281341 w 1337785"/>
                    <a:gd name="connsiteY96" fmla="*/ 440267 h 1377245"/>
                    <a:gd name="connsiteX97" fmla="*/ 1247474 w 1337785"/>
                    <a:gd name="connsiteY97" fmla="*/ 417689 h 1377245"/>
                    <a:gd name="connsiteX98" fmla="*/ 1236185 w 1337785"/>
                    <a:gd name="connsiteY98" fmla="*/ 327378 h 1377245"/>
                    <a:gd name="connsiteX99" fmla="*/ 1191030 w 1337785"/>
                    <a:gd name="connsiteY99" fmla="*/ 338667 h 1377245"/>
                    <a:gd name="connsiteX100" fmla="*/ 1213607 w 1337785"/>
                    <a:gd name="connsiteY100" fmla="*/ 282222 h 1377245"/>
                    <a:gd name="connsiteX101" fmla="*/ 1224896 w 1337785"/>
                    <a:gd name="connsiteY101" fmla="*/ 361245 h 1377245"/>
                    <a:gd name="connsiteX102" fmla="*/ 1236185 w 1337785"/>
                    <a:gd name="connsiteY102" fmla="*/ 327378 h 1377245"/>
                    <a:gd name="connsiteX103" fmla="*/ 1213607 w 1337785"/>
                    <a:gd name="connsiteY103" fmla="*/ 293511 h 1377245"/>
                    <a:gd name="connsiteX104" fmla="*/ 1134585 w 1337785"/>
                    <a:gd name="connsiteY104" fmla="*/ 259645 h 1377245"/>
                    <a:gd name="connsiteX105" fmla="*/ 1078141 w 1337785"/>
                    <a:gd name="connsiteY105" fmla="*/ 169334 h 1377245"/>
                    <a:gd name="connsiteX106" fmla="*/ 1066852 w 1337785"/>
                    <a:gd name="connsiteY106" fmla="*/ 158045 h 1377245"/>
                    <a:gd name="connsiteX107" fmla="*/ 1055563 w 1337785"/>
                    <a:gd name="connsiteY107" fmla="*/ 124178 h 1377245"/>
                    <a:gd name="connsiteX108" fmla="*/ 1010407 w 1337785"/>
                    <a:gd name="connsiteY108" fmla="*/ 112889 h 1377245"/>
                    <a:gd name="connsiteX109" fmla="*/ 976541 w 1337785"/>
                    <a:gd name="connsiteY109" fmla="*/ 124178 h 1377245"/>
                    <a:gd name="connsiteX110" fmla="*/ 931385 w 1337785"/>
                    <a:gd name="connsiteY110" fmla="*/ 135467 h 1377245"/>
                    <a:gd name="connsiteX111" fmla="*/ 920096 w 1337785"/>
                    <a:gd name="connsiteY111" fmla="*/ 101600 h 1377245"/>
                    <a:gd name="connsiteX112" fmla="*/ 953963 w 1337785"/>
                    <a:gd name="connsiteY112" fmla="*/ 135467 h 1377245"/>
                    <a:gd name="connsiteX113" fmla="*/ 976541 w 1337785"/>
                    <a:gd name="connsiteY113" fmla="*/ 169334 h 1377245"/>
                    <a:gd name="connsiteX114" fmla="*/ 920096 w 1337785"/>
                    <a:gd name="connsiteY114" fmla="*/ 101600 h 1377245"/>
                    <a:gd name="connsiteX115" fmla="*/ 818496 w 1337785"/>
                    <a:gd name="connsiteY115" fmla="*/ 90311 h 1377245"/>
                    <a:gd name="connsiteX116" fmla="*/ 807207 w 1337785"/>
                    <a:gd name="connsiteY116" fmla="*/ 56445 h 1377245"/>
                    <a:gd name="connsiteX117" fmla="*/ 728185 w 1337785"/>
                    <a:gd name="connsiteY117" fmla="*/ 45156 h 1377245"/>
                    <a:gd name="connsiteX118" fmla="*/ 762052 w 1337785"/>
                    <a:gd name="connsiteY118" fmla="*/ 67734 h 1377245"/>
                    <a:gd name="connsiteX119" fmla="*/ 750763 w 1337785"/>
                    <a:gd name="connsiteY119" fmla="*/ 33867 h 1377245"/>
                    <a:gd name="connsiteX120" fmla="*/ 671741 w 1337785"/>
                    <a:gd name="connsiteY120" fmla="*/ 33867 h 1377245"/>
                    <a:gd name="connsiteX121" fmla="*/ 660452 w 1337785"/>
                    <a:gd name="connsiteY121" fmla="*/ 90311 h 1377245"/>
                    <a:gd name="connsiteX122" fmla="*/ 649163 w 1337785"/>
                    <a:gd name="connsiteY122" fmla="*/ 56445 h 1377245"/>
                    <a:gd name="connsiteX123" fmla="*/ 637874 w 1337785"/>
                    <a:gd name="connsiteY123" fmla="*/ 11289 h 1377245"/>
                    <a:gd name="connsiteX124" fmla="*/ 592718 w 1337785"/>
                    <a:gd name="connsiteY124" fmla="*/ 0 h 1377245"/>
                    <a:gd name="connsiteX125" fmla="*/ 524985 w 1337785"/>
                    <a:gd name="connsiteY125" fmla="*/ 56445 h 1377245"/>
                    <a:gd name="connsiteX126" fmla="*/ 513696 w 1337785"/>
                    <a:gd name="connsiteY126" fmla="*/ 90311 h 1377245"/>
                    <a:gd name="connsiteX127" fmla="*/ 547563 w 1337785"/>
                    <a:gd name="connsiteY127" fmla="*/ 67734 h 1377245"/>
                    <a:gd name="connsiteX128" fmla="*/ 581430 w 1337785"/>
                    <a:gd name="connsiteY128" fmla="*/ 56445 h 1377245"/>
                    <a:gd name="connsiteX129" fmla="*/ 547563 w 1337785"/>
                    <a:gd name="connsiteY129" fmla="*/ 33867 h 1377245"/>
                    <a:gd name="connsiteX130" fmla="*/ 502407 w 1337785"/>
                    <a:gd name="connsiteY130" fmla="*/ 90311 h 1377245"/>
                    <a:gd name="connsiteX131" fmla="*/ 457252 w 1337785"/>
                    <a:gd name="connsiteY131" fmla="*/ 79022 h 1377245"/>
                    <a:gd name="connsiteX132" fmla="*/ 389518 w 1337785"/>
                    <a:gd name="connsiteY132" fmla="*/ 67734 h 1377245"/>
                    <a:gd name="connsiteX133" fmla="*/ 355652 w 1337785"/>
                    <a:gd name="connsiteY133" fmla="*/ 45156 h 1377245"/>
                    <a:gd name="connsiteX134" fmla="*/ 423385 w 1337785"/>
                    <a:gd name="connsiteY134" fmla="*/ 56445 h 1377245"/>
                    <a:gd name="connsiteX135" fmla="*/ 434674 w 1337785"/>
                    <a:gd name="connsiteY135" fmla="*/ 90311 h 1377245"/>
                    <a:gd name="connsiteX136" fmla="*/ 378230 w 1337785"/>
                    <a:gd name="connsiteY136" fmla="*/ 146756 h 1377245"/>
                    <a:gd name="connsiteX137" fmla="*/ 344363 w 1337785"/>
                    <a:gd name="connsiteY137" fmla="*/ 135467 h 1377245"/>
                    <a:gd name="connsiteX138" fmla="*/ 389518 w 1337785"/>
                    <a:gd name="connsiteY138" fmla="*/ 90311 h 1377245"/>
                    <a:gd name="connsiteX139" fmla="*/ 378230 w 1337785"/>
                    <a:gd name="connsiteY139" fmla="*/ 135467 h 1377245"/>
                    <a:gd name="connsiteX140" fmla="*/ 310496 w 1337785"/>
                    <a:gd name="connsiteY140" fmla="*/ 169334 h 1377245"/>
                    <a:gd name="connsiteX141" fmla="*/ 265341 w 1337785"/>
                    <a:gd name="connsiteY141" fmla="*/ 237067 h 1377245"/>
                    <a:gd name="connsiteX142" fmla="*/ 254052 w 1337785"/>
                    <a:gd name="connsiteY142" fmla="*/ 191911 h 1377245"/>
                    <a:gd name="connsiteX143" fmla="*/ 231474 w 1337785"/>
                    <a:gd name="connsiteY143" fmla="*/ 270934 h 1377245"/>
                    <a:gd name="connsiteX144" fmla="*/ 163741 w 1337785"/>
                    <a:gd name="connsiteY144" fmla="*/ 316089 h 1377245"/>
                    <a:gd name="connsiteX145" fmla="*/ 152452 w 1337785"/>
                    <a:gd name="connsiteY145" fmla="*/ 327378 h 13772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</a:cxnLst>
                  <a:rect l="l" t="t" r="r" b="b"/>
                  <a:pathLst>
                    <a:path w="1337785" h="1377245">
                      <a:moveTo>
                        <a:pt x="287918" y="225778"/>
                      </a:moveTo>
                      <a:cubicBezTo>
                        <a:pt x="269103" y="229541"/>
                        <a:pt x="248133" y="227547"/>
                        <a:pt x="231474" y="237067"/>
                      </a:cubicBezTo>
                      <a:cubicBezTo>
                        <a:pt x="194564" y="258159"/>
                        <a:pt x="198917" y="360741"/>
                        <a:pt x="197607" y="372534"/>
                      </a:cubicBezTo>
                      <a:cubicBezTo>
                        <a:pt x="186318" y="365008"/>
                        <a:pt x="163741" y="363523"/>
                        <a:pt x="163741" y="349956"/>
                      </a:cubicBezTo>
                      <a:cubicBezTo>
                        <a:pt x="163741" y="336389"/>
                        <a:pt x="185472" y="321310"/>
                        <a:pt x="197607" y="327378"/>
                      </a:cubicBezTo>
                      <a:cubicBezTo>
                        <a:pt x="208250" y="332700"/>
                        <a:pt x="192919" y="351344"/>
                        <a:pt x="186318" y="361245"/>
                      </a:cubicBezTo>
                      <a:cubicBezTo>
                        <a:pt x="177462" y="374528"/>
                        <a:pt x="163741" y="383822"/>
                        <a:pt x="152452" y="395111"/>
                      </a:cubicBezTo>
                      <a:cubicBezTo>
                        <a:pt x="148689" y="410163"/>
                        <a:pt x="149769" y="427358"/>
                        <a:pt x="141163" y="440267"/>
                      </a:cubicBezTo>
                      <a:cubicBezTo>
                        <a:pt x="133637" y="451556"/>
                        <a:pt x="119431" y="456777"/>
                        <a:pt x="107296" y="462845"/>
                      </a:cubicBezTo>
                      <a:cubicBezTo>
                        <a:pt x="84154" y="474416"/>
                        <a:pt x="15119" y="485796"/>
                        <a:pt x="129874" y="462845"/>
                      </a:cubicBezTo>
                      <a:cubicBezTo>
                        <a:pt x="126111" y="477897"/>
                        <a:pt x="122847" y="493082"/>
                        <a:pt x="118585" y="508000"/>
                      </a:cubicBezTo>
                      <a:cubicBezTo>
                        <a:pt x="111240" y="533709"/>
                        <a:pt x="104508" y="555944"/>
                        <a:pt x="84718" y="575734"/>
                      </a:cubicBezTo>
                      <a:cubicBezTo>
                        <a:pt x="75125" y="585327"/>
                        <a:pt x="62141" y="590785"/>
                        <a:pt x="50852" y="598311"/>
                      </a:cubicBezTo>
                      <a:cubicBezTo>
                        <a:pt x="47928" y="597336"/>
                        <a:pt x="-45436" y="578721"/>
                        <a:pt x="28274" y="541867"/>
                      </a:cubicBezTo>
                      <a:cubicBezTo>
                        <a:pt x="45436" y="533286"/>
                        <a:pt x="65903" y="549393"/>
                        <a:pt x="84718" y="553156"/>
                      </a:cubicBezTo>
                      <a:cubicBezTo>
                        <a:pt x="80955" y="583260"/>
                        <a:pt x="81412" y="614198"/>
                        <a:pt x="73430" y="643467"/>
                      </a:cubicBezTo>
                      <a:cubicBezTo>
                        <a:pt x="69860" y="656557"/>
                        <a:pt x="52771" y="663903"/>
                        <a:pt x="50852" y="677334"/>
                      </a:cubicBezTo>
                      <a:cubicBezTo>
                        <a:pt x="32365" y="806739"/>
                        <a:pt x="122080" y="606911"/>
                        <a:pt x="73430" y="801511"/>
                      </a:cubicBezTo>
                      <a:cubicBezTo>
                        <a:pt x="70139" y="814673"/>
                        <a:pt x="58378" y="778934"/>
                        <a:pt x="50852" y="767645"/>
                      </a:cubicBezTo>
                      <a:cubicBezTo>
                        <a:pt x="47089" y="752593"/>
                        <a:pt x="53440" y="729428"/>
                        <a:pt x="39563" y="722489"/>
                      </a:cubicBezTo>
                      <a:cubicBezTo>
                        <a:pt x="28920" y="717167"/>
                        <a:pt x="28274" y="744456"/>
                        <a:pt x="28274" y="756356"/>
                      </a:cubicBezTo>
                      <a:cubicBezTo>
                        <a:pt x="28274" y="775543"/>
                        <a:pt x="32826" y="794834"/>
                        <a:pt x="39563" y="812800"/>
                      </a:cubicBezTo>
                      <a:cubicBezTo>
                        <a:pt x="44327" y="825504"/>
                        <a:pt x="55410" y="834887"/>
                        <a:pt x="62141" y="846667"/>
                      </a:cubicBezTo>
                      <a:cubicBezTo>
                        <a:pt x="70490" y="861278"/>
                        <a:pt x="77192" y="876770"/>
                        <a:pt x="84718" y="891822"/>
                      </a:cubicBezTo>
                      <a:cubicBezTo>
                        <a:pt x="88481" y="914400"/>
                        <a:pt x="81111" y="942177"/>
                        <a:pt x="96007" y="959556"/>
                      </a:cubicBezTo>
                      <a:cubicBezTo>
                        <a:pt x="108494" y="974124"/>
                        <a:pt x="134486" y="964108"/>
                        <a:pt x="152452" y="970845"/>
                      </a:cubicBezTo>
                      <a:cubicBezTo>
                        <a:pt x="165155" y="975609"/>
                        <a:pt x="175029" y="985896"/>
                        <a:pt x="186318" y="993422"/>
                      </a:cubicBezTo>
                      <a:cubicBezTo>
                        <a:pt x="190081" y="982133"/>
                        <a:pt x="206021" y="967970"/>
                        <a:pt x="197607" y="959556"/>
                      </a:cubicBezTo>
                      <a:cubicBezTo>
                        <a:pt x="175797" y="937746"/>
                        <a:pt x="141920" y="1003575"/>
                        <a:pt x="141163" y="1004711"/>
                      </a:cubicBezTo>
                      <a:cubicBezTo>
                        <a:pt x="131008" y="1035177"/>
                        <a:pt x="119113" y="1050659"/>
                        <a:pt x="141163" y="1083734"/>
                      </a:cubicBezTo>
                      <a:cubicBezTo>
                        <a:pt x="148689" y="1095023"/>
                        <a:pt x="163741" y="1098785"/>
                        <a:pt x="175030" y="1106311"/>
                      </a:cubicBezTo>
                      <a:cubicBezTo>
                        <a:pt x="178793" y="1111956"/>
                        <a:pt x="212658" y="1172164"/>
                        <a:pt x="231474" y="1162756"/>
                      </a:cubicBezTo>
                      <a:cubicBezTo>
                        <a:pt x="242117" y="1157434"/>
                        <a:pt x="228599" y="1137303"/>
                        <a:pt x="220185" y="1128889"/>
                      </a:cubicBezTo>
                      <a:cubicBezTo>
                        <a:pt x="211771" y="1120475"/>
                        <a:pt x="197607" y="1121363"/>
                        <a:pt x="186318" y="1117600"/>
                      </a:cubicBezTo>
                      <a:cubicBezTo>
                        <a:pt x="182555" y="1128889"/>
                        <a:pt x="175030" y="1139567"/>
                        <a:pt x="175030" y="1151467"/>
                      </a:cubicBezTo>
                      <a:cubicBezTo>
                        <a:pt x="175030" y="1163367"/>
                        <a:pt x="179717" y="1175433"/>
                        <a:pt x="186318" y="1185334"/>
                      </a:cubicBezTo>
                      <a:cubicBezTo>
                        <a:pt x="203701" y="1211408"/>
                        <a:pt x="229064" y="1225119"/>
                        <a:pt x="254052" y="1241778"/>
                      </a:cubicBezTo>
                      <a:cubicBezTo>
                        <a:pt x="265341" y="1238015"/>
                        <a:pt x="282596" y="1241132"/>
                        <a:pt x="287918" y="1230489"/>
                      </a:cubicBezTo>
                      <a:cubicBezTo>
                        <a:pt x="301551" y="1203224"/>
                        <a:pt x="253226" y="1181020"/>
                        <a:pt x="242763" y="1174045"/>
                      </a:cubicBezTo>
                      <a:cubicBezTo>
                        <a:pt x="235237" y="1185334"/>
                        <a:pt x="214117" y="1195776"/>
                        <a:pt x="220185" y="1207911"/>
                      </a:cubicBezTo>
                      <a:cubicBezTo>
                        <a:pt x="227124" y="1221788"/>
                        <a:pt x="251080" y="1213088"/>
                        <a:pt x="265341" y="1219200"/>
                      </a:cubicBezTo>
                      <a:cubicBezTo>
                        <a:pt x="277811" y="1224545"/>
                        <a:pt x="287918" y="1234252"/>
                        <a:pt x="299207" y="1241778"/>
                      </a:cubicBezTo>
                      <a:cubicBezTo>
                        <a:pt x="318022" y="1238015"/>
                        <a:pt x="345009" y="1246454"/>
                        <a:pt x="355652" y="1230489"/>
                      </a:cubicBezTo>
                      <a:cubicBezTo>
                        <a:pt x="371927" y="1206077"/>
                        <a:pt x="312348" y="1126023"/>
                        <a:pt x="366941" y="1207911"/>
                      </a:cubicBezTo>
                      <a:cubicBezTo>
                        <a:pt x="370704" y="1219200"/>
                        <a:pt x="375344" y="1230234"/>
                        <a:pt x="378230" y="1241778"/>
                      </a:cubicBezTo>
                      <a:cubicBezTo>
                        <a:pt x="382883" y="1260392"/>
                        <a:pt x="379999" y="1281563"/>
                        <a:pt x="389518" y="1298222"/>
                      </a:cubicBezTo>
                      <a:cubicBezTo>
                        <a:pt x="399816" y="1316244"/>
                        <a:pt x="439869" y="1326295"/>
                        <a:pt x="457252" y="1332089"/>
                      </a:cubicBezTo>
                      <a:cubicBezTo>
                        <a:pt x="461015" y="1320800"/>
                        <a:pt x="472304" y="1309511"/>
                        <a:pt x="468541" y="1298222"/>
                      </a:cubicBezTo>
                      <a:cubicBezTo>
                        <a:pt x="440354" y="1213661"/>
                        <a:pt x="429218" y="1280724"/>
                        <a:pt x="423385" y="1298222"/>
                      </a:cubicBezTo>
                      <a:cubicBezTo>
                        <a:pt x="462464" y="1376380"/>
                        <a:pt x="445045" y="1376391"/>
                        <a:pt x="592718" y="1332089"/>
                      </a:cubicBezTo>
                      <a:cubicBezTo>
                        <a:pt x="605713" y="1328190"/>
                        <a:pt x="549258" y="1319105"/>
                        <a:pt x="558852" y="1309511"/>
                      </a:cubicBezTo>
                      <a:cubicBezTo>
                        <a:pt x="569823" y="1298540"/>
                        <a:pt x="588955" y="1317037"/>
                        <a:pt x="604007" y="1320800"/>
                      </a:cubicBezTo>
                      <a:cubicBezTo>
                        <a:pt x="611533" y="1332089"/>
                        <a:pt x="615990" y="1346191"/>
                        <a:pt x="626585" y="1354667"/>
                      </a:cubicBezTo>
                      <a:cubicBezTo>
                        <a:pt x="653577" y="1376261"/>
                        <a:pt x="677062" y="1361804"/>
                        <a:pt x="705607" y="1354667"/>
                      </a:cubicBezTo>
                      <a:cubicBezTo>
                        <a:pt x="709370" y="1343378"/>
                        <a:pt x="721315" y="1331849"/>
                        <a:pt x="716896" y="1320800"/>
                      </a:cubicBezTo>
                      <a:cubicBezTo>
                        <a:pt x="711857" y="1308203"/>
                        <a:pt x="695165" y="1292154"/>
                        <a:pt x="683030" y="1298222"/>
                      </a:cubicBezTo>
                      <a:cubicBezTo>
                        <a:pt x="672387" y="1303544"/>
                        <a:pt x="688996" y="1321446"/>
                        <a:pt x="694318" y="1332089"/>
                      </a:cubicBezTo>
                      <a:cubicBezTo>
                        <a:pt x="716592" y="1376638"/>
                        <a:pt x="713923" y="1365213"/>
                        <a:pt x="762052" y="1377245"/>
                      </a:cubicBezTo>
                      <a:cubicBezTo>
                        <a:pt x="780867" y="1373482"/>
                        <a:pt x="807853" y="1381921"/>
                        <a:pt x="818496" y="1365956"/>
                      </a:cubicBezTo>
                      <a:cubicBezTo>
                        <a:pt x="829139" y="1349991"/>
                        <a:pt x="794923" y="1324251"/>
                        <a:pt x="807207" y="1309511"/>
                      </a:cubicBezTo>
                      <a:cubicBezTo>
                        <a:pt x="821860" y="1291927"/>
                        <a:pt x="852597" y="1303187"/>
                        <a:pt x="874941" y="1298222"/>
                      </a:cubicBezTo>
                      <a:cubicBezTo>
                        <a:pt x="886557" y="1295641"/>
                        <a:pt x="897518" y="1290697"/>
                        <a:pt x="908807" y="1286934"/>
                      </a:cubicBezTo>
                      <a:cubicBezTo>
                        <a:pt x="912570" y="1298223"/>
                        <a:pt x="924515" y="1309752"/>
                        <a:pt x="920096" y="1320800"/>
                      </a:cubicBezTo>
                      <a:cubicBezTo>
                        <a:pt x="903561" y="1362138"/>
                        <a:pt x="838243" y="1335380"/>
                        <a:pt x="818496" y="1332089"/>
                      </a:cubicBezTo>
                      <a:cubicBezTo>
                        <a:pt x="829785" y="1320800"/>
                        <a:pt x="837774" y="1304706"/>
                        <a:pt x="852363" y="1298222"/>
                      </a:cubicBezTo>
                      <a:cubicBezTo>
                        <a:pt x="873279" y="1288926"/>
                        <a:pt x="897752" y="1291899"/>
                        <a:pt x="920096" y="1286934"/>
                      </a:cubicBezTo>
                      <a:cubicBezTo>
                        <a:pt x="931712" y="1284353"/>
                        <a:pt x="942674" y="1279408"/>
                        <a:pt x="953963" y="1275645"/>
                      </a:cubicBezTo>
                      <a:cubicBezTo>
                        <a:pt x="961489" y="1264356"/>
                        <a:pt x="964761" y="1248510"/>
                        <a:pt x="976541" y="1241778"/>
                      </a:cubicBezTo>
                      <a:cubicBezTo>
                        <a:pt x="993200" y="1232258"/>
                        <a:pt x="1032985" y="1230489"/>
                        <a:pt x="1032985" y="1230489"/>
                      </a:cubicBezTo>
                      <a:cubicBezTo>
                        <a:pt x="1044274" y="1226726"/>
                        <a:pt x="1058438" y="1210786"/>
                        <a:pt x="1066852" y="1219200"/>
                      </a:cubicBezTo>
                      <a:cubicBezTo>
                        <a:pt x="1076200" y="1228548"/>
                        <a:pt x="1033742" y="1285798"/>
                        <a:pt x="1032985" y="1286934"/>
                      </a:cubicBezTo>
                      <a:cubicBezTo>
                        <a:pt x="1024634" y="1284150"/>
                        <a:pt x="965252" y="1267657"/>
                        <a:pt x="965252" y="1253067"/>
                      </a:cubicBezTo>
                      <a:cubicBezTo>
                        <a:pt x="965252" y="1241168"/>
                        <a:pt x="987829" y="1245541"/>
                        <a:pt x="999118" y="1241778"/>
                      </a:cubicBezTo>
                      <a:cubicBezTo>
                        <a:pt x="1010407" y="1230489"/>
                        <a:pt x="1020720" y="1218131"/>
                        <a:pt x="1032985" y="1207911"/>
                      </a:cubicBezTo>
                      <a:cubicBezTo>
                        <a:pt x="1043408" y="1199225"/>
                        <a:pt x="1058376" y="1195928"/>
                        <a:pt x="1066852" y="1185334"/>
                      </a:cubicBezTo>
                      <a:cubicBezTo>
                        <a:pt x="1074286" y="1176042"/>
                        <a:pt x="1067092" y="1155886"/>
                        <a:pt x="1078141" y="1151467"/>
                      </a:cubicBezTo>
                      <a:cubicBezTo>
                        <a:pt x="1109779" y="1138812"/>
                        <a:pt x="1145874" y="1143941"/>
                        <a:pt x="1179741" y="1140178"/>
                      </a:cubicBezTo>
                      <a:cubicBezTo>
                        <a:pt x="1187267" y="1128889"/>
                        <a:pt x="1202318" y="1119879"/>
                        <a:pt x="1202318" y="1106311"/>
                      </a:cubicBezTo>
                      <a:cubicBezTo>
                        <a:pt x="1202318" y="1072270"/>
                        <a:pt x="1167021" y="1068205"/>
                        <a:pt x="1145874" y="1061156"/>
                      </a:cubicBezTo>
                      <a:cubicBezTo>
                        <a:pt x="1149637" y="1076208"/>
                        <a:pt x="1168134" y="1095340"/>
                        <a:pt x="1157163" y="1106311"/>
                      </a:cubicBezTo>
                      <a:cubicBezTo>
                        <a:pt x="1147569" y="1115905"/>
                        <a:pt x="1128517" y="1084580"/>
                        <a:pt x="1134585" y="1072445"/>
                      </a:cubicBezTo>
                      <a:cubicBezTo>
                        <a:pt x="1141524" y="1058568"/>
                        <a:pt x="1164823" y="1065418"/>
                        <a:pt x="1179741" y="1061156"/>
                      </a:cubicBezTo>
                      <a:cubicBezTo>
                        <a:pt x="1260740" y="1038013"/>
                        <a:pt x="1155290" y="1061530"/>
                        <a:pt x="1270052" y="1038578"/>
                      </a:cubicBezTo>
                      <a:cubicBezTo>
                        <a:pt x="1269954" y="1038187"/>
                        <a:pt x="1252873" y="964955"/>
                        <a:pt x="1247474" y="959556"/>
                      </a:cubicBezTo>
                      <a:cubicBezTo>
                        <a:pt x="1239060" y="951142"/>
                        <a:pt x="1224896" y="952030"/>
                        <a:pt x="1213607" y="948267"/>
                      </a:cubicBezTo>
                      <a:lnTo>
                        <a:pt x="1236185" y="993422"/>
                      </a:lnTo>
                      <a:cubicBezTo>
                        <a:pt x="1242253" y="1005557"/>
                        <a:pt x="1270052" y="970845"/>
                        <a:pt x="1270052" y="970845"/>
                      </a:cubicBezTo>
                      <a:cubicBezTo>
                        <a:pt x="1297769" y="929270"/>
                        <a:pt x="1313417" y="922107"/>
                        <a:pt x="1281341" y="857956"/>
                      </a:cubicBezTo>
                      <a:cubicBezTo>
                        <a:pt x="1276019" y="847313"/>
                        <a:pt x="1258763" y="850430"/>
                        <a:pt x="1247474" y="846667"/>
                      </a:cubicBezTo>
                      <a:cubicBezTo>
                        <a:pt x="1259238" y="811376"/>
                        <a:pt x="1270647" y="767248"/>
                        <a:pt x="1303918" y="745067"/>
                      </a:cubicBezTo>
                      <a:lnTo>
                        <a:pt x="1337785" y="722489"/>
                      </a:lnTo>
                      <a:cubicBezTo>
                        <a:pt x="1334022" y="711200"/>
                        <a:pt x="1334910" y="697036"/>
                        <a:pt x="1326496" y="688622"/>
                      </a:cubicBezTo>
                      <a:cubicBezTo>
                        <a:pt x="1318082" y="680208"/>
                        <a:pt x="1292630" y="677334"/>
                        <a:pt x="1292630" y="677334"/>
                      </a:cubicBezTo>
                      <a:cubicBezTo>
                        <a:pt x="1296393" y="643467"/>
                        <a:pt x="1288680" y="606212"/>
                        <a:pt x="1303918" y="575734"/>
                      </a:cubicBezTo>
                      <a:cubicBezTo>
                        <a:pt x="1309985" y="563599"/>
                        <a:pt x="1324266" y="622983"/>
                        <a:pt x="1326496" y="609600"/>
                      </a:cubicBezTo>
                      <a:cubicBezTo>
                        <a:pt x="1329626" y="590818"/>
                        <a:pt x="1320489" y="507276"/>
                        <a:pt x="1303918" y="474134"/>
                      </a:cubicBezTo>
                      <a:cubicBezTo>
                        <a:pt x="1297850" y="461999"/>
                        <a:pt x="1290935" y="449861"/>
                        <a:pt x="1281341" y="440267"/>
                      </a:cubicBezTo>
                      <a:cubicBezTo>
                        <a:pt x="1271747" y="430673"/>
                        <a:pt x="1258763" y="425215"/>
                        <a:pt x="1247474" y="417689"/>
                      </a:cubicBezTo>
                      <a:cubicBezTo>
                        <a:pt x="1274343" y="337085"/>
                        <a:pt x="1289854" y="363157"/>
                        <a:pt x="1236185" y="327378"/>
                      </a:cubicBezTo>
                      <a:cubicBezTo>
                        <a:pt x="1221133" y="331141"/>
                        <a:pt x="1204334" y="346649"/>
                        <a:pt x="1191030" y="338667"/>
                      </a:cubicBezTo>
                      <a:cubicBezTo>
                        <a:pt x="1125219" y="299180"/>
                        <a:pt x="1204624" y="285216"/>
                        <a:pt x="1213607" y="282222"/>
                      </a:cubicBezTo>
                      <a:cubicBezTo>
                        <a:pt x="1217370" y="308563"/>
                        <a:pt x="1212996" y="337446"/>
                        <a:pt x="1224896" y="361245"/>
                      </a:cubicBezTo>
                      <a:cubicBezTo>
                        <a:pt x="1230218" y="371888"/>
                        <a:pt x="1238141" y="339116"/>
                        <a:pt x="1236185" y="327378"/>
                      </a:cubicBezTo>
                      <a:cubicBezTo>
                        <a:pt x="1233954" y="313995"/>
                        <a:pt x="1224030" y="302197"/>
                        <a:pt x="1213607" y="293511"/>
                      </a:cubicBezTo>
                      <a:cubicBezTo>
                        <a:pt x="1195009" y="278012"/>
                        <a:pt x="1158111" y="267487"/>
                        <a:pt x="1134585" y="259645"/>
                      </a:cubicBezTo>
                      <a:cubicBezTo>
                        <a:pt x="1107717" y="179040"/>
                        <a:pt x="1131809" y="205112"/>
                        <a:pt x="1078141" y="169334"/>
                      </a:cubicBezTo>
                      <a:cubicBezTo>
                        <a:pt x="976237" y="194808"/>
                        <a:pt x="1058190" y="179700"/>
                        <a:pt x="1066852" y="158045"/>
                      </a:cubicBezTo>
                      <a:cubicBezTo>
                        <a:pt x="1071271" y="146996"/>
                        <a:pt x="1064855" y="131612"/>
                        <a:pt x="1055563" y="124178"/>
                      </a:cubicBezTo>
                      <a:cubicBezTo>
                        <a:pt x="1043448" y="114486"/>
                        <a:pt x="1025459" y="116652"/>
                        <a:pt x="1010407" y="112889"/>
                      </a:cubicBezTo>
                      <a:cubicBezTo>
                        <a:pt x="999118" y="116652"/>
                        <a:pt x="984955" y="115764"/>
                        <a:pt x="976541" y="124178"/>
                      </a:cubicBezTo>
                      <a:cubicBezTo>
                        <a:pt x="942267" y="158453"/>
                        <a:pt x="996469" y="178856"/>
                        <a:pt x="931385" y="135467"/>
                      </a:cubicBezTo>
                      <a:cubicBezTo>
                        <a:pt x="927622" y="124178"/>
                        <a:pt x="908196" y="101600"/>
                        <a:pt x="920096" y="101600"/>
                      </a:cubicBezTo>
                      <a:cubicBezTo>
                        <a:pt x="936061" y="101600"/>
                        <a:pt x="943742" y="123202"/>
                        <a:pt x="953963" y="135467"/>
                      </a:cubicBezTo>
                      <a:cubicBezTo>
                        <a:pt x="962649" y="145890"/>
                        <a:pt x="990109" y="169334"/>
                        <a:pt x="976541" y="169334"/>
                      </a:cubicBezTo>
                      <a:cubicBezTo>
                        <a:pt x="937010" y="169334"/>
                        <a:pt x="948190" y="111816"/>
                        <a:pt x="920096" y="101600"/>
                      </a:cubicBezTo>
                      <a:cubicBezTo>
                        <a:pt x="888072" y="89955"/>
                        <a:pt x="852363" y="94074"/>
                        <a:pt x="818496" y="90311"/>
                      </a:cubicBezTo>
                      <a:cubicBezTo>
                        <a:pt x="814733" y="79022"/>
                        <a:pt x="817850" y="61766"/>
                        <a:pt x="807207" y="56445"/>
                      </a:cubicBezTo>
                      <a:cubicBezTo>
                        <a:pt x="783408" y="44546"/>
                        <a:pt x="753999" y="38702"/>
                        <a:pt x="728185" y="45156"/>
                      </a:cubicBezTo>
                      <a:cubicBezTo>
                        <a:pt x="715022" y="48447"/>
                        <a:pt x="750763" y="60208"/>
                        <a:pt x="762052" y="67734"/>
                      </a:cubicBezTo>
                      <a:cubicBezTo>
                        <a:pt x="758289" y="56445"/>
                        <a:pt x="760055" y="41301"/>
                        <a:pt x="750763" y="33867"/>
                      </a:cubicBezTo>
                      <a:cubicBezTo>
                        <a:pt x="721579" y="10520"/>
                        <a:pt x="699223" y="24706"/>
                        <a:pt x="671741" y="33867"/>
                      </a:cubicBezTo>
                      <a:cubicBezTo>
                        <a:pt x="667978" y="52682"/>
                        <a:pt x="674019" y="76744"/>
                        <a:pt x="660452" y="90311"/>
                      </a:cubicBezTo>
                      <a:cubicBezTo>
                        <a:pt x="652038" y="98725"/>
                        <a:pt x="652432" y="67886"/>
                        <a:pt x="649163" y="56445"/>
                      </a:cubicBezTo>
                      <a:cubicBezTo>
                        <a:pt x="644901" y="41527"/>
                        <a:pt x="648845" y="22260"/>
                        <a:pt x="637874" y="11289"/>
                      </a:cubicBezTo>
                      <a:cubicBezTo>
                        <a:pt x="626903" y="318"/>
                        <a:pt x="607770" y="3763"/>
                        <a:pt x="592718" y="0"/>
                      </a:cubicBezTo>
                      <a:cubicBezTo>
                        <a:pt x="535590" y="14282"/>
                        <a:pt x="549779" y="-1407"/>
                        <a:pt x="524985" y="56445"/>
                      </a:cubicBezTo>
                      <a:cubicBezTo>
                        <a:pt x="520298" y="67382"/>
                        <a:pt x="503053" y="84989"/>
                        <a:pt x="513696" y="90311"/>
                      </a:cubicBezTo>
                      <a:cubicBezTo>
                        <a:pt x="525831" y="96379"/>
                        <a:pt x="535428" y="73801"/>
                        <a:pt x="547563" y="67734"/>
                      </a:cubicBezTo>
                      <a:cubicBezTo>
                        <a:pt x="558206" y="62412"/>
                        <a:pt x="570141" y="60208"/>
                        <a:pt x="581430" y="56445"/>
                      </a:cubicBezTo>
                      <a:cubicBezTo>
                        <a:pt x="570141" y="48919"/>
                        <a:pt x="561131" y="33867"/>
                        <a:pt x="547563" y="33867"/>
                      </a:cubicBezTo>
                      <a:cubicBezTo>
                        <a:pt x="513522" y="33867"/>
                        <a:pt x="509456" y="69164"/>
                        <a:pt x="502407" y="90311"/>
                      </a:cubicBezTo>
                      <a:cubicBezTo>
                        <a:pt x="487355" y="86548"/>
                        <a:pt x="472466" y="82065"/>
                        <a:pt x="457252" y="79022"/>
                      </a:cubicBezTo>
                      <a:cubicBezTo>
                        <a:pt x="434807" y="74533"/>
                        <a:pt x="411233" y="74972"/>
                        <a:pt x="389518" y="67734"/>
                      </a:cubicBezTo>
                      <a:cubicBezTo>
                        <a:pt x="376647" y="63444"/>
                        <a:pt x="342781" y="49446"/>
                        <a:pt x="355652" y="45156"/>
                      </a:cubicBezTo>
                      <a:cubicBezTo>
                        <a:pt x="377367" y="37918"/>
                        <a:pt x="400807" y="52682"/>
                        <a:pt x="423385" y="56445"/>
                      </a:cubicBezTo>
                      <a:cubicBezTo>
                        <a:pt x="427148" y="67734"/>
                        <a:pt x="436630" y="78574"/>
                        <a:pt x="434674" y="90311"/>
                      </a:cubicBezTo>
                      <a:cubicBezTo>
                        <a:pt x="429970" y="118533"/>
                        <a:pt x="397985" y="133585"/>
                        <a:pt x="378230" y="146756"/>
                      </a:cubicBezTo>
                      <a:cubicBezTo>
                        <a:pt x="366941" y="142993"/>
                        <a:pt x="349685" y="146110"/>
                        <a:pt x="344363" y="135467"/>
                      </a:cubicBezTo>
                      <a:cubicBezTo>
                        <a:pt x="327161" y="101063"/>
                        <a:pt x="376616" y="94612"/>
                        <a:pt x="389518" y="90311"/>
                      </a:cubicBezTo>
                      <a:cubicBezTo>
                        <a:pt x="385755" y="105363"/>
                        <a:pt x="386836" y="122558"/>
                        <a:pt x="378230" y="135467"/>
                      </a:cubicBezTo>
                      <a:cubicBezTo>
                        <a:pt x="365725" y="154225"/>
                        <a:pt x="329815" y="162894"/>
                        <a:pt x="310496" y="169334"/>
                      </a:cubicBezTo>
                      <a:cubicBezTo>
                        <a:pt x="309785" y="172180"/>
                        <a:pt x="299989" y="254391"/>
                        <a:pt x="265341" y="237067"/>
                      </a:cubicBezTo>
                      <a:cubicBezTo>
                        <a:pt x="251464" y="230128"/>
                        <a:pt x="257815" y="206963"/>
                        <a:pt x="254052" y="191911"/>
                      </a:cubicBezTo>
                      <a:cubicBezTo>
                        <a:pt x="165418" y="221456"/>
                        <a:pt x="281806" y="170270"/>
                        <a:pt x="231474" y="270934"/>
                      </a:cubicBezTo>
                      <a:cubicBezTo>
                        <a:pt x="219339" y="295204"/>
                        <a:pt x="182928" y="296902"/>
                        <a:pt x="163741" y="316089"/>
                      </a:cubicBezTo>
                      <a:lnTo>
                        <a:pt x="152452" y="327378"/>
                      </a:lnTo>
                    </a:path>
                  </a:pathLst>
                </a:custGeom>
                <a:no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de-DE"/>
                </a:p>
              </p:txBody>
            </p:sp>
            <p:sp>
              <p:nvSpPr>
                <p:cNvPr id="43" name="Freeform 332"/>
                <p:cNvSpPr/>
                <p:nvPr/>
              </p:nvSpPr>
              <p:spPr>
                <a:xfrm>
                  <a:off x="1044014" y="3932532"/>
                  <a:ext cx="1512456" cy="1585361"/>
                </a:xfrm>
                <a:custGeom>
                  <a:avLst/>
                  <a:gdLst>
                    <a:gd name="connsiteX0" fmla="*/ 327383 w 1140183"/>
                    <a:gd name="connsiteY0" fmla="*/ 124294 h 1208028"/>
                    <a:gd name="connsiteX1" fmla="*/ 270938 w 1140183"/>
                    <a:gd name="connsiteY1" fmla="*/ 146872 h 1208028"/>
                    <a:gd name="connsiteX2" fmla="*/ 225783 w 1140183"/>
                    <a:gd name="connsiteY2" fmla="*/ 192028 h 1208028"/>
                    <a:gd name="connsiteX3" fmla="*/ 191916 w 1140183"/>
                    <a:gd name="connsiteY3" fmla="*/ 180739 h 1208028"/>
                    <a:gd name="connsiteX4" fmla="*/ 203205 w 1140183"/>
                    <a:gd name="connsiteY4" fmla="*/ 248472 h 1208028"/>
                    <a:gd name="connsiteX5" fmla="*/ 169338 w 1140183"/>
                    <a:gd name="connsiteY5" fmla="*/ 271050 h 1208028"/>
                    <a:gd name="connsiteX6" fmla="*/ 135472 w 1140183"/>
                    <a:gd name="connsiteY6" fmla="*/ 282339 h 1208028"/>
                    <a:gd name="connsiteX7" fmla="*/ 79027 w 1140183"/>
                    <a:gd name="connsiteY7" fmla="*/ 383939 h 1208028"/>
                    <a:gd name="connsiteX8" fmla="*/ 56450 w 1140183"/>
                    <a:gd name="connsiteY8" fmla="*/ 451672 h 1208028"/>
                    <a:gd name="connsiteX9" fmla="*/ 45161 w 1140183"/>
                    <a:gd name="connsiteY9" fmla="*/ 496828 h 1208028"/>
                    <a:gd name="connsiteX10" fmla="*/ 5 w 1140183"/>
                    <a:gd name="connsiteY10" fmla="*/ 508116 h 1208028"/>
                    <a:gd name="connsiteX11" fmla="*/ 56450 w 1140183"/>
                    <a:gd name="connsiteY11" fmla="*/ 598428 h 1208028"/>
                    <a:gd name="connsiteX12" fmla="*/ 22583 w 1140183"/>
                    <a:gd name="connsiteY12" fmla="*/ 621005 h 1208028"/>
                    <a:gd name="connsiteX13" fmla="*/ 33872 w 1140183"/>
                    <a:gd name="connsiteY13" fmla="*/ 677450 h 1208028"/>
                    <a:gd name="connsiteX14" fmla="*/ 22583 w 1140183"/>
                    <a:gd name="connsiteY14" fmla="*/ 711316 h 1208028"/>
                    <a:gd name="connsiteX15" fmla="*/ 11294 w 1140183"/>
                    <a:gd name="connsiteY15" fmla="*/ 677450 h 1208028"/>
                    <a:gd name="connsiteX16" fmla="*/ 5 w 1140183"/>
                    <a:gd name="connsiteY16" fmla="*/ 711316 h 1208028"/>
                    <a:gd name="connsiteX17" fmla="*/ 11294 w 1140183"/>
                    <a:gd name="connsiteY17" fmla="*/ 756472 h 1208028"/>
                    <a:gd name="connsiteX18" fmla="*/ 79027 w 1140183"/>
                    <a:gd name="connsiteY18" fmla="*/ 790339 h 1208028"/>
                    <a:gd name="connsiteX19" fmla="*/ 45161 w 1140183"/>
                    <a:gd name="connsiteY19" fmla="*/ 824205 h 1208028"/>
                    <a:gd name="connsiteX20" fmla="*/ 56450 w 1140183"/>
                    <a:gd name="connsiteY20" fmla="*/ 880650 h 1208028"/>
                    <a:gd name="connsiteX21" fmla="*/ 67738 w 1140183"/>
                    <a:gd name="connsiteY21" fmla="*/ 835494 h 1208028"/>
                    <a:gd name="connsiteX22" fmla="*/ 45161 w 1140183"/>
                    <a:gd name="connsiteY22" fmla="*/ 801628 h 1208028"/>
                    <a:gd name="connsiteX23" fmla="*/ 56450 w 1140183"/>
                    <a:gd name="connsiteY23" fmla="*/ 835494 h 1208028"/>
                    <a:gd name="connsiteX24" fmla="*/ 90316 w 1140183"/>
                    <a:gd name="connsiteY24" fmla="*/ 914516 h 1208028"/>
                    <a:gd name="connsiteX25" fmla="*/ 124183 w 1140183"/>
                    <a:gd name="connsiteY25" fmla="*/ 925805 h 1208028"/>
                    <a:gd name="connsiteX26" fmla="*/ 101605 w 1140183"/>
                    <a:gd name="connsiteY26" fmla="*/ 970961 h 1208028"/>
                    <a:gd name="connsiteX27" fmla="*/ 90316 w 1140183"/>
                    <a:gd name="connsiteY27" fmla="*/ 937094 h 1208028"/>
                    <a:gd name="connsiteX28" fmla="*/ 101605 w 1140183"/>
                    <a:gd name="connsiteY28" fmla="*/ 891939 h 1208028"/>
                    <a:gd name="connsiteX29" fmla="*/ 112894 w 1140183"/>
                    <a:gd name="connsiteY29" fmla="*/ 925805 h 1208028"/>
                    <a:gd name="connsiteX30" fmla="*/ 135472 w 1140183"/>
                    <a:gd name="connsiteY30" fmla="*/ 959672 h 1208028"/>
                    <a:gd name="connsiteX31" fmla="*/ 146761 w 1140183"/>
                    <a:gd name="connsiteY31" fmla="*/ 993539 h 1208028"/>
                    <a:gd name="connsiteX32" fmla="*/ 180627 w 1140183"/>
                    <a:gd name="connsiteY32" fmla="*/ 1016116 h 1208028"/>
                    <a:gd name="connsiteX33" fmla="*/ 203205 w 1140183"/>
                    <a:gd name="connsiteY33" fmla="*/ 1049983 h 1208028"/>
                    <a:gd name="connsiteX34" fmla="*/ 304805 w 1140183"/>
                    <a:gd name="connsiteY34" fmla="*/ 1083850 h 1208028"/>
                    <a:gd name="connsiteX35" fmla="*/ 259650 w 1140183"/>
                    <a:gd name="connsiteY35" fmla="*/ 1095139 h 1208028"/>
                    <a:gd name="connsiteX36" fmla="*/ 327383 w 1140183"/>
                    <a:gd name="connsiteY36" fmla="*/ 1140294 h 1208028"/>
                    <a:gd name="connsiteX37" fmla="*/ 349961 w 1140183"/>
                    <a:gd name="connsiteY37" fmla="*/ 1174161 h 1208028"/>
                    <a:gd name="connsiteX38" fmla="*/ 361250 w 1140183"/>
                    <a:gd name="connsiteY38" fmla="*/ 1140294 h 1208028"/>
                    <a:gd name="connsiteX39" fmla="*/ 383827 w 1140183"/>
                    <a:gd name="connsiteY39" fmla="*/ 1106428 h 1208028"/>
                    <a:gd name="connsiteX40" fmla="*/ 417694 w 1140183"/>
                    <a:gd name="connsiteY40" fmla="*/ 1140294 h 1208028"/>
                    <a:gd name="connsiteX41" fmla="*/ 440272 w 1140183"/>
                    <a:gd name="connsiteY41" fmla="*/ 1174161 h 1208028"/>
                    <a:gd name="connsiteX42" fmla="*/ 485427 w 1140183"/>
                    <a:gd name="connsiteY42" fmla="*/ 1196739 h 1208028"/>
                    <a:gd name="connsiteX43" fmla="*/ 519294 w 1140183"/>
                    <a:gd name="connsiteY43" fmla="*/ 1185450 h 1208028"/>
                    <a:gd name="connsiteX44" fmla="*/ 485427 w 1140183"/>
                    <a:gd name="connsiteY44" fmla="*/ 1162872 h 1208028"/>
                    <a:gd name="connsiteX45" fmla="*/ 474138 w 1140183"/>
                    <a:gd name="connsiteY45" fmla="*/ 1196739 h 1208028"/>
                    <a:gd name="connsiteX46" fmla="*/ 462850 w 1140183"/>
                    <a:gd name="connsiteY46" fmla="*/ 1162872 h 1208028"/>
                    <a:gd name="connsiteX47" fmla="*/ 530583 w 1140183"/>
                    <a:gd name="connsiteY47" fmla="*/ 1140294 h 1208028"/>
                    <a:gd name="connsiteX48" fmla="*/ 575738 w 1140183"/>
                    <a:gd name="connsiteY48" fmla="*/ 1151583 h 1208028"/>
                    <a:gd name="connsiteX49" fmla="*/ 609605 w 1140183"/>
                    <a:gd name="connsiteY49" fmla="*/ 1174161 h 1208028"/>
                    <a:gd name="connsiteX50" fmla="*/ 575738 w 1140183"/>
                    <a:gd name="connsiteY50" fmla="*/ 1162872 h 1208028"/>
                    <a:gd name="connsiteX51" fmla="*/ 541872 w 1140183"/>
                    <a:gd name="connsiteY51" fmla="*/ 1174161 h 1208028"/>
                    <a:gd name="connsiteX52" fmla="*/ 620894 w 1140183"/>
                    <a:gd name="connsiteY52" fmla="*/ 1208028 h 1208028"/>
                    <a:gd name="connsiteX53" fmla="*/ 677338 w 1140183"/>
                    <a:gd name="connsiteY53" fmla="*/ 1196739 h 1208028"/>
                    <a:gd name="connsiteX54" fmla="*/ 699916 w 1140183"/>
                    <a:gd name="connsiteY54" fmla="*/ 1162872 h 1208028"/>
                    <a:gd name="connsiteX55" fmla="*/ 778938 w 1140183"/>
                    <a:gd name="connsiteY55" fmla="*/ 1151583 h 1208028"/>
                    <a:gd name="connsiteX56" fmla="*/ 790227 w 1140183"/>
                    <a:gd name="connsiteY56" fmla="*/ 1117716 h 1208028"/>
                    <a:gd name="connsiteX57" fmla="*/ 824094 w 1140183"/>
                    <a:gd name="connsiteY57" fmla="*/ 1106428 h 1208028"/>
                    <a:gd name="connsiteX58" fmla="*/ 812805 w 1140183"/>
                    <a:gd name="connsiteY58" fmla="*/ 1061272 h 1208028"/>
                    <a:gd name="connsiteX59" fmla="*/ 778938 w 1140183"/>
                    <a:gd name="connsiteY59" fmla="*/ 1072561 h 1208028"/>
                    <a:gd name="connsiteX60" fmla="*/ 790227 w 1140183"/>
                    <a:gd name="connsiteY60" fmla="*/ 1106428 h 1208028"/>
                    <a:gd name="connsiteX61" fmla="*/ 835383 w 1140183"/>
                    <a:gd name="connsiteY61" fmla="*/ 1095139 h 1208028"/>
                    <a:gd name="connsiteX62" fmla="*/ 891827 w 1140183"/>
                    <a:gd name="connsiteY62" fmla="*/ 1072561 h 1208028"/>
                    <a:gd name="connsiteX63" fmla="*/ 857961 w 1140183"/>
                    <a:gd name="connsiteY63" fmla="*/ 1095139 h 1208028"/>
                    <a:gd name="connsiteX64" fmla="*/ 846672 w 1140183"/>
                    <a:gd name="connsiteY64" fmla="*/ 1061272 h 1208028"/>
                    <a:gd name="connsiteX65" fmla="*/ 880538 w 1140183"/>
                    <a:gd name="connsiteY65" fmla="*/ 1038694 h 1208028"/>
                    <a:gd name="connsiteX66" fmla="*/ 891827 w 1140183"/>
                    <a:gd name="connsiteY66" fmla="*/ 1038694 h 1208028"/>
                    <a:gd name="connsiteX67" fmla="*/ 925694 w 1140183"/>
                    <a:gd name="connsiteY67" fmla="*/ 1049983 h 1208028"/>
                    <a:gd name="connsiteX68" fmla="*/ 948272 w 1140183"/>
                    <a:gd name="connsiteY68" fmla="*/ 1016116 h 1208028"/>
                    <a:gd name="connsiteX69" fmla="*/ 959561 w 1140183"/>
                    <a:gd name="connsiteY69" fmla="*/ 970961 h 1208028"/>
                    <a:gd name="connsiteX70" fmla="*/ 1004716 w 1140183"/>
                    <a:gd name="connsiteY70" fmla="*/ 959672 h 1208028"/>
                    <a:gd name="connsiteX71" fmla="*/ 993427 w 1140183"/>
                    <a:gd name="connsiteY71" fmla="*/ 914516 h 1208028"/>
                    <a:gd name="connsiteX72" fmla="*/ 959561 w 1140183"/>
                    <a:gd name="connsiteY72" fmla="*/ 937094 h 1208028"/>
                    <a:gd name="connsiteX73" fmla="*/ 982138 w 1140183"/>
                    <a:gd name="connsiteY73" fmla="*/ 903228 h 1208028"/>
                    <a:gd name="connsiteX74" fmla="*/ 1049872 w 1140183"/>
                    <a:gd name="connsiteY74" fmla="*/ 880650 h 1208028"/>
                    <a:gd name="connsiteX75" fmla="*/ 1061161 w 1140183"/>
                    <a:gd name="connsiteY75" fmla="*/ 846783 h 1208028"/>
                    <a:gd name="connsiteX76" fmla="*/ 1027294 w 1140183"/>
                    <a:gd name="connsiteY76" fmla="*/ 835494 h 1208028"/>
                    <a:gd name="connsiteX77" fmla="*/ 1038583 w 1140183"/>
                    <a:gd name="connsiteY77" fmla="*/ 869361 h 1208028"/>
                    <a:gd name="connsiteX78" fmla="*/ 1072450 w 1140183"/>
                    <a:gd name="connsiteY78" fmla="*/ 835494 h 1208028"/>
                    <a:gd name="connsiteX79" fmla="*/ 1095027 w 1140183"/>
                    <a:gd name="connsiteY79" fmla="*/ 767761 h 1208028"/>
                    <a:gd name="connsiteX80" fmla="*/ 1061161 w 1140183"/>
                    <a:gd name="connsiteY80" fmla="*/ 790339 h 1208028"/>
                    <a:gd name="connsiteX81" fmla="*/ 1027294 w 1140183"/>
                    <a:gd name="connsiteY81" fmla="*/ 779050 h 1208028"/>
                    <a:gd name="connsiteX82" fmla="*/ 1072450 w 1140183"/>
                    <a:gd name="connsiteY82" fmla="*/ 722605 h 1208028"/>
                    <a:gd name="connsiteX83" fmla="*/ 1095027 w 1140183"/>
                    <a:gd name="connsiteY83" fmla="*/ 688739 h 1208028"/>
                    <a:gd name="connsiteX84" fmla="*/ 1117605 w 1140183"/>
                    <a:gd name="connsiteY84" fmla="*/ 643583 h 1208028"/>
                    <a:gd name="connsiteX85" fmla="*/ 1106316 w 1140183"/>
                    <a:gd name="connsiteY85" fmla="*/ 564561 h 1208028"/>
                    <a:gd name="connsiteX86" fmla="*/ 1095027 w 1140183"/>
                    <a:gd name="connsiteY86" fmla="*/ 530694 h 1208028"/>
                    <a:gd name="connsiteX87" fmla="*/ 1106316 w 1140183"/>
                    <a:gd name="connsiteY87" fmla="*/ 598428 h 1208028"/>
                    <a:gd name="connsiteX88" fmla="*/ 1128894 w 1140183"/>
                    <a:gd name="connsiteY88" fmla="*/ 564561 h 1208028"/>
                    <a:gd name="connsiteX89" fmla="*/ 1140183 w 1140183"/>
                    <a:gd name="connsiteY89" fmla="*/ 462961 h 1208028"/>
                    <a:gd name="connsiteX90" fmla="*/ 1106316 w 1140183"/>
                    <a:gd name="connsiteY90" fmla="*/ 429094 h 1208028"/>
                    <a:gd name="connsiteX91" fmla="*/ 1072450 w 1140183"/>
                    <a:gd name="connsiteY91" fmla="*/ 417805 h 1208028"/>
                    <a:gd name="connsiteX92" fmla="*/ 1061161 w 1140183"/>
                    <a:gd name="connsiteY92" fmla="*/ 383939 h 1208028"/>
                    <a:gd name="connsiteX93" fmla="*/ 1095027 w 1140183"/>
                    <a:gd name="connsiteY93" fmla="*/ 372650 h 1208028"/>
                    <a:gd name="connsiteX94" fmla="*/ 1083738 w 1140183"/>
                    <a:gd name="connsiteY94" fmla="*/ 417805 h 1208028"/>
                    <a:gd name="connsiteX95" fmla="*/ 1038583 w 1140183"/>
                    <a:gd name="connsiteY95" fmla="*/ 350072 h 1208028"/>
                    <a:gd name="connsiteX96" fmla="*/ 1049872 w 1140183"/>
                    <a:gd name="connsiteY96" fmla="*/ 316205 h 1208028"/>
                    <a:gd name="connsiteX97" fmla="*/ 970850 w 1140183"/>
                    <a:gd name="connsiteY97" fmla="*/ 316205 h 1208028"/>
                    <a:gd name="connsiteX98" fmla="*/ 982138 w 1140183"/>
                    <a:gd name="connsiteY98" fmla="*/ 271050 h 1208028"/>
                    <a:gd name="connsiteX99" fmla="*/ 1016005 w 1140183"/>
                    <a:gd name="connsiteY99" fmla="*/ 282339 h 1208028"/>
                    <a:gd name="connsiteX100" fmla="*/ 1027294 w 1140183"/>
                    <a:gd name="connsiteY100" fmla="*/ 237183 h 1208028"/>
                    <a:gd name="connsiteX101" fmla="*/ 948272 w 1140183"/>
                    <a:gd name="connsiteY101" fmla="*/ 225894 h 1208028"/>
                    <a:gd name="connsiteX102" fmla="*/ 869250 w 1140183"/>
                    <a:gd name="connsiteY102" fmla="*/ 214605 h 1208028"/>
                    <a:gd name="connsiteX103" fmla="*/ 903116 w 1140183"/>
                    <a:gd name="connsiteY103" fmla="*/ 192028 h 1208028"/>
                    <a:gd name="connsiteX104" fmla="*/ 970850 w 1140183"/>
                    <a:gd name="connsiteY104" fmla="*/ 237183 h 1208028"/>
                    <a:gd name="connsiteX105" fmla="*/ 914405 w 1140183"/>
                    <a:gd name="connsiteY105" fmla="*/ 146872 h 1208028"/>
                    <a:gd name="connsiteX106" fmla="*/ 869250 w 1140183"/>
                    <a:gd name="connsiteY106" fmla="*/ 158161 h 1208028"/>
                    <a:gd name="connsiteX107" fmla="*/ 857961 w 1140183"/>
                    <a:gd name="connsiteY107" fmla="*/ 192028 h 1208028"/>
                    <a:gd name="connsiteX108" fmla="*/ 824094 w 1140183"/>
                    <a:gd name="connsiteY108" fmla="*/ 146872 h 1208028"/>
                    <a:gd name="connsiteX109" fmla="*/ 801516 w 1140183"/>
                    <a:gd name="connsiteY109" fmla="*/ 113005 h 1208028"/>
                    <a:gd name="connsiteX110" fmla="*/ 756361 w 1140183"/>
                    <a:gd name="connsiteY110" fmla="*/ 101716 h 1208028"/>
                    <a:gd name="connsiteX111" fmla="*/ 722494 w 1140183"/>
                    <a:gd name="connsiteY111" fmla="*/ 90428 h 1208028"/>
                    <a:gd name="connsiteX112" fmla="*/ 666050 w 1140183"/>
                    <a:gd name="connsiteY112" fmla="*/ 101716 h 1208028"/>
                    <a:gd name="connsiteX113" fmla="*/ 620894 w 1140183"/>
                    <a:gd name="connsiteY113" fmla="*/ 90428 h 1208028"/>
                    <a:gd name="connsiteX114" fmla="*/ 654761 w 1140183"/>
                    <a:gd name="connsiteY114" fmla="*/ 67850 h 1208028"/>
                    <a:gd name="connsiteX115" fmla="*/ 711205 w 1140183"/>
                    <a:gd name="connsiteY115" fmla="*/ 56561 h 1208028"/>
                    <a:gd name="connsiteX116" fmla="*/ 643472 w 1140183"/>
                    <a:gd name="connsiteY116" fmla="*/ 22694 h 1208028"/>
                    <a:gd name="connsiteX117" fmla="*/ 598316 w 1140183"/>
                    <a:gd name="connsiteY117" fmla="*/ 79139 h 1208028"/>
                    <a:gd name="connsiteX118" fmla="*/ 564450 w 1140183"/>
                    <a:gd name="connsiteY118" fmla="*/ 45272 h 1208028"/>
                    <a:gd name="connsiteX119" fmla="*/ 496716 w 1140183"/>
                    <a:gd name="connsiteY119" fmla="*/ 22694 h 1208028"/>
                    <a:gd name="connsiteX120" fmla="*/ 530583 w 1140183"/>
                    <a:gd name="connsiteY120" fmla="*/ 116 h 1208028"/>
                    <a:gd name="connsiteX121" fmla="*/ 553161 w 1140183"/>
                    <a:gd name="connsiteY121" fmla="*/ 45272 h 1208028"/>
                    <a:gd name="connsiteX122" fmla="*/ 485427 w 1140183"/>
                    <a:gd name="connsiteY122" fmla="*/ 56561 h 1208028"/>
                    <a:gd name="connsiteX123" fmla="*/ 541872 w 1140183"/>
                    <a:gd name="connsiteY123" fmla="*/ 67850 h 1208028"/>
                    <a:gd name="connsiteX124" fmla="*/ 474138 w 1140183"/>
                    <a:gd name="connsiteY124" fmla="*/ 90428 h 1208028"/>
                    <a:gd name="connsiteX125" fmla="*/ 417694 w 1140183"/>
                    <a:gd name="connsiteY125" fmla="*/ 79139 h 1208028"/>
                    <a:gd name="connsiteX126" fmla="*/ 440272 w 1140183"/>
                    <a:gd name="connsiteY126" fmla="*/ 45272 h 1208028"/>
                    <a:gd name="connsiteX127" fmla="*/ 406405 w 1140183"/>
                    <a:gd name="connsiteY127" fmla="*/ 33983 h 1208028"/>
                    <a:gd name="connsiteX128" fmla="*/ 361250 w 1140183"/>
                    <a:gd name="connsiteY128" fmla="*/ 90428 h 1208028"/>
                    <a:gd name="connsiteX129" fmla="*/ 293516 w 1140183"/>
                    <a:gd name="connsiteY129" fmla="*/ 124294 h 1208028"/>
                    <a:gd name="connsiteX130" fmla="*/ 259650 w 1140183"/>
                    <a:gd name="connsiteY130" fmla="*/ 146872 h 12080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</a:cxnLst>
                  <a:rect l="l" t="t" r="r" b="b"/>
                  <a:pathLst>
                    <a:path w="1140183" h="1208028">
                      <a:moveTo>
                        <a:pt x="327383" y="124294"/>
                      </a:moveTo>
                      <a:cubicBezTo>
                        <a:pt x="308568" y="131820"/>
                        <a:pt x="286505" y="133899"/>
                        <a:pt x="270938" y="146872"/>
                      </a:cubicBezTo>
                      <a:cubicBezTo>
                        <a:pt x="190662" y="213770"/>
                        <a:pt x="336165" y="155234"/>
                        <a:pt x="225783" y="192028"/>
                      </a:cubicBezTo>
                      <a:cubicBezTo>
                        <a:pt x="214494" y="188265"/>
                        <a:pt x="202559" y="175418"/>
                        <a:pt x="191916" y="180739"/>
                      </a:cubicBezTo>
                      <a:cubicBezTo>
                        <a:pt x="156862" y="198265"/>
                        <a:pt x="196231" y="238011"/>
                        <a:pt x="203205" y="248472"/>
                      </a:cubicBezTo>
                      <a:cubicBezTo>
                        <a:pt x="191916" y="255998"/>
                        <a:pt x="181473" y="264982"/>
                        <a:pt x="169338" y="271050"/>
                      </a:cubicBezTo>
                      <a:cubicBezTo>
                        <a:pt x="158695" y="276372"/>
                        <a:pt x="135472" y="282339"/>
                        <a:pt x="135472" y="282339"/>
                      </a:cubicBezTo>
                      <a:cubicBezTo>
                        <a:pt x="107845" y="365218"/>
                        <a:pt x="129722" y="333244"/>
                        <a:pt x="79027" y="383939"/>
                      </a:cubicBezTo>
                      <a:cubicBezTo>
                        <a:pt x="71501" y="406517"/>
                        <a:pt x="62222" y="428584"/>
                        <a:pt x="56450" y="451672"/>
                      </a:cubicBezTo>
                      <a:cubicBezTo>
                        <a:pt x="52687" y="466724"/>
                        <a:pt x="56132" y="485857"/>
                        <a:pt x="45161" y="496828"/>
                      </a:cubicBezTo>
                      <a:cubicBezTo>
                        <a:pt x="34190" y="507799"/>
                        <a:pt x="15057" y="504353"/>
                        <a:pt x="5" y="508116"/>
                      </a:cubicBezTo>
                      <a:cubicBezTo>
                        <a:pt x="26873" y="588721"/>
                        <a:pt x="2781" y="562649"/>
                        <a:pt x="56450" y="598428"/>
                      </a:cubicBezTo>
                      <a:cubicBezTo>
                        <a:pt x="45161" y="605954"/>
                        <a:pt x="26310" y="607960"/>
                        <a:pt x="22583" y="621005"/>
                      </a:cubicBezTo>
                      <a:cubicBezTo>
                        <a:pt x="17312" y="639454"/>
                        <a:pt x="33872" y="658262"/>
                        <a:pt x="33872" y="677450"/>
                      </a:cubicBezTo>
                      <a:cubicBezTo>
                        <a:pt x="33872" y="689349"/>
                        <a:pt x="26346" y="700027"/>
                        <a:pt x="22583" y="711316"/>
                      </a:cubicBezTo>
                      <a:cubicBezTo>
                        <a:pt x="18820" y="700027"/>
                        <a:pt x="23193" y="677450"/>
                        <a:pt x="11294" y="677450"/>
                      </a:cubicBezTo>
                      <a:cubicBezTo>
                        <a:pt x="-605" y="677450"/>
                        <a:pt x="5" y="699417"/>
                        <a:pt x="5" y="711316"/>
                      </a:cubicBezTo>
                      <a:cubicBezTo>
                        <a:pt x="5" y="726831"/>
                        <a:pt x="2688" y="743563"/>
                        <a:pt x="11294" y="756472"/>
                      </a:cubicBezTo>
                      <a:cubicBezTo>
                        <a:pt x="23799" y="775229"/>
                        <a:pt x="59708" y="783899"/>
                        <a:pt x="79027" y="790339"/>
                      </a:cubicBezTo>
                      <a:cubicBezTo>
                        <a:pt x="67738" y="801628"/>
                        <a:pt x="49033" y="808717"/>
                        <a:pt x="45161" y="824205"/>
                      </a:cubicBezTo>
                      <a:cubicBezTo>
                        <a:pt x="40507" y="842820"/>
                        <a:pt x="39288" y="872069"/>
                        <a:pt x="56450" y="880650"/>
                      </a:cubicBezTo>
                      <a:cubicBezTo>
                        <a:pt x="70327" y="887589"/>
                        <a:pt x="63975" y="850546"/>
                        <a:pt x="67738" y="835494"/>
                      </a:cubicBezTo>
                      <a:lnTo>
                        <a:pt x="45161" y="801628"/>
                      </a:lnTo>
                      <a:cubicBezTo>
                        <a:pt x="38561" y="791727"/>
                        <a:pt x="52687" y="824205"/>
                        <a:pt x="56450" y="835494"/>
                      </a:cubicBezTo>
                      <a:cubicBezTo>
                        <a:pt x="66311" y="865077"/>
                        <a:pt x="63256" y="892869"/>
                        <a:pt x="90316" y="914516"/>
                      </a:cubicBezTo>
                      <a:cubicBezTo>
                        <a:pt x="99608" y="921950"/>
                        <a:pt x="112894" y="922042"/>
                        <a:pt x="124183" y="925805"/>
                      </a:cubicBezTo>
                      <a:lnTo>
                        <a:pt x="101605" y="970961"/>
                      </a:lnTo>
                      <a:cubicBezTo>
                        <a:pt x="90962" y="965639"/>
                        <a:pt x="94079" y="948383"/>
                        <a:pt x="90316" y="937094"/>
                      </a:cubicBezTo>
                      <a:cubicBezTo>
                        <a:pt x="94079" y="922042"/>
                        <a:pt x="87728" y="898877"/>
                        <a:pt x="101605" y="891939"/>
                      </a:cubicBezTo>
                      <a:cubicBezTo>
                        <a:pt x="112248" y="886617"/>
                        <a:pt x="107572" y="915162"/>
                        <a:pt x="112894" y="925805"/>
                      </a:cubicBezTo>
                      <a:cubicBezTo>
                        <a:pt x="118962" y="937940"/>
                        <a:pt x="129404" y="947537"/>
                        <a:pt x="135472" y="959672"/>
                      </a:cubicBezTo>
                      <a:cubicBezTo>
                        <a:pt x="140794" y="970315"/>
                        <a:pt x="139327" y="984247"/>
                        <a:pt x="146761" y="993539"/>
                      </a:cubicBezTo>
                      <a:cubicBezTo>
                        <a:pt x="155236" y="1004133"/>
                        <a:pt x="169338" y="1008590"/>
                        <a:pt x="180627" y="1016116"/>
                      </a:cubicBezTo>
                      <a:cubicBezTo>
                        <a:pt x="188153" y="1027405"/>
                        <a:pt x="193611" y="1040389"/>
                        <a:pt x="203205" y="1049983"/>
                      </a:cubicBezTo>
                      <a:cubicBezTo>
                        <a:pt x="234952" y="1081730"/>
                        <a:pt x="259395" y="1076281"/>
                        <a:pt x="304805" y="1083850"/>
                      </a:cubicBezTo>
                      <a:cubicBezTo>
                        <a:pt x="289753" y="1087613"/>
                        <a:pt x="253888" y="1080734"/>
                        <a:pt x="259650" y="1095139"/>
                      </a:cubicBezTo>
                      <a:cubicBezTo>
                        <a:pt x="269728" y="1120333"/>
                        <a:pt x="327383" y="1140294"/>
                        <a:pt x="327383" y="1140294"/>
                      </a:cubicBezTo>
                      <a:cubicBezTo>
                        <a:pt x="334909" y="1151583"/>
                        <a:pt x="336393" y="1174161"/>
                        <a:pt x="349961" y="1174161"/>
                      </a:cubicBezTo>
                      <a:cubicBezTo>
                        <a:pt x="361861" y="1174161"/>
                        <a:pt x="355928" y="1150937"/>
                        <a:pt x="361250" y="1140294"/>
                      </a:cubicBezTo>
                      <a:cubicBezTo>
                        <a:pt x="367317" y="1128159"/>
                        <a:pt x="376301" y="1117717"/>
                        <a:pt x="383827" y="1106428"/>
                      </a:cubicBezTo>
                      <a:cubicBezTo>
                        <a:pt x="395116" y="1117717"/>
                        <a:pt x="407473" y="1128030"/>
                        <a:pt x="417694" y="1140294"/>
                      </a:cubicBezTo>
                      <a:cubicBezTo>
                        <a:pt x="426380" y="1150717"/>
                        <a:pt x="429849" y="1165475"/>
                        <a:pt x="440272" y="1174161"/>
                      </a:cubicBezTo>
                      <a:cubicBezTo>
                        <a:pt x="453200" y="1184934"/>
                        <a:pt x="470375" y="1189213"/>
                        <a:pt x="485427" y="1196739"/>
                      </a:cubicBezTo>
                      <a:cubicBezTo>
                        <a:pt x="496716" y="1192976"/>
                        <a:pt x="519294" y="1197350"/>
                        <a:pt x="519294" y="1185450"/>
                      </a:cubicBezTo>
                      <a:cubicBezTo>
                        <a:pt x="519294" y="1171882"/>
                        <a:pt x="498590" y="1159581"/>
                        <a:pt x="485427" y="1162872"/>
                      </a:cubicBezTo>
                      <a:cubicBezTo>
                        <a:pt x="473883" y="1165758"/>
                        <a:pt x="477901" y="1185450"/>
                        <a:pt x="474138" y="1196739"/>
                      </a:cubicBezTo>
                      <a:cubicBezTo>
                        <a:pt x="470375" y="1185450"/>
                        <a:pt x="454436" y="1171286"/>
                        <a:pt x="462850" y="1162872"/>
                      </a:cubicBezTo>
                      <a:cubicBezTo>
                        <a:pt x="479678" y="1146044"/>
                        <a:pt x="530583" y="1140294"/>
                        <a:pt x="530583" y="1140294"/>
                      </a:cubicBezTo>
                      <a:cubicBezTo>
                        <a:pt x="545635" y="1144057"/>
                        <a:pt x="561478" y="1145471"/>
                        <a:pt x="575738" y="1151583"/>
                      </a:cubicBezTo>
                      <a:cubicBezTo>
                        <a:pt x="588209" y="1156928"/>
                        <a:pt x="609605" y="1160593"/>
                        <a:pt x="609605" y="1174161"/>
                      </a:cubicBezTo>
                      <a:cubicBezTo>
                        <a:pt x="609605" y="1186061"/>
                        <a:pt x="587027" y="1166635"/>
                        <a:pt x="575738" y="1162872"/>
                      </a:cubicBezTo>
                      <a:cubicBezTo>
                        <a:pt x="564449" y="1166635"/>
                        <a:pt x="538109" y="1162872"/>
                        <a:pt x="541872" y="1174161"/>
                      </a:cubicBezTo>
                      <a:cubicBezTo>
                        <a:pt x="545360" y="1184624"/>
                        <a:pt x="608052" y="1203747"/>
                        <a:pt x="620894" y="1208028"/>
                      </a:cubicBezTo>
                      <a:cubicBezTo>
                        <a:pt x="639709" y="1204265"/>
                        <a:pt x="666695" y="1212704"/>
                        <a:pt x="677338" y="1196739"/>
                      </a:cubicBezTo>
                      <a:cubicBezTo>
                        <a:pt x="705238" y="1154890"/>
                        <a:pt x="620495" y="1109923"/>
                        <a:pt x="699916" y="1162872"/>
                      </a:cubicBezTo>
                      <a:cubicBezTo>
                        <a:pt x="726257" y="1159109"/>
                        <a:pt x="755139" y="1163483"/>
                        <a:pt x="778938" y="1151583"/>
                      </a:cubicBezTo>
                      <a:cubicBezTo>
                        <a:pt x="789581" y="1146261"/>
                        <a:pt x="781813" y="1126130"/>
                        <a:pt x="790227" y="1117716"/>
                      </a:cubicBezTo>
                      <a:cubicBezTo>
                        <a:pt x="798641" y="1109302"/>
                        <a:pt x="812805" y="1110191"/>
                        <a:pt x="824094" y="1106428"/>
                      </a:cubicBezTo>
                      <a:cubicBezTo>
                        <a:pt x="820331" y="1091376"/>
                        <a:pt x="825217" y="1070581"/>
                        <a:pt x="812805" y="1061272"/>
                      </a:cubicBezTo>
                      <a:cubicBezTo>
                        <a:pt x="803285" y="1054132"/>
                        <a:pt x="784260" y="1061918"/>
                        <a:pt x="778938" y="1072561"/>
                      </a:cubicBezTo>
                      <a:cubicBezTo>
                        <a:pt x="773616" y="1083204"/>
                        <a:pt x="786464" y="1095139"/>
                        <a:pt x="790227" y="1106428"/>
                      </a:cubicBezTo>
                      <a:cubicBezTo>
                        <a:pt x="805279" y="1102665"/>
                        <a:pt x="822474" y="1103745"/>
                        <a:pt x="835383" y="1095139"/>
                      </a:cubicBezTo>
                      <a:cubicBezTo>
                        <a:pt x="888877" y="1059476"/>
                        <a:pt x="823764" y="1049873"/>
                        <a:pt x="891827" y="1072561"/>
                      </a:cubicBezTo>
                      <a:cubicBezTo>
                        <a:pt x="880538" y="1080087"/>
                        <a:pt x="871123" y="1098430"/>
                        <a:pt x="857961" y="1095139"/>
                      </a:cubicBezTo>
                      <a:cubicBezTo>
                        <a:pt x="846417" y="1092253"/>
                        <a:pt x="842253" y="1072321"/>
                        <a:pt x="846672" y="1061272"/>
                      </a:cubicBezTo>
                      <a:cubicBezTo>
                        <a:pt x="851711" y="1048675"/>
                        <a:pt x="869249" y="1046220"/>
                        <a:pt x="880538" y="1038694"/>
                      </a:cubicBezTo>
                      <a:cubicBezTo>
                        <a:pt x="935093" y="956864"/>
                        <a:pt x="885150" y="1025340"/>
                        <a:pt x="891827" y="1038694"/>
                      </a:cubicBezTo>
                      <a:cubicBezTo>
                        <a:pt x="897149" y="1049337"/>
                        <a:pt x="914405" y="1046220"/>
                        <a:pt x="925694" y="1049983"/>
                      </a:cubicBezTo>
                      <a:cubicBezTo>
                        <a:pt x="933220" y="1038694"/>
                        <a:pt x="942927" y="1028587"/>
                        <a:pt x="948272" y="1016116"/>
                      </a:cubicBezTo>
                      <a:cubicBezTo>
                        <a:pt x="954384" y="1001856"/>
                        <a:pt x="948590" y="981932"/>
                        <a:pt x="959561" y="970961"/>
                      </a:cubicBezTo>
                      <a:cubicBezTo>
                        <a:pt x="970532" y="959990"/>
                        <a:pt x="989664" y="963435"/>
                        <a:pt x="1004716" y="959672"/>
                      </a:cubicBezTo>
                      <a:cubicBezTo>
                        <a:pt x="1000953" y="944620"/>
                        <a:pt x="1007304" y="921455"/>
                        <a:pt x="993427" y="914516"/>
                      </a:cubicBezTo>
                      <a:cubicBezTo>
                        <a:pt x="981292" y="908448"/>
                        <a:pt x="969155" y="946687"/>
                        <a:pt x="959561" y="937094"/>
                      </a:cubicBezTo>
                      <a:cubicBezTo>
                        <a:pt x="949967" y="927501"/>
                        <a:pt x="970633" y="910419"/>
                        <a:pt x="982138" y="903228"/>
                      </a:cubicBezTo>
                      <a:cubicBezTo>
                        <a:pt x="1002320" y="890614"/>
                        <a:pt x="1049872" y="880650"/>
                        <a:pt x="1049872" y="880650"/>
                      </a:cubicBezTo>
                      <a:cubicBezTo>
                        <a:pt x="1053635" y="869361"/>
                        <a:pt x="1066483" y="857426"/>
                        <a:pt x="1061161" y="846783"/>
                      </a:cubicBezTo>
                      <a:cubicBezTo>
                        <a:pt x="1055839" y="836140"/>
                        <a:pt x="1035708" y="827080"/>
                        <a:pt x="1027294" y="835494"/>
                      </a:cubicBezTo>
                      <a:cubicBezTo>
                        <a:pt x="1018880" y="843908"/>
                        <a:pt x="1034820" y="858072"/>
                        <a:pt x="1038583" y="869361"/>
                      </a:cubicBezTo>
                      <a:cubicBezTo>
                        <a:pt x="1049872" y="858072"/>
                        <a:pt x="1064697" y="849450"/>
                        <a:pt x="1072450" y="835494"/>
                      </a:cubicBezTo>
                      <a:cubicBezTo>
                        <a:pt x="1084008" y="814690"/>
                        <a:pt x="1114829" y="754559"/>
                        <a:pt x="1095027" y="767761"/>
                      </a:cubicBezTo>
                      <a:lnTo>
                        <a:pt x="1061161" y="790339"/>
                      </a:lnTo>
                      <a:cubicBezTo>
                        <a:pt x="1049872" y="786576"/>
                        <a:pt x="1032616" y="789693"/>
                        <a:pt x="1027294" y="779050"/>
                      </a:cubicBezTo>
                      <a:cubicBezTo>
                        <a:pt x="1013662" y="751786"/>
                        <a:pt x="1061988" y="729580"/>
                        <a:pt x="1072450" y="722605"/>
                      </a:cubicBezTo>
                      <a:cubicBezTo>
                        <a:pt x="1079976" y="711316"/>
                        <a:pt x="1092797" y="702122"/>
                        <a:pt x="1095027" y="688739"/>
                      </a:cubicBezTo>
                      <a:cubicBezTo>
                        <a:pt x="1103880" y="635615"/>
                        <a:pt x="1048544" y="666603"/>
                        <a:pt x="1117605" y="643583"/>
                      </a:cubicBezTo>
                      <a:cubicBezTo>
                        <a:pt x="1113842" y="617242"/>
                        <a:pt x="1111534" y="590652"/>
                        <a:pt x="1106316" y="564561"/>
                      </a:cubicBezTo>
                      <a:cubicBezTo>
                        <a:pt x="1103982" y="552892"/>
                        <a:pt x="1095027" y="518794"/>
                        <a:pt x="1095027" y="530694"/>
                      </a:cubicBezTo>
                      <a:cubicBezTo>
                        <a:pt x="1095027" y="553583"/>
                        <a:pt x="1102553" y="575850"/>
                        <a:pt x="1106316" y="598428"/>
                      </a:cubicBezTo>
                      <a:cubicBezTo>
                        <a:pt x="1113842" y="587139"/>
                        <a:pt x="1127396" y="578046"/>
                        <a:pt x="1128894" y="564561"/>
                      </a:cubicBezTo>
                      <a:cubicBezTo>
                        <a:pt x="1142414" y="442886"/>
                        <a:pt x="1088881" y="539914"/>
                        <a:pt x="1140183" y="462961"/>
                      </a:cubicBezTo>
                      <a:cubicBezTo>
                        <a:pt x="1128894" y="451672"/>
                        <a:pt x="1119600" y="437950"/>
                        <a:pt x="1106316" y="429094"/>
                      </a:cubicBezTo>
                      <a:cubicBezTo>
                        <a:pt x="1096415" y="422493"/>
                        <a:pt x="1080864" y="426219"/>
                        <a:pt x="1072450" y="417805"/>
                      </a:cubicBezTo>
                      <a:cubicBezTo>
                        <a:pt x="1064036" y="409391"/>
                        <a:pt x="1064924" y="395228"/>
                        <a:pt x="1061161" y="383939"/>
                      </a:cubicBezTo>
                      <a:cubicBezTo>
                        <a:pt x="1072450" y="380176"/>
                        <a:pt x="1088427" y="362749"/>
                        <a:pt x="1095027" y="372650"/>
                      </a:cubicBezTo>
                      <a:cubicBezTo>
                        <a:pt x="1103633" y="385559"/>
                        <a:pt x="1098143" y="423567"/>
                        <a:pt x="1083738" y="417805"/>
                      </a:cubicBezTo>
                      <a:cubicBezTo>
                        <a:pt x="1058544" y="407727"/>
                        <a:pt x="1038583" y="350072"/>
                        <a:pt x="1038583" y="350072"/>
                      </a:cubicBezTo>
                      <a:cubicBezTo>
                        <a:pt x="1042346" y="338783"/>
                        <a:pt x="1057012" y="325725"/>
                        <a:pt x="1049872" y="316205"/>
                      </a:cubicBezTo>
                      <a:cubicBezTo>
                        <a:pt x="1030027" y="289745"/>
                        <a:pt x="991169" y="309432"/>
                        <a:pt x="970850" y="316205"/>
                      </a:cubicBezTo>
                      <a:cubicBezTo>
                        <a:pt x="974613" y="301153"/>
                        <a:pt x="969726" y="280359"/>
                        <a:pt x="982138" y="271050"/>
                      </a:cubicBezTo>
                      <a:cubicBezTo>
                        <a:pt x="991658" y="263910"/>
                        <a:pt x="1006485" y="289479"/>
                        <a:pt x="1016005" y="282339"/>
                      </a:cubicBezTo>
                      <a:cubicBezTo>
                        <a:pt x="1028417" y="273030"/>
                        <a:pt x="1023531" y="252235"/>
                        <a:pt x="1027294" y="237183"/>
                      </a:cubicBezTo>
                      <a:cubicBezTo>
                        <a:pt x="924511" y="185792"/>
                        <a:pt x="1031325" y="225894"/>
                        <a:pt x="948272" y="225894"/>
                      </a:cubicBezTo>
                      <a:cubicBezTo>
                        <a:pt x="921664" y="225894"/>
                        <a:pt x="895591" y="218368"/>
                        <a:pt x="869250" y="214605"/>
                      </a:cubicBezTo>
                      <a:cubicBezTo>
                        <a:pt x="880539" y="207079"/>
                        <a:pt x="889872" y="189085"/>
                        <a:pt x="903116" y="192028"/>
                      </a:cubicBezTo>
                      <a:cubicBezTo>
                        <a:pt x="929605" y="197915"/>
                        <a:pt x="970850" y="237183"/>
                        <a:pt x="970850" y="237183"/>
                      </a:cubicBezTo>
                      <a:cubicBezTo>
                        <a:pt x="958127" y="192652"/>
                        <a:pt x="968560" y="146872"/>
                        <a:pt x="914405" y="146872"/>
                      </a:cubicBezTo>
                      <a:cubicBezTo>
                        <a:pt x="898890" y="146872"/>
                        <a:pt x="884302" y="154398"/>
                        <a:pt x="869250" y="158161"/>
                      </a:cubicBezTo>
                      <a:cubicBezTo>
                        <a:pt x="865487" y="169450"/>
                        <a:pt x="869010" y="187609"/>
                        <a:pt x="857961" y="192028"/>
                      </a:cubicBezTo>
                      <a:cubicBezTo>
                        <a:pt x="787086" y="220378"/>
                        <a:pt x="818770" y="162843"/>
                        <a:pt x="824094" y="146872"/>
                      </a:cubicBezTo>
                      <a:cubicBezTo>
                        <a:pt x="816568" y="135583"/>
                        <a:pt x="812805" y="120531"/>
                        <a:pt x="801516" y="113005"/>
                      </a:cubicBezTo>
                      <a:cubicBezTo>
                        <a:pt x="788607" y="104399"/>
                        <a:pt x="771279" y="105978"/>
                        <a:pt x="756361" y="101716"/>
                      </a:cubicBezTo>
                      <a:cubicBezTo>
                        <a:pt x="744919" y="98447"/>
                        <a:pt x="733783" y="94191"/>
                        <a:pt x="722494" y="90428"/>
                      </a:cubicBezTo>
                      <a:cubicBezTo>
                        <a:pt x="642217" y="36910"/>
                        <a:pt x="731273" y="79975"/>
                        <a:pt x="666050" y="101716"/>
                      </a:cubicBezTo>
                      <a:cubicBezTo>
                        <a:pt x="651331" y="106622"/>
                        <a:pt x="635946" y="94191"/>
                        <a:pt x="620894" y="90428"/>
                      </a:cubicBezTo>
                      <a:cubicBezTo>
                        <a:pt x="632183" y="82902"/>
                        <a:pt x="642057" y="72614"/>
                        <a:pt x="654761" y="67850"/>
                      </a:cubicBezTo>
                      <a:cubicBezTo>
                        <a:pt x="672727" y="61113"/>
                        <a:pt x="700562" y="72526"/>
                        <a:pt x="711205" y="56561"/>
                      </a:cubicBezTo>
                      <a:cubicBezTo>
                        <a:pt x="719162" y="44625"/>
                        <a:pt x="644845" y="23152"/>
                        <a:pt x="643472" y="22694"/>
                      </a:cubicBezTo>
                      <a:cubicBezTo>
                        <a:pt x="637994" y="39127"/>
                        <a:pt x="630566" y="84514"/>
                        <a:pt x="598316" y="79139"/>
                      </a:cubicBezTo>
                      <a:cubicBezTo>
                        <a:pt x="582568" y="76514"/>
                        <a:pt x="578406" y="53025"/>
                        <a:pt x="564450" y="45272"/>
                      </a:cubicBezTo>
                      <a:cubicBezTo>
                        <a:pt x="543646" y="33714"/>
                        <a:pt x="496716" y="22694"/>
                        <a:pt x="496716" y="22694"/>
                      </a:cubicBezTo>
                      <a:cubicBezTo>
                        <a:pt x="508005" y="15168"/>
                        <a:pt x="517200" y="2347"/>
                        <a:pt x="530583" y="116"/>
                      </a:cubicBezTo>
                      <a:cubicBezTo>
                        <a:pt x="541208" y="-1655"/>
                        <a:pt x="602744" y="16939"/>
                        <a:pt x="553161" y="45272"/>
                      </a:cubicBezTo>
                      <a:cubicBezTo>
                        <a:pt x="533287" y="56628"/>
                        <a:pt x="508005" y="52798"/>
                        <a:pt x="485427" y="56561"/>
                      </a:cubicBezTo>
                      <a:cubicBezTo>
                        <a:pt x="504242" y="60324"/>
                        <a:pt x="547940" y="49647"/>
                        <a:pt x="541872" y="67850"/>
                      </a:cubicBezTo>
                      <a:cubicBezTo>
                        <a:pt x="534346" y="90428"/>
                        <a:pt x="474138" y="90428"/>
                        <a:pt x="474138" y="90428"/>
                      </a:cubicBezTo>
                      <a:cubicBezTo>
                        <a:pt x="455323" y="86665"/>
                        <a:pt x="429206" y="94489"/>
                        <a:pt x="417694" y="79139"/>
                      </a:cubicBezTo>
                      <a:cubicBezTo>
                        <a:pt x="409554" y="68285"/>
                        <a:pt x="443563" y="58435"/>
                        <a:pt x="440272" y="45272"/>
                      </a:cubicBezTo>
                      <a:cubicBezTo>
                        <a:pt x="437386" y="33728"/>
                        <a:pt x="417694" y="37746"/>
                        <a:pt x="406405" y="33983"/>
                      </a:cubicBezTo>
                      <a:cubicBezTo>
                        <a:pt x="334521" y="57944"/>
                        <a:pt x="405800" y="23602"/>
                        <a:pt x="361250" y="90428"/>
                      </a:cubicBezTo>
                      <a:cubicBezTo>
                        <a:pt x="348746" y="109184"/>
                        <a:pt x="312833" y="117855"/>
                        <a:pt x="293516" y="124294"/>
                      </a:cubicBezTo>
                      <a:lnTo>
                        <a:pt x="259650" y="146872"/>
                      </a:lnTo>
                    </a:path>
                  </a:pathLst>
                </a:custGeom>
                <a:noFill/>
                <a:ln>
                  <a:solidFill>
                    <a:srgbClr val="00B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de-DE"/>
                </a:p>
              </p:txBody>
            </p:sp>
            <p:sp>
              <p:nvSpPr>
                <p:cNvPr id="44" name="Freeform 333"/>
                <p:cNvSpPr/>
                <p:nvPr/>
              </p:nvSpPr>
              <p:spPr>
                <a:xfrm>
                  <a:off x="899592" y="3861048"/>
                  <a:ext cx="1728295" cy="1728329"/>
                </a:xfrm>
                <a:custGeom>
                  <a:avLst/>
                  <a:gdLst>
                    <a:gd name="connsiteX0" fmla="*/ 287918 w 1337785"/>
                    <a:gd name="connsiteY0" fmla="*/ 225778 h 1377245"/>
                    <a:gd name="connsiteX1" fmla="*/ 231474 w 1337785"/>
                    <a:gd name="connsiteY1" fmla="*/ 237067 h 1377245"/>
                    <a:gd name="connsiteX2" fmla="*/ 197607 w 1337785"/>
                    <a:gd name="connsiteY2" fmla="*/ 372534 h 1377245"/>
                    <a:gd name="connsiteX3" fmla="*/ 163741 w 1337785"/>
                    <a:gd name="connsiteY3" fmla="*/ 349956 h 1377245"/>
                    <a:gd name="connsiteX4" fmla="*/ 197607 w 1337785"/>
                    <a:gd name="connsiteY4" fmla="*/ 327378 h 1377245"/>
                    <a:gd name="connsiteX5" fmla="*/ 186318 w 1337785"/>
                    <a:gd name="connsiteY5" fmla="*/ 361245 h 1377245"/>
                    <a:gd name="connsiteX6" fmla="*/ 152452 w 1337785"/>
                    <a:gd name="connsiteY6" fmla="*/ 395111 h 1377245"/>
                    <a:gd name="connsiteX7" fmla="*/ 141163 w 1337785"/>
                    <a:gd name="connsiteY7" fmla="*/ 440267 h 1377245"/>
                    <a:gd name="connsiteX8" fmla="*/ 107296 w 1337785"/>
                    <a:gd name="connsiteY8" fmla="*/ 462845 h 1377245"/>
                    <a:gd name="connsiteX9" fmla="*/ 129874 w 1337785"/>
                    <a:gd name="connsiteY9" fmla="*/ 462845 h 1377245"/>
                    <a:gd name="connsiteX10" fmla="*/ 118585 w 1337785"/>
                    <a:gd name="connsiteY10" fmla="*/ 508000 h 1377245"/>
                    <a:gd name="connsiteX11" fmla="*/ 84718 w 1337785"/>
                    <a:gd name="connsiteY11" fmla="*/ 575734 h 1377245"/>
                    <a:gd name="connsiteX12" fmla="*/ 50852 w 1337785"/>
                    <a:gd name="connsiteY12" fmla="*/ 598311 h 1377245"/>
                    <a:gd name="connsiteX13" fmla="*/ 28274 w 1337785"/>
                    <a:gd name="connsiteY13" fmla="*/ 541867 h 1377245"/>
                    <a:gd name="connsiteX14" fmla="*/ 84718 w 1337785"/>
                    <a:gd name="connsiteY14" fmla="*/ 553156 h 1377245"/>
                    <a:gd name="connsiteX15" fmla="*/ 73430 w 1337785"/>
                    <a:gd name="connsiteY15" fmla="*/ 643467 h 1377245"/>
                    <a:gd name="connsiteX16" fmla="*/ 50852 w 1337785"/>
                    <a:gd name="connsiteY16" fmla="*/ 677334 h 1377245"/>
                    <a:gd name="connsiteX17" fmla="*/ 73430 w 1337785"/>
                    <a:gd name="connsiteY17" fmla="*/ 801511 h 1377245"/>
                    <a:gd name="connsiteX18" fmla="*/ 50852 w 1337785"/>
                    <a:gd name="connsiteY18" fmla="*/ 767645 h 1377245"/>
                    <a:gd name="connsiteX19" fmla="*/ 39563 w 1337785"/>
                    <a:gd name="connsiteY19" fmla="*/ 722489 h 1377245"/>
                    <a:gd name="connsiteX20" fmla="*/ 28274 w 1337785"/>
                    <a:gd name="connsiteY20" fmla="*/ 756356 h 1377245"/>
                    <a:gd name="connsiteX21" fmla="*/ 39563 w 1337785"/>
                    <a:gd name="connsiteY21" fmla="*/ 812800 h 1377245"/>
                    <a:gd name="connsiteX22" fmla="*/ 62141 w 1337785"/>
                    <a:gd name="connsiteY22" fmla="*/ 846667 h 1377245"/>
                    <a:gd name="connsiteX23" fmla="*/ 84718 w 1337785"/>
                    <a:gd name="connsiteY23" fmla="*/ 891822 h 1377245"/>
                    <a:gd name="connsiteX24" fmla="*/ 96007 w 1337785"/>
                    <a:gd name="connsiteY24" fmla="*/ 959556 h 1377245"/>
                    <a:gd name="connsiteX25" fmla="*/ 152452 w 1337785"/>
                    <a:gd name="connsiteY25" fmla="*/ 970845 h 1377245"/>
                    <a:gd name="connsiteX26" fmla="*/ 186318 w 1337785"/>
                    <a:gd name="connsiteY26" fmla="*/ 993422 h 1377245"/>
                    <a:gd name="connsiteX27" fmla="*/ 197607 w 1337785"/>
                    <a:gd name="connsiteY27" fmla="*/ 959556 h 1377245"/>
                    <a:gd name="connsiteX28" fmla="*/ 141163 w 1337785"/>
                    <a:gd name="connsiteY28" fmla="*/ 1004711 h 1377245"/>
                    <a:gd name="connsiteX29" fmla="*/ 141163 w 1337785"/>
                    <a:gd name="connsiteY29" fmla="*/ 1083734 h 1377245"/>
                    <a:gd name="connsiteX30" fmla="*/ 175030 w 1337785"/>
                    <a:gd name="connsiteY30" fmla="*/ 1106311 h 1377245"/>
                    <a:gd name="connsiteX31" fmla="*/ 231474 w 1337785"/>
                    <a:gd name="connsiteY31" fmla="*/ 1162756 h 1377245"/>
                    <a:gd name="connsiteX32" fmla="*/ 220185 w 1337785"/>
                    <a:gd name="connsiteY32" fmla="*/ 1128889 h 1377245"/>
                    <a:gd name="connsiteX33" fmla="*/ 186318 w 1337785"/>
                    <a:gd name="connsiteY33" fmla="*/ 1117600 h 1377245"/>
                    <a:gd name="connsiteX34" fmla="*/ 175030 w 1337785"/>
                    <a:gd name="connsiteY34" fmla="*/ 1151467 h 1377245"/>
                    <a:gd name="connsiteX35" fmla="*/ 186318 w 1337785"/>
                    <a:gd name="connsiteY35" fmla="*/ 1185334 h 1377245"/>
                    <a:gd name="connsiteX36" fmla="*/ 254052 w 1337785"/>
                    <a:gd name="connsiteY36" fmla="*/ 1241778 h 1377245"/>
                    <a:gd name="connsiteX37" fmla="*/ 287918 w 1337785"/>
                    <a:gd name="connsiteY37" fmla="*/ 1230489 h 1377245"/>
                    <a:gd name="connsiteX38" fmla="*/ 242763 w 1337785"/>
                    <a:gd name="connsiteY38" fmla="*/ 1174045 h 1377245"/>
                    <a:gd name="connsiteX39" fmla="*/ 220185 w 1337785"/>
                    <a:gd name="connsiteY39" fmla="*/ 1207911 h 1377245"/>
                    <a:gd name="connsiteX40" fmla="*/ 265341 w 1337785"/>
                    <a:gd name="connsiteY40" fmla="*/ 1219200 h 1377245"/>
                    <a:gd name="connsiteX41" fmla="*/ 299207 w 1337785"/>
                    <a:gd name="connsiteY41" fmla="*/ 1241778 h 1377245"/>
                    <a:gd name="connsiteX42" fmla="*/ 355652 w 1337785"/>
                    <a:gd name="connsiteY42" fmla="*/ 1230489 h 1377245"/>
                    <a:gd name="connsiteX43" fmla="*/ 366941 w 1337785"/>
                    <a:gd name="connsiteY43" fmla="*/ 1207911 h 1377245"/>
                    <a:gd name="connsiteX44" fmla="*/ 378230 w 1337785"/>
                    <a:gd name="connsiteY44" fmla="*/ 1241778 h 1377245"/>
                    <a:gd name="connsiteX45" fmla="*/ 389518 w 1337785"/>
                    <a:gd name="connsiteY45" fmla="*/ 1298222 h 1377245"/>
                    <a:gd name="connsiteX46" fmla="*/ 457252 w 1337785"/>
                    <a:gd name="connsiteY46" fmla="*/ 1332089 h 1377245"/>
                    <a:gd name="connsiteX47" fmla="*/ 468541 w 1337785"/>
                    <a:gd name="connsiteY47" fmla="*/ 1298222 h 1377245"/>
                    <a:gd name="connsiteX48" fmla="*/ 423385 w 1337785"/>
                    <a:gd name="connsiteY48" fmla="*/ 1298222 h 1377245"/>
                    <a:gd name="connsiteX49" fmla="*/ 592718 w 1337785"/>
                    <a:gd name="connsiteY49" fmla="*/ 1332089 h 1377245"/>
                    <a:gd name="connsiteX50" fmla="*/ 558852 w 1337785"/>
                    <a:gd name="connsiteY50" fmla="*/ 1309511 h 1377245"/>
                    <a:gd name="connsiteX51" fmla="*/ 604007 w 1337785"/>
                    <a:gd name="connsiteY51" fmla="*/ 1320800 h 1377245"/>
                    <a:gd name="connsiteX52" fmla="*/ 626585 w 1337785"/>
                    <a:gd name="connsiteY52" fmla="*/ 1354667 h 1377245"/>
                    <a:gd name="connsiteX53" fmla="*/ 705607 w 1337785"/>
                    <a:gd name="connsiteY53" fmla="*/ 1354667 h 1377245"/>
                    <a:gd name="connsiteX54" fmla="*/ 716896 w 1337785"/>
                    <a:gd name="connsiteY54" fmla="*/ 1320800 h 1377245"/>
                    <a:gd name="connsiteX55" fmla="*/ 683030 w 1337785"/>
                    <a:gd name="connsiteY55" fmla="*/ 1298222 h 1377245"/>
                    <a:gd name="connsiteX56" fmla="*/ 694318 w 1337785"/>
                    <a:gd name="connsiteY56" fmla="*/ 1332089 h 1377245"/>
                    <a:gd name="connsiteX57" fmla="*/ 762052 w 1337785"/>
                    <a:gd name="connsiteY57" fmla="*/ 1377245 h 1377245"/>
                    <a:gd name="connsiteX58" fmla="*/ 818496 w 1337785"/>
                    <a:gd name="connsiteY58" fmla="*/ 1365956 h 1377245"/>
                    <a:gd name="connsiteX59" fmla="*/ 807207 w 1337785"/>
                    <a:gd name="connsiteY59" fmla="*/ 1309511 h 1377245"/>
                    <a:gd name="connsiteX60" fmla="*/ 874941 w 1337785"/>
                    <a:gd name="connsiteY60" fmla="*/ 1298222 h 1377245"/>
                    <a:gd name="connsiteX61" fmla="*/ 908807 w 1337785"/>
                    <a:gd name="connsiteY61" fmla="*/ 1286934 h 1377245"/>
                    <a:gd name="connsiteX62" fmla="*/ 920096 w 1337785"/>
                    <a:gd name="connsiteY62" fmla="*/ 1320800 h 1377245"/>
                    <a:gd name="connsiteX63" fmla="*/ 818496 w 1337785"/>
                    <a:gd name="connsiteY63" fmla="*/ 1332089 h 1377245"/>
                    <a:gd name="connsiteX64" fmla="*/ 852363 w 1337785"/>
                    <a:gd name="connsiteY64" fmla="*/ 1298222 h 1377245"/>
                    <a:gd name="connsiteX65" fmla="*/ 920096 w 1337785"/>
                    <a:gd name="connsiteY65" fmla="*/ 1286934 h 1377245"/>
                    <a:gd name="connsiteX66" fmla="*/ 953963 w 1337785"/>
                    <a:gd name="connsiteY66" fmla="*/ 1275645 h 1377245"/>
                    <a:gd name="connsiteX67" fmla="*/ 976541 w 1337785"/>
                    <a:gd name="connsiteY67" fmla="*/ 1241778 h 1377245"/>
                    <a:gd name="connsiteX68" fmla="*/ 1032985 w 1337785"/>
                    <a:gd name="connsiteY68" fmla="*/ 1230489 h 1377245"/>
                    <a:gd name="connsiteX69" fmla="*/ 1066852 w 1337785"/>
                    <a:gd name="connsiteY69" fmla="*/ 1219200 h 1377245"/>
                    <a:gd name="connsiteX70" fmla="*/ 1032985 w 1337785"/>
                    <a:gd name="connsiteY70" fmla="*/ 1286934 h 1377245"/>
                    <a:gd name="connsiteX71" fmla="*/ 965252 w 1337785"/>
                    <a:gd name="connsiteY71" fmla="*/ 1253067 h 1377245"/>
                    <a:gd name="connsiteX72" fmla="*/ 999118 w 1337785"/>
                    <a:gd name="connsiteY72" fmla="*/ 1241778 h 1377245"/>
                    <a:gd name="connsiteX73" fmla="*/ 1032985 w 1337785"/>
                    <a:gd name="connsiteY73" fmla="*/ 1207911 h 1377245"/>
                    <a:gd name="connsiteX74" fmla="*/ 1066852 w 1337785"/>
                    <a:gd name="connsiteY74" fmla="*/ 1185334 h 1377245"/>
                    <a:gd name="connsiteX75" fmla="*/ 1078141 w 1337785"/>
                    <a:gd name="connsiteY75" fmla="*/ 1151467 h 1377245"/>
                    <a:gd name="connsiteX76" fmla="*/ 1179741 w 1337785"/>
                    <a:gd name="connsiteY76" fmla="*/ 1140178 h 1377245"/>
                    <a:gd name="connsiteX77" fmla="*/ 1202318 w 1337785"/>
                    <a:gd name="connsiteY77" fmla="*/ 1106311 h 1377245"/>
                    <a:gd name="connsiteX78" fmla="*/ 1145874 w 1337785"/>
                    <a:gd name="connsiteY78" fmla="*/ 1061156 h 1377245"/>
                    <a:gd name="connsiteX79" fmla="*/ 1157163 w 1337785"/>
                    <a:gd name="connsiteY79" fmla="*/ 1106311 h 1377245"/>
                    <a:gd name="connsiteX80" fmla="*/ 1134585 w 1337785"/>
                    <a:gd name="connsiteY80" fmla="*/ 1072445 h 1377245"/>
                    <a:gd name="connsiteX81" fmla="*/ 1179741 w 1337785"/>
                    <a:gd name="connsiteY81" fmla="*/ 1061156 h 1377245"/>
                    <a:gd name="connsiteX82" fmla="*/ 1270052 w 1337785"/>
                    <a:gd name="connsiteY82" fmla="*/ 1038578 h 1377245"/>
                    <a:gd name="connsiteX83" fmla="*/ 1247474 w 1337785"/>
                    <a:gd name="connsiteY83" fmla="*/ 959556 h 1377245"/>
                    <a:gd name="connsiteX84" fmla="*/ 1213607 w 1337785"/>
                    <a:gd name="connsiteY84" fmla="*/ 948267 h 1377245"/>
                    <a:gd name="connsiteX85" fmla="*/ 1236185 w 1337785"/>
                    <a:gd name="connsiteY85" fmla="*/ 993422 h 1377245"/>
                    <a:gd name="connsiteX86" fmla="*/ 1270052 w 1337785"/>
                    <a:gd name="connsiteY86" fmla="*/ 970845 h 1377245"/>
                    <a:gd name="connsiteX87" fmla="*/ 1281341 w 1337785"/>
                    <a:gd name="connsiteY87" fmla="*/ 857956 h 1377245"/>
                    <a:gd name="connsiteX88" fmla="*/ 1247474 w 1337785"/>
                    <a:gd name="connsiteY88" fmla="*/ 846667 h 1377245"/>
                    <a:gd name="connsiteX89" fmla="*/ 1303918 w 1337785"/>
                    <a:gd name="connsiteY89" fmla="*/ 745067 h 1377245"/>
                    <a:gd name="connsiteX90" fmla="*/ 1337785 w 1337785"/>
                    <a:gd name="connsiteY90" fmla="*/ 722489 h 1377245"/>
                    <a:gd name="connsiteX91" fmla="*/ 1326496 w 1337785"/>
                    <a:gd name="connsiteY91" fmla="*/ 688622 h 1377245"/>
                    <a:gd name="connsiteX92" fmla="*/ 1292630 w 1337785"/>
                    <a:gd name="connsiteY92" fmla="*/ 677334 h 1377245"/>
                    <a:gd name="connsiteX93" fmla="*/ 1303918 w 1337785"/>
                    <a:gd name="connsiteY93" fmla="*/ 575734 h 1377245"/>
                    <a:gd name="connsiteX94" fmla="*/ 1326496 w 1337785"/>
                    <a:gd name="connsiteY94" fmla="*/ 609600 h 1377245"/>
                    <a:gd name="connsiteX95" fmla="*/ 1303918 w 1337785"/>
                    <a:gd name="connsiteY95" fmla="*/ 474134 h 1377245"/>
                    <a:gd name="connsiteX96" fmla="*/ 1281341 w 1337785"/>
                    <a:gd name="connsiteY96" fmla="*/ 440267 h 1377245"/>
                    <a:gd name="connsiteX97" fmla="*/ 1247474 w 1337785"/>
                    <a:gd name="connsiteY97" fmla="*/ 417689 h 1377245"/>
                    <a:gd name="connsiteX98" fmla="*/ 1236185 w 1337785"/>
                    <a:gd name="connsiteY98" fmla="*/ 327378 h 1377245"/>
                    <a:gd name="connsiteX99" fmla="*/ 1191030 w 1337785"/>
                    <a:gd name="connsiteY99" fmla="*/ 338667 h 1377245"/>
                    <a:gd name="connsiteX100" fmla="*/ 1213607 w 1337785"/>
                    <a:gd name="connsiteY100" fmla="*/ 282222 h 1377245"/>
                    <a:gd name="connsiteX101" fmla="*/ 1224896 w 1337785"/>
                    <a:gd name="connsiteY101" fmla="*/ 361245 h 1377245"/>
                    <a:gd name="connsiteX102" fmla="*/ 1236185 w 1337785"/>
                    <a:gd name="connsiteY102" fmla="*/ 327378 h 1377245"/>
                    <a:gd name="connsiteX103" fmla="*/ 1213607 w 1337785"/>
                    <a:gd name="connsiteY103" fmla="*/ 293511 h 1377245"/>
                    <a:gd name="connsiteX104" fmla="*/ 1134585 w 1337785"/>
                    <a:gd name="connsiteY104" fmla="*/ 259645 h 1377245"/>
                    <a:gd name="connsiteX105" fmla="*/ 1078141 w 1337785"/>
                    <a:gd name="connsiteY105" fmla="*/ 169334 h 1377245"/>
                    <a:gd name="connsiteX106" fmla="*/ 1066852 w 1337785"/>
                    <a:gd name="connsiteY106" fmla="*/ 158045 h 1377245"/>
                    <a:gd name="connsiteX107" fmla="*/ 1055563 w 1337785"/>
                    <a:gd name="connsiteY107" fmla="*/ 124178 h 1377245"/>
                    <a:gd name="connsiteX108" fmla="*/ 1010407 w 1337785"/>
                    <a:gd name="connsiteY108" fmla="*/ 112889 h 1377245"/>
                    <a:gd name="connsiteX109" fmla="*/ 976541 w 1337785"/>
                    <a:gd name="connsiteY109" fmla="*/ 124178 h 1377245"/>
                    <a:gd name="connsiteX110" fmla="*/ 931385 w 1337785"/>
                    <a:gd name="connsiteY110" fmla="*/ 135467 h 1377245"/>
                    <a:gd name="connsiteX111" fmla="*/ 920096 w 1337785"/>
                    <a:gd name="connsiteY111" fmla="*/ 101600 h 1377245"/>
                    <a:gd name="connsiteX112" fmla="*/ 953963 w 1337785"/>
                    <a:gd name="connsiteY112" fmla="*/ 135467 h 1377245"/>
                    <a:gd name="connsiteX113" fmla="*/ 976541 w 1337785"/>
                    <a:gd name="connsiteY113" fmla="*/ 169334 h 1377245"/>
                    <a:gd name="connsiteX114" fmla="*/ 920096 w 1337785"/>
                    <a:gd name="connsiteY114" fmla="*/ 101600 h 1377245"/>
                    <a:gd name="connsiteX115" fmla="*/ 818496 w 1337785"/>
                    <a:gd name="connsiteY115" fmla="*/ 90311 h 1377245"/>
                    <a:gd name="connsiteX116" fmla="*/ 807207 w 1337785"/>
                    <a:gd name="connsiteY116" fmla="*/ 56445 h 1377245"/>
                    <a:gd name="connsiteX117" fmla="*/ 728185 w 1337785"/>
                    <a:gd name="connsiteY117" fmla="*/ 45156 h 1377245"/>
                    <a:gd name="connsiteX118" fmla="*/ 762052 w 1337785"/>
                    <a:gd name="connsiteY118" fmla="*/ 67734 h 1377245"/>
                    <a:gd name="connsiteX119" fmla="*/ 750763 w 1337785"/>
                    <a:gd name="connsiteY119" fmla="*/ 33867 h 1377245"/>
                    <a:gd name="connsiteX120" fmla="*/ 671741 w 1337785"/>
                    <a:gd name="connsiteY120" fmla="*/ 33867 h 1377245"/>
                    <a:gd name="connsiteX121" fmla="*/ 660452 w 1337785"/>
                    <a:gd name="connsiteY121" fmla="*/ 90311 h 1377245"/>
                    <a:gd name="connsiteX122" fmla="*/ 649163 w 1337785"/>
                    <a:gd name="connsiteY122" fmla="*/ 56445 h 1377245"/>
                    <a:gd name="connsiteX123" fmla="*/ 637874 w 1337785"/>
                    <a:gd name="connsiteY123" fmla="*/ 11289 h 1377245"/>
                    <a:gd name="connsiteX124" fmla="*/ 592718 w 1337785"/>
                    <a:gd name="connsiteY124" fmla="*/ 0 h 1377245"/>
                    <a:gd name="connsiteX125" fmla="*/ 524985 w 1337785"/>
                    <a:gd name="connsiteY125" fmla="*/ 56445 h 1377245"/>
                    <a:gd name="connsiteX126" fmla="*/ 513696 w 1337785"/>
                    <a:gd name="connsiteY126" fmla="*/ 90311 h 1377245"/>
                    <a:gd name="connsiteX127" fmla="*/ 547563 w 1337785"/>
                    <a:gd name="connsiteY127" fmla="*/ 67734 h 1377245"/>
                    <a:gd name="connsiteX128" fmla="*/ 581430 w 1337785"/>
                    <a:gd name="connsiteY128" fmla="*/ 56445 h 1377245"/>
                    <a:gd name="connsiteX129" fmla="*/ 547563 w 1337785"/>
                    <a:gd name="connsiteY129" fmla="*/ 33867 h 1377245"/>
                    <a:gd name="connsiteX130" fmla="*/ 502407 w 1337785"/>
                    <a:gd name="connsiteY130" fmla="*/ 90311 h 1377245"/>
                    <a:gd name="connsiteX131" fmla="*/ 457252 w 1337785"/>
                    <a:gd name="connsiteY131" fmla="*/ 79022 h 1377245"/>
                    <a:gd name="connsiteX132" fmla="*/ 389518 w 1337785"/>
                    <a:gd name="connsiteY132" fmla="*/ 67734 h 1377245"/>
                    <a:gd name="connsiteX133" fmla="*/ 355652 w 1337785"/>
                    <a:gd name="connsiteY133" fmla="*/ 45156 h 1377245"/>
                    <a:gd name="connsiteX134" fmla="*/ 423385 w 1337785"/>
                    <a:gd name="connsiteY134" fmla="*/ 56445 h 1377245"/>
                    <a:gd name="connsiteX135" fmla="*/ 434674 w 1337785"/>
                    <a:gd name="connsiteY135" fmla="*/ 90311 h 1377245"/>
                    <a:gd name="connsiteX136" fmla="*/ 378230 w 1337785"/>
                    <a:gd name="connsiteY136" fmla="*/ 146756 h 1377245"/>
                    <a:gd name="connsiteX137" fmla="*/ 344363 w 1337785"/>
                    <a:gd name="connsiteY137" fmla="*/ 135467 h 1377245"/>
                    <a:gd name="connsiteX138" fmla="*/ 389518 w 1337785"/>
                    <a:gd name="connsiteY138" fmla="*/ 90311 h 1377245"/>
                    <a:gd name="connsiteX139" fmla="*/ 378230 w 1337785"/>
                    <a:gd name="connsiteY139" fmla="*/ 135467 h 1377245"/>
                    <a:gd name="connsiteX140" fmla="*/ 310496 w 1337785"/>
                    <a:gd name="connsiteY140" fmla="*/ 169334 h 1377245"/>
                    <a:gd name="connsiteX141" fmla="*/ 265341 w 1337785"/>
                    <a:gd name="connsiteY141" fmla="*/ 237067 h 1377245"/>
                    <a:gd name="connsiteX142" fmla="*/ 254052 w 1337785"/>
                    <a:gd name="connsiteY142" fmla="*/ 191911 h 1377245"/>
                    <a:gd name="connsiteX143" fmla="*/ 231474 w 1337785"/>
                    <a:gd name="connsiteY143" fmla="*/ 270934 h 1377245"/>
                    <a:gd name="connsiteX144" fmla="*/ 163741 w 1337785"/>
                    <a:gd name="connsiteY144" fmla="*/ 316089 h 1377245"/>
                    <a:gd name="connsiteX145" fmla="*/ 152452 w 1337785"/>
                    <a:gd name="connsiteY145" fmla="*/ 327378 h 13772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</a:cxnLst>
                  <a:rect l="l" t="t" r="r" b="b"/>
                  <a:pathLst>
                    <a:path w="1337785" h="1377245">
                      <a:moveTo>
                        <a:pt x="287918" y="225778"/>
                      </a:moveTo>
                      <a:cubicBezTo>
                        <a:pt x="269103" y="229541"/>
                        <a:pt x="248133" y="227547"/>
                        <a:pt x="231474" y="237067"/>
                      </a:cubicBezTo>
                      <a:cubicBezTo>
                        <a:pt x="194564" y="258159"/>
                        <a:pt x="198917" y="360741"/>
                        <a:pt x="197607" y="372534"/>
                      </a:cubicBezTo>
                      <a:cubicBezTo>
                        <a:pt x="186318" y="365008"/>
                        <a:pt x="163741" y="363523"/>
                        <a:pt x="163741" y="349956"/>
                      </a:cubicBezTo>
                      <a:cubicBezTo>
                        <a:pt x="163741" y="336389"/>
                        <a:pt x="185472" y="321310"/>
                        <a:pt x="197607" y="327378"/>
                      </a:cubicBezTo>
                      <a:cubicBezTo>
                        <a:pt x="208250" y="332700"/>
                        <a:pt x="192919" y="351344"/>
                        <a:pt x="186318" y="361245"/>
                      </a:cubicBezTo>
                      <a:cubicBezTo>
                        <a:pt x="177462" y="374528"/>
                        <a:pt x="163741" y="383822"/>
                        <a:pt x="152452" y="395111"/>
                      </a:cubicBezTo>
                      <a:cubicBezTo>
                        <a:pt x="148689" y="410163"/>
                        <a:pt x="149769" y="427358"/>
                        <a:pt x="141163" y="440267"/>
                      </a:cubicBezTo>
                      <a:cubicBezTo>
                        <a:pt x="133637" y="451556"/>
                        <a:pt x="119431" y="456777"/>
                        <a:pt x="107296" y="462845"/>
                      </a:cubicBezTo>
                      <a:cubicBezTo>
                        <a:pt x="84154" y="474416"/>
                        <a:pt x="15119" y="485796"/>
                        <a:pt x="129874" y="462845"/>
                      </a:cubicBezTo>
                      <a:cubicBezTo>
                        <a:pt x="126111" y="477897"/>
                        <a:pt x="122847" y="493082"/>
                        <a:pt x="118585" y="508000"/>
                      </a:cubicBezTo>
                      <a:cubicBezTo>
                        <a:pt x="111240" y="533709"/>
                        <a:pt x="104508" y="555944"/>
                        <a:pt x="84718" y="575734"/>
                      </a:cubicBezTo>
                      <a:cubicBezTo>
                        <a:pt x="75125" y="585327"/>
                        <a:pt x="62141" y="590785"/>
                        <a:pt x="50852" y="598311"/>
                      </a:cubicBezTo>
                      <a:cubicBezTo>
                        <a:pt x="47928" y="597336"/>
                        <a:pt x="-45436" y="578721"/>
                        <a:pt x="28274" y="541867"/>
                      </a:cubicBezTo>
                      <a:cubicBezTo>
                        <a:pt x="45436" y="533286"/>
                        <a:pt x="65903" y="549393"/>
                        <a:pt x="84718" y="553156"/>
                      </a:cubicBezTo>
                      <a:cubicBezTo>
                        <a:pt x="80955" y="583260"/>
                        <a:pt x="81412" y="614198"/>
                        <a:pt x="73430" y="643467"/>
                      </a:cubicBezTo>
                      <a:cubicBezTo>
                        <a:pt x="69860" y="656557"/>
                        <a:pt x="52771" y="663903"/>
                        <a:pt x="50852" y="677334"/>
                      </a:cubicBezTo>
                      <a:cubicBezTo>
                        <a:pt x="32365" y="806739"/>
                        <a:pt x="122080" y="606911"/>
                        <a:pt x="73430" y="801511"/>
                      </a:cubicBezTo>
                      <a:cubicBezTo>
                        <a:pt x="70139" y="814673"/>
                        <a:pt x="58378" y="778934"/>
                        <a:pt x="50852" y="767645"/>
                      </a:cubicBezTo>
                      <a:cubicBezTo>
                        <a:pt x="47089" y="752593"/>
                        <a:pt x="53440" y="729428"/>
                        <a:pt x="39563" y="722489"/>
                      </a:cubicBezTo>
                      <a:cubicBezTo>
                        <a:pt x="28920" y="717167"/>
                        <a:pt x="28274" y="744456"/>
                        <a:pt x="28274" y="756356"/>
                      </a:cubicBezTo>
                      <a:cubicBezTo>
                        <a:pt x="28274" y="775543"/>
                        <a:pt x="32826" y="794834"/>
                        <a:pt x="39563" y="812800"/>
                      </a:cubicBezTo>
                      <a:cubicBezTo>
                        <a:pt x="44327" y="825504"/>
                        <a:pt x="55410" y="834887"/>
                        <a:pt x="62141" y="846667"/>
                      </a:cubicBezTo>
                      <a:cubicBezTo>
                        <a:pt x="70490" y="861278"/>
                        <a:pt x="77192" y="876770"/>
                        <a:pt x="84718" y="891822"/>
                      </a:cubicBezTo>
                      <a:cubicBezTo>
                        <a:pt x="88481" y="914400"/>
                        <a:pt x="81111" y="942177"/>
                        <a:pt x="96007" y="959556"/>
                      </a:cubicBezTo>
                      <a:cubicBezTo>
                        <a:pt x="108494" y="974124"/>
                        <a:pt x="134486" y="964108"/>
                        <a:pt x="152452" y="970845"/>
                      </a:cubicBezTo>
                      <a:cubicBezTo>
                        <a:pt x="165155" y="975609"/>
                        <a:pt x="175029" y="985896"/>
                        <a:pt x="186318" y="993422"/>
                      </a:cubicBezTo>
                      <a:cubicBezTo>
                        <a:pt x="190081" y="982133"/>
                        <a:pt x="206021" y="967970"/>
                        <a:pt x="197607" y="959556"/>
                      </a:cubicBezTo>
                      <a:cubicBezTo>
                        <a:pt x="175797" y="937746"/>
                        <a:pt x="141920" y="1003575"/>
                        <a:pt x="141163" y="1004711"/>
                      </a:cubicBezTo>
                      <a:cubicBezTo>
                        <a:pt x="131008" y="1035177"/>
                        <a:pt x="119113" y="1050659"/>
                        <a:pt x="141163" y="1083734"/>
                      </a:cubicBezTo>
                      <a:cubicBezTo>
                        <a:pt x="148689" y="1095023"/>
                        <a:pt x="163741" y="1098785"/>
                        <a:pt x="175030" y="1106311"/>
                      </a:cubicBezTo>
                      <a:cubicBezTo>
                        <a:pt x="178793" y="1111956"/>
                        <a:pt x="212658" y="1172164"/>
                        <a:pt x="231474" y="1162756"/>
                      </a:cubicBezTo>
                      <a:cubicBezTo>
                        <a:pt x="242117" y="1157434"/>
                        <a:pt x="228599" y="1137303"/>
                        <a:pt x="220185" y="1128889"/>
                      </a:cubicBezTo>
                      <a:cubicBezTo>
                        <a:pt x="211771" y="1120475"/>
                        <a:pt x="197607" y="1121363"/>
                        <a:pt x="186318" y="1117600"/>
                      </a:cubicBezTo>
                      <a:cubicBezTo>
                        <a:pt x="182555" y="1128889"/>
                        <a:pt x="175030" y="1139567"/>
                        <a:pt x="175030" y="1151467"/>
                      </a:cubicBezTo>
                      <a:cubicBezTo>
                        <a:pt x="175030" y="1163367"/>
                        <a:pt x="179717" y="1175433"/>
                        <a:pt x="186318" y="1185334"/>
                      </a:cubicBezTo>
                      <a:cubicBezTo>
                        <a:pt x="203701" y="1211408"/>
                        <a:pt x="229064" y="1225119"/>
                        <a:pt x="254052" y="1241778"/>
                      </a:cubicBezTo>
                      <a:cubicBezTo>
                        <a:pt x="265341" y="1238015"/>
                        <a:pt x="282596" y="1241132"/>
                        <a:pt x="287918" y="1230489"/>
                      </a:cubicBezTo>
                      <a:cubicBezTo>
                        <a:pt x="301551" y="1203224"/>
                        <a:pt x="253226" y="1181020"/>
                        <a:pt x="242763" y="1174045"/>
                      </a:cubicBezTo>
                      <a:cubicBezTo>
                        <a:pt x="235237" y="1185334"/>
                        <a:pt x="214117" y="1195776"/>
                        <a:pt x="220185" y="1207911"/>
                      </a:cubicBezTo>
                      <a:cubicBezTo>
                        <a:pt x="227124" y="1221788"/>
                        <a:pt x="251080" y="1213088"/>
                        <a:pt x="265341" y="1219200"/>
                      </a:cubicBezTo>
                      <a:cubicBezTo>
                        <a:pt x="277811" y="1224545"/>
                        <a:pt x="287918" y="1234252"/>
                        <a:pt x="299207" y="1241778"/>
                      </a:cubicBezTo>
                      <a:cubicBezTo>
                        <a:pt x="318022" y="1238015"/>
                        <a:pt x="345009" y="1246454"/>
                        <a:pt x="355652" y="1230489"/>
                      </a:cubicBezTo>
                      <a:cubicBezTo>
                        <a:pt x="371927" y="1206077"/>
                        <a:pt x="312348" y="1126023"/>
                        <a:pt x="366941" y="1207911"/>
                      </a:cubicBezTo>
                      <a:cubicBezTo>
                        <a:pt x="370704" y="1219200"/>
                        <a:pt x="375344" y="1230234"/>
                        <a:pt x="378230" y="1241778"/>
                      </a:cubicBezTo>
                      <a:cubicBezTo>
                        <a:pt x="382883" y="1260392"/>
                        <a:pt x="379999" y="1281563"/>
                        <a:pt x="389518" y="1298222"/>
                      </a:cubicBezTo>
                      <a:cubicBezTo>
                        <a:pt x="399816" y="1316244"/>
                        <a:pt x="439869" y="1326295"/>
                        <a:pt x="457252" y="1332089"/>
                      </a:cubicBezTo>
                      <a:cubicBezTo>
                        <a:pt x="461015" y="1320800"/>
                        <a:pt x="472304" y="1309511"/>
                        <a:pt x="468541" y="1298222"/>
                      </a:cubicBezTo>
                      <a:cubicBezTo>
                        <a:pt x="440354" y="1213661"/>
                        <a:pt x="429218" y="1280724"/>
                        <a:pt x="423385" y="1298222"/>
                      </a:cubicBezTo>
                      <a:cubicBezTo>
                        <a:pt x="462464" y="1376380"/>
                        <a:pt x="445045" y="1376391"/>
                        <a:pt x="592718" y="1332089"/>
                      </a:cubicBezTo>
                      <a:cubicBezTo>
                        <a:pt x="605713" y="1328190"/>
                        <a:pt x="549258" y="1319105"/>
                        <a:pt x="558852" y="1309511"/>
                      </a:cubicBezTo>
                      <a:cubicBezTo>
                        <a:pt x="569823" y="1298540"/>
                        <a:pt x="588955" y="1317037"/>
                        <a:pt x="604007" y="1320800"/>
                      </a:cubicBezTo>
                      <a:cubicBezTo>
                        <a:pt x="611533" y="1332089"/>
                        <a:pt x="615990" y="1346191"/>
                        <a:pt x="626585" y="1354667"/>
                      </a:cubicBezTo>
                      <a:cubicBezTo>
                        <a:pt x="653577" y="1376261"/>
                        <a:pt x="677062" y="1361804"/>
                        <a:pt x="705607" y="1354667"/>
                      </a:cubicBezTo>
                      <a:cubicBezTo>
                        <a:pt x="709370" y="1343378"/>
                        <a:pt x="721315" y="1331849"/>
                        <a:pt x="716896" y="1320800"/>
                      </a:cubicBezTo>
                      <a:cubicBezTo>
                        <a:pt x="711857" y="1308203"/>
                        <a:pt x="695165" y="1292154"/>
                        <a:pt x="683030" y="1298222"/>
                      </a:cubicBezTo>
                      <a:cubicBezTo>
                        <a:pt x="672387" y="1303544"/>
                        <a:pt x="688996" y="1321446"/>
                        <a:pt x="694318" y="1332089"/>
                      </a:cubicBezTo>
                      <a:cubicBezTo>
                        <a:pt x="716592" y="1376638"/>
                        <a:pt x="713923" y="1365213"/>
                        <a:pt x="762052" y="1377245"/>
                      </a:cubicBezTo>
                      <a:cubicBezTo>
                        <a:pt x="780867" y="1373482"/>
                        <a:pt x="807853" y="1381921"/>
                        <a:pt x="818496" y="1365956"/>
                      </a:cubicBezTo>
                      <a:cubicBezTo>
                        <a:pt x="829139" y="1349991"/>
                        <a:pt x="794923" y="1324251"/>
                        <a:pt x="807207" y="1309511"/>
                      </a:cubicBezTo>
                      <a:cubicBezTo>
                        <a:pt x="821860" y="1291927"/>
                        <a:pt x="852597" y="1303187"/>
                        <a:pt x="874941" y="1298222"/>
                      </a:cubicBezTo>
                      <a:cubicBezTo>
                        <a:pt x="886557" y="1295641"/>
                        <a:pt x="897518" y="1290697"/>
                        <a:pt x="908807" y="1286934"/>
                      </a:cubicBezTo>
                      <a:cubicBezTo>
                        <a:pt x="912570" y="1298223"/>
                        <a:pt x="924515" y="1309752"/>
                        <a:pt x="920096" y="1320800"/>
                      </a:cubicBezTo>
                      <a:cubicBezTo>
                        <a:pt x="903561" y="1362138"/>
                        <a:pt x="838243" y="1335380"/>
                        <a:pt x="818496" y="1332089"/>
                      </a:cubicBezTo>
                      <a:cubicBezTo>
                        <a:pt x="829785" y="1320800"/>
                        <a:pt x="837774" y="1304706"/>
                        <a:pt x="852363" y="1298222"/>
                      </a:cubicBezTo>
                      <a:cubicBezTo>
                        <a:pt x="873279" y="1288926"/>
                        <a:pt x="897752" y="1291899"/>
                        <a:pt x="920096" y="1286934"/>
                      </a:cubicBezTo>
                      <a:cubicBezTo>
                        <a:pt x="931712" y="1284353"/>
                        <a:pt x="942674" y="1279408"/>
                        <a:pt x="953963" y="1275645"/>
                      </a:cubicBezTo>
                      <a:cubicBezTo>
                        <a:pt x="961489" y="1264356"/>
                        <a:pt x="964761" y="1248510"/>
                        <a:pt x="976541" y="1241778"/>
                      </a:cubicBezTo>
                      <a:cubicBezTo>
                        <a:pt x="993200" y="1232258"/>
                        <a:pt x="1032985" y="1230489"/>
                        <a:pt x="1032985" y="1230489"/>
                      </a:cubicBezTo>
                      <a:cubicBezTo>
                        <a:pt x="1044274" y="1226726"/>
                        <a:pt x="1058438" y="1210786"/>
                        <a:pt x="1066852" y="1219200"/>
                      </a:cubicBezTo>
                      <a:cubicBezTo>
                        <a:pt x="1076200" y="1228548"/>
                        <a:pt x="1033742" y="1285798"/>
                        <a:pt x="1032985" y="1286934"/>
                      </a:cubicBezTo>
                      <a:cubicBezTo>
                        <a:pt x="1024634" y="1284150"/>
                        <a:pt x="965252" y="1267657"/>
                        <a:pt x="965252" y="1253067"/>
                      </a:cubicBezTo>
                      <a:cubicBezTo>
                        <a:pt x="965252" y="1241168"/>
                        <a:pt x="987829" y="1245541"/>
                        <a:pt x="999118" y="1241778"/>
                      </a:cubicBezTo>
                      <a:cubicBezTo>
                        <a:pt x="1010407" y="1230489"/>
                        <a:pt x="1020720" y="1218131"/>
                        <a:pt x="1032985" y="1207911"/>
                      </a:cubicBezTo>
                      <a:cubicBezTo>
                        <a:pt x="1043408" y="1199225"/>
                        <a:pt x="1058376" y="1195928"/>
                        <a:pt x="1066852" y="1185334"/>
                      </a:cubicBezTo>
                      <a:cubicBezTo>
                        <a:pt x="1074286" y="1176042"/>
                        <a:pt x="1067092" y="1155886"/>
                        <a:pt x="1078141" y="1151467"/>
                      </a:cubicBezTo>
                      <a:cubicBezTo>
                        <a:pt x="1109779" y="1138812"/>
                        <a:pt x="1145874" y="1143941"/>
                        <a:pt x="1179741" y="1140178"/>
                      </a:cubicBezTo>
                      <a:cubicBezTo>
                        <a:pt x="1187267" y="1128889"/>
                        <a:pt x="1202318" y="1119879"/>
                        <a:pt x="1202318" y="1106311"/>
                      </a:cubicBezTo>
                      <a:cubicBezTo>
                        <a:pt x="1202318" y="1072270"/>
                        <a:pt x="1167021" y="1068205"/>
                        <a:pt x="1145874" y="1061156"/>
                      </a:cubicBezTo>
                      <a:cubicBezTo>
                        <a:pt x="1149637" y="1076208"/>
                        <a:pt x="1168134" y="1095340"/>
                        <a:pt x="1157163" y="1106311"/>
                      </a:cubicBezTo>
                      <a:cubicBezTo>
                        <a:pt x="1147569" y="1115905"/>
                        <a:pt x="1128517" y="1084580"/>
                        <a:pt x="1134585" y="1072445"/>
                      </a:cubicBezTo>
                      <a:cubicBezTo>
                        <a:pt x="1141524" y="1058568"/>
                        <a:pt x="1164823" y="1065418"/>
                        <a:pt x="1179741" y="1061156"/>
                      </a:cubicBezTo>
                      <a:cubicBezTo>
                        <a:pt x="1260740" y="1038013"/>
                        <a:pt x="1155290" y="1061530"/>
                        <a:pt x="1270052" y="1038578"/>
                      </a:cubicBezTo>
                      <a:cubicBezTo>
                        <a:pt x="1269954" y="1038187"/>
                        <a:pt x="1252873" y="964955"/>
                        <a:pt x="1247474" y="959556"/>
                      </a:cubicBezTo>
                      <a:cubicBezTo>
                        <a:pt x="1239060" y="951142"/>
                        <a:pt x="1224896" y="952030"/>
                        <a:pt x="1213607" y="948267"/>
                      </a:cubicBezTo>
                      <a:lnTo>
                        <a:pt x="1236185" y="993422"/>
                      </a:lnTo>
                      <a:cubicBezTo>
                        <a:pt x="1242253" y="1005557"/>
                        <a:pt x="1270052" y="970845"/>
                        <a:pt x="1270052" y="970845"/>
                      </a:cubicBezTo>
                      <a:cubicBezTo>
                        <a:pt x="1297769" y="929270"/>
                        <a:pt x="1313417" y="922107"/>
                        <a:pt x="1281341" y="857956"/>
                      </a:cubicBezTo>
                      <a:cubicBezTo>
                        <a:pt x="1276019" y="847313"/>
                        <a:pt x="1258763" y="850430"/>
                        <a:pt x="1247474" y="846667"/>
                      </a:cubicBezTo>
                      <a:cubicBezTo>
                        <a:pt x="1259238" y="811376"/>
                        <a:pt x="1270647" y="767248"/>
                        <a:pt x="1303918" y="745067"/>
                      </a:cubicBezTo>
                      <a:lnTo>
                        <a:pt x="1337785" y="722489"/>
                      </a:lnTo>
                      <a:cubicBezTo>
                        <a:pt x="1334022" y="711200"/>
                        <a:pt x="1334910" y="697036"/>
                        <a:pt x="1326496" y="688622"/>
                      </a:cubicBezTo>
                      <a:cubicBezTo>
                        <a:pt x="1318082" y="680208"/>
                        <a:pt x="1292630" y="677334"/>
                        <a:pt x="1292630" y="677334"/>
                      </a:cubicBezTo>
                      <a:cubicBezTo>
                        <a:pt x="1296393" y="643467"/>
                        <a:pt x="1288680" y="606212"/>
                        <a:pt x="1303918" y="575734"/>
                      </a:cubicBezTo>
                      <a:cubicBezTo>
                        <a:pt x="1309985" y="563599"/>
                        <a:pt x="1324266" y="622983"/>
                        <a:pt x="1326496" y="609600"/>
                      </a:cubicBezTo>
                      <a:cubicBezTo>
                        <a:pt x="1329626" y="590818"/>
                        <a:pt x="1320489" y="507276"/>
                        <a:pt x="1303918" y="474134"/>
                      </a:cubicBezTo>
                      <a:cubicBezTo>
                        <a:pt x="1297850" y="461999"/>
                        <a:pt x="1290935" y="449861"/>
                        <a:pt x="1281341" y="440267"/>
                      </a:cubicBezTo>
                      <a:cubicBezTo>
                        <a:pt x="1271747" y="430673"/>
                        <a:pt x="1258763" y="425215"/>
                        <a:pt x="1247474" y="417689"/>
                      </a:cubicBezTo>
                      <a:cubicBezTo>
                        <a:pt x="1274343" y="337085"/>
                        <a:pt x="1289854" y="363157"/>
                        <a:pt x="1236185" y="327378"/>
                      </a:cubicBezTo>
                      <a:cubicBezTo>
                        <a:pt x="1221133" y="331141"/>
                        <a:pt x="1204334" y="346649"/>
                        <a:pt x="1191030" y="338667"/>
                      </a:cubicBezTo>
                      <a:cubicBezTo>
                        <a:pt x="1125219" y="299180"/>
                        <a:pt x="1204624" y="285216"/>
                        <a:pt x="1213607" y="282222"/>
                      </a:cubicBezTo>
                      <a:cubicBezTo>
                        <a:pt x="1217370" y="308563"/>
                        <a:pt x="1212996" y="337446"/>
                        <a:pt x="1224896" y="361245"/>
                      </a:cubicBezTo>
                      <a:cubicBezTo>
                        <a:pt x="1230218" y="371888"/>
                        <a:pt x="1238141" y="339116"/>
                        <a:pt x="1236185" y="327378"/>
                      </a:cubicBezTo>
                      <a:cubicBezTo>
                        <a:pt x="1233954" y="313995"/>
                        <a:pt x="1224030" y="302197"/>
                        <a:pt x="1213607" y="293511"/>
                      </a:cubicBezTo>
                      <a:cubicBezTo>
                        <a:pt x="1195009" y="278012"/>
                        <a:pt x="1158111" y="267487"/>
                        <a:pt x="1134585" y="259645"/>
                      </a:cubicBezTo>
                      <a:cubicBezTo>
                        <a:pt x="1107717" y="179040"/>
                        <a:pt x="1131809" y="205112"/>
                        <a:pt x="1078141" y="169334"/>
                      </a:cubicBezTo>
                      <a:cubicBezTo>
                        <a:pt x="976237" y="194808"/>
                        <a:pt x="1058190" y="179700"/>
                        <a:pt x="1066852" y="158045"/>
                      </a:cubicBezTo>
                      <a:cubicBezTo>
                        <a:pt x="1071271" y="146996"/>
                        <a:pt x="1064855" y="131612"/>
                        <a:pt x="1055563" y="124178"/>
                      </a:cubicBezTo>
                      <a:cubicBezTo>
                        <a:pt x="1043448" y="114486"/>
                        <a:pt x="1025459" y="116652"/>
                        <a:pt x="1010407" y="112889"/>
                      </a:cubicBezTo>
                      <a:cubicBezTo>
                        <a:pt x="999118" y="116652"/>
                        <a:pt x="984955" y="115764"/>
                        <a:pt x="976541" y="124178"/>
                      </a:cubicBezTo>
                      <a:cubicBezTo>
                        <a:pt x="942267" y="158453"/>
                        <a:pt x="996469" y="178856"/>
                        <a:pt x="931385" y="135467"/>
                      </a:cubicBezTo>
                      <a:cubicBezTo>
                        <a:pt x="927622" y="124178"/>
                        <a:pt x="908196" y="101600"/>
                        <a:pt x="920096" y="101600"/>
                      </a:cubicBezTo>
                      <a:cubicBezTo>
                        <a:pt x="936061" y="101600"/>
                        <a:pt x="943742" y="123202"/>
                        <a:pt x="953963" y="135467"/>
                      </a:cubicBezTo>
                      <a:cubicBezTo>
                        <a:pt x="962649" y="145890"/>
                        <a:pt x="990109" y="169334"/>
                        <a:pt x="976541" y="169334"/>
                      </a:cubicBezTo>
                      <a:cubicBezTo>
                        <a:pt x="937010" y="169334"/>
                        <a:pt x="948190" y="111816"/>
                        <a:pt x="920096" y="101600"/>
                      </a:cubicBezTo>
                      <a:cubicBezTo>
                        <a:pt x="888072" y="89955"/>
                        <a:pt x="852363" y="94074"/>
                        <a:pt x="818496" y="90311"/>
                      </a:cubicBezTo>
                      <a:cubicBezTo>
                        <a:pt x="814733" y="79022"/>
                        <a:pt x="817850" y="61766"/>
                        <a:pt x="807207" y="56445"/>
                      </a:cubicBezTo>
                      <a:cubicBezTo>
                        <a:pt x="783408" y="44546"/>
                        <a:pt x="753999" y="38702"/>
                        <a:pt x="728185" y="45156"/>
                      </a:cubicBezTo>
                      <a:cubicBezTo>
                        <a:pt x="715022" y="48447"/>
                        <a:pt x="750763" y="60208"/>
                        <a:pt x="762052" y="67734"/>
                      </a:cubicBezTo>
                      <a:cubicBezTo>
                        <a:pt x="758289" y="56445"/>
                        <a:pt x="760055" y="41301"/>
                        <a:pt x="750763" y="33867"/>
                      </a:cubicBezTo>
                      <a:cubicBezTo>
                        <a:pt x="721579" y="10520"/>
                        <a:pt x="699223" y="24706"/>
                        <a:pt x="671741" y="33867"/>
                      </a:cubicBezTo>
                      <a:cubicBezTo>
                        <a:pt x="667978" y="52682"/>
                        <a:pt x="674019" y="76744"/>
                        <a:pt x="660452" y="90311"/>
                      </a:cubicBezTo>
                      <a:cubicBezTo>
                        <a:pt x="652038" y="98725"/>
                        <a:pt x="652432" y="67886"/>
                        <a:pt x="649163" y="56445"/>
                      </a:cubicBezTo>
                      <a:cubicBezTo>
                        <a:pt x="644901" y="41527"/>
                        <a:pt x="648845" y="22260"/>
                        <a:pt x="637874" y="11289"/>
                      </a:cubicBezTo>
                      <a:cubicBezTo>
                        <a:pt x="626903" y="318"/>
                        <a:pt x="607770" y="3763"/>
                        <a:pt x="592718" y="0"/>
                      </a:cubicBezTo>
                      <a:cubicBezTo>
                        <a:pt x="535590" y="14282"/>
                        <a:pt x="549779" y="-1407"/>
                        <a:pt x="524985" y="56445"/>
                      </a:cubicBezTo>
                      <a:cubicBezTo>
                        <a:pt x="520298" y="67382"/>
                        <a:pt x="503053" y="84989"/>
                        <a:pt x="513696" y="90311"/>
                      </a:cubicBezTo>
                      <a:cubicBezTo>
                        <a:pt x="525831" y="96379"/>
                        <a:pt x="535428" y="73801"/>
                        <a:pt x="547563" y="67734"/>
                      </a:cubicBezTo>
                      <a:cubicBezTo>
                        <a:pt x="558206" y="62412"/>
                        <a:pt x="570141" y="60208"/>
                        <a:pt x="581430" y="56445"/>
                      </a:cubicBezTo>
                      <a:cubicBezTo>
                        <a:pt x="570141" y="48919"/>
                        <a:pt x="561131" y="33867"/>
                        <a:pt x="547563" y="33867"/>
                      </a:cubicBezTo>
                      <a:cubicBezTo>
                        <a:pt x="513522" y="33867"/>
                        <a:pt x="509456" y="69164"/>
                        <a:pt x="502407" y="90311"/>
                      </a:cubicBezTo>
                      <a:cubicBezTo>
                        <a:pt x="487355" y="86548"/>
                        <a:pt x="472466" y="82065"/>
                        <a:pt x="457252" y="79022"/>
                      </a:cubicBezTo>
                      <a:cubicBezTo>
                        <a:pt x="434807" y="74533"/>
                        <a:pt x="411233" y="74972"/>
                        <a:pt x="389518" y="67734"/>
                      </a:cubicBezTo>
                      <a:cubicBezTo>
                        <a:pt x="376647" y="63444"/>
                        <a:pt x="342781" y="49446"/>
                        <a:pt x="355652" y="45156"/>
                      </a:cubicBezTo>
                      <a:cubicBezTo>
                        <a:pt x="377367" y="37918"/>
                        <a:pt x="400807" y="52682"/>
                        <a:pt x="423385" y="56445"/>
                      </a:cubicBezTo>
                      <a:cubicBezTo>
                        <a:pt x="427148" y="67734"/>
                        <a:pt x="436630" y="78574"/>
                        <a:pt x="434674" y="90311"/>
                      </a:cubicBezTo>
                      <a:cubicBezTo>
                        <a:pt x="429970" y="118533"/>
                        <a:pt x="397985" y="133585"/>
                        <a:pt x="378230" y="146756"/>
                      </a:cubicBezTo>
                      <a:cubicBezTo>
                        <a:pt x="366941" y="142993"/>
                        <a:pt x="349685" y="146110"/>
                        <a:pt x="344363" y="135467"/>
                      </a:cubicBezTo>
                      <a:cubicBezTo>
                        <a:pt x="327161" y="101063"/>
                        <a:pt x="376616" y="94612"/>
                        <a:pt x="389518" y="90311"/>
                      </a:cubicBezTo>
                      <a:cubicBezTo>
                        <a:pt x="385755" y="105363"/>
                        <a:pt x="386836" y="122558"/>
                        <a:pt x="378230" y="135467"/>
                      </a:cubicBezTo>
                      <a:cubicBezTo>
                        <a:pt x="365725" y="154225"/>
                        <a:pt x="329815" y="162894"/>
                        <a:pt x="310496" y="169334"/>
                      </a:cubicBezTo>
                      <a:cubicBezTo>
                        <a:pt x="309785" y="172180"/>
                        <a:pt x="299989" y="254391"/>
                        <a:pt x="265341" y="237067"/>
                      </a:cubicBezTo>
                      <a:cubicBezTo>
                        <a:pt x="251464" y="230128"/>
                        <a:pt x="257815" y="206963"/>
                        <a:pt x="254052" y="191911"/>
                      </a:cubicBezTo>
                      <a:cubicBezTo>
                        <a:pt x="165418" y="221456"/>
                        <a:pt x="281806" y="170270"/>
                        <a:pt x="231474" y="270934"/>
                      </a:cubicBezTo>
                      <a:cubicBezTo>
                        <a:pt x="219339" y="295204"/>
                        <a:pt x="182928" y="296902"/>
                        <a:pt x="163741" y="316089"/>
                      </a:cubicBezTo>
                      <a:lnTo>
                        <a:pt x="152452" y="327378"/>
                      </a:lnTo>
                    </a:path>
                  </a:pathLst>
                </a:custGeom>
                <a:no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de-DE"/>
                </a:p>
              </p:txBody>
            </p:sp>
          </p:grpSp>
          <p:sp>
            <p:nvSpPr>
              <p:cNvPr id="40" name="Oval 326"/>
              <p:cNvSpPr/>
              <p:nvPr/>
            </p:nvSpPr>
            <p:spPr>
              <a:xfrm>
                <a:off x="7069380" y="4915426"/>
                <a:ext cx="720080" cy="720000"/>
              </a:xfrm>
              <a:prstGeom prst="ellipse">
                <a:avLst/>
              </a:prstGeom>
              <a:gradFill flip="none" rotWithShape="1">
                <a:gsLst>
                  <a:gs pos="0">
                    <a:srgbClr val="0066FF">
                      <a:shade val="30000"/>
                      <a:satMod val="115000"/>
                    </a:srgbClr>
                  </a:gs>
                  <a:gs pos="50000">
                    <a:srgbClr val="0066FF">
                      <a:shade val="67500"/>
                      <a:satMod val="115000"/>
                    </a:srgbClr>
                  </a:gs>
                  <a:gs pos="100000">
                    <a:srgbClr val="0066FF">
                      <a:shade val="100000"/>
                      <a:satMod val="115000"/>
                    </a:srgbClr>
                  </a:gs>
                </a:gsLst>
                <a:lin ang="8100000" scaled="1"/>
                <a:tileRect/>
              </a:gradFill>
              <a:ln w="317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dirty="0"/>
              </a:p>
            </p:txBody>
          </p:sp>
        </p:grpSp>
        <p:sp>
          <p:nvSpPr>
            <p:cNvPr id="38" name="TextBox 335"/>
            <p:cNvSpPr txBox="1"/>
            <p:nvPr/>
          </p:nvSpPr>
          <p:spPr>
            <a:xfrm>
              <a:off x="5688124" y="4676970"/>
              <a:ext cx="165618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200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Negatively</a:t>
              </a:r>
              <a:r>
                <a:rPr lang="de-DE" sz="12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de-DE" sz="1200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charged-silica</a:t>
              </a:r>
              <a:r>
                <a:rPr lang="de-DE" sz="12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de-DE" sz="1200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surface</a:t>
              </a:r>
              <a:endParaRPr lang="de-DE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45" name="Group 289"/>
          <p:cNvGrpSpPr/>
          <p:nvPr/>
        </p:nvGrpSpPr>
        <p:grpSpPr>
          <a:xfrm>
            <a:off x="5522944" y="5634416"/>
            <a:ext cx="3369536" cy="1230788"/>
            <a:chOff x="4563456" y="5354632"/>
            <a:chExt cx="4823202" cy="821300"/>
          </a:xfrm>
        </p:grpSpPr>
        <p:grpSp>
          <p:nvGrpSpPr>
            <p:cNvPr id="46" name="Group 1307"/>
            <p:cNvGrpSpPr/>
            <p:nvPr/>
          </p:nvGrpSpPr>
          <p:grpSpPr>
            <a:xfrm>
              <a:off x="6642166" y="5374957"/>
              <a:ext cx="2744492" cy="800975"/>
              <a:chOff x="5436096" y="5040902"/>
              <a:chExt cx="2744492" cy="800975"/>
            </a:xfrm>
          </p:grpSpPr>
          <p:sp>
            <p:nvSpPr>
              <p:cNvPr id="48" name="TextBox 336"/>
              <p:cNvSpPr txBox="1"/>
              <p:nvPr/>
            </p:nvSpPr>
            <p:spPr bwMode="auto">
              <a:xfrm>
                <a:off x="5785006" y="5040902"/>
                <a:ext cx="2395582" cy="80097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>
                  <a:lnSpc>
                    <a:spcPct val="150000"/>
                  </a:lnSpc>
                  <a:defRPr/>
                </a:pPr>
                <a:r>
                  <a:rPr lang="de-DE" sz="1200" b="1" dirty="0" smtClean="0">
                    <a:latin typeface="Arial" charset="0"/>
                    <a:cs typeface="Arial" charset="0"/>
                  </a:rPr>
                  <a:t>PAH-FITC </a:t>
                </a:r>
                <a:br>
                  <a:rPr lang="de-DE" sz="1200" b="1" dirty="0" smtClean="0">
                    <a:latin typeface="Arial" charset="0"/>
                    <a:cs typeface="Arial" charset="0"/>
                  </a:rPr>
                </a:br>
                <a:r>
                  <a:rPr lang="de-DE" sz="1200" b="1" dirty="0" smtClean="0">
                    <a:latin typeface="Arial" charset="0"/>
                    <a:cs typeface="Arial" charset="0"/>
                  </a:rPr>
                  <a:t>(</a:t>
                </a:r>
                <a:r>
                  <a:rPr lang="de-DE" sz="1200" b="1" dirty="0">
                    <a:latin typeface="Arial" charset="0"/>
                    <a:cs typeface="Arial" charset="0"/>
                  </a:rPr>
                  <a:t>positive  charge)</a:t>
                </a:r>
              </a:p>
              <a:p>
                <a:pPr>
                  <a:lnSpc>
                    <a:spcPct val="150000"/>
                  </a:lnSpc>
                  <a:defRPr/>
                </a:pPr>
                <a:r>
                  <a:rPr lang="de-DE" sz="1200" b="1" dirty="0" smtClean="0">
                    <a:latin typeface="Arial" charset="0"/>
                    <a:cs typeface="Arial" charset="0"/>
                  </a:rPr>
                  <a:t>PSS </a:t>
                </a:r>
                <a:br>
                  <a:rPr lang="de-DE" sz="1200" b="1" dirty="0" smtClean="0">
                    <a:latin typeface="Arial" charset="0"/>
                    <a:cs typeface="Arial" charset="0"/>
                  </a:rPr>
                </a:br>
                <a:r>
                  <a:rPr lang="de-DE" sz="1200" b="1" dirty="0" smtClean="0">
                    <a:latin typeface="Arial" charset="0"/>
                    <a:cs typeface="Arial" charset="0"/>
                  </a:rPr>
                  <a:t>(negative </a:t>
                </a:r>
                <a:r>
                  <a:rPr lang="de-DE" sz="1200" b="1" dirty="0">
                    <a:latin typeface="Arial" charset="0"/>
                    <a:cs typeface="Arial" charset="0"/>
                  </a:rPr>
                  <a:t>charge)</a:t>
                </a:r>
              </a:p>
            </p:txBody>
          </p:sp>
          <p:sp>
            <p:nvSpPr>
              <p:cNvPr id="49" name="Freeform 1306"/>
              <p:cNvSpPr/>
              <p:nvPr/>
            </p:nvSpPr>
            <p:spPr>
              <a:xfrm>
                <a:off x="5439266" y="5184743"/>
                <a:ext cx="367646" cy="122548"/>
              </a:xfrm>
              <a:custGeom>
                <a:avLst/>
                <a:gdLst>
                  <a:gd name="connsiteX0" fmla="*/ 0 w 367646"/>
                  <a:gd name="connsiteY0" fmla="*/ 0 h 122548"/>
                  <a:gd name="connsiteX1" fmla="*/ 9427 w 367646"/>
                  <a:gd name="connsiteY1" fmla="*/ 65987 h 122548"/>
                  <a:gd name="connsiteX2" fmla="*/ 56561 w 367646"/>
                  <a:gd name="connsiteY2" fmla="*/ 113122 h 122548"/>
                  <a:gd name="connsiteX3" fmla="*/ 84842 w 367646"/>
                  <a:gd name="connsiteY3" fmla="*/ 122548 h 122548"/>
                  <a:gd name="connsiteX4" fmla="*/ 160256 w 367646"/>
                  <a:gd name="connsiteY4" fmla="*/ 103695 h 122548"/>
                  <a:gd name="connsiteX5" fmla="*/ 188536 w 367646"/>
                  <a:gd name="connsiteY5" fmla="*/ 84841 h 122548"/>
                  <a:gd name="connsiteX6" fmla="*/ 216817 w 367646"/>
                  <a:gd name="connsiteY6" fmla="*/ 75414 h 122548"/>
                  <a:gd name="connsiteX7" fmla="*/ 245097 w 367646"/>
                  <a:gd name="connsiteY7" fmla="*/ 56561 h 122548"/>
                  <a:gd name="connsiteX8" fmla="*/ 301658 w 367646"/>
                  <a:gd name="connsiteY8" fmla="*/ 37707 h 122548"/>
                  <a:gd name="connsiteX9" fmla="*/ 329939 w 367646"/>
                  <a:gd name="connsiteY9" fmla="*/ 56561 h 122548"/>
                  <a:gd name="connsiteX10" fmla="*/ 367646 w 367646"/>
                  <a:gd name="connsiteY10" fmla="*/ 84841 h 1225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67646" h="122548">
                    <a:moveTo>
                      <a:pt x="0" y="0"/>
                    </a:moveTo>
                    <a:cubicBezTo>
                      <a:pt x="3142" y="21996"/>
                      <a:pt x="3042" y="44705"/>
                      <a:pt x="9427" y="65987"/>
                    </a:cubicBezTo>
                    <a:cubicBezTo>
                      <a:pt x="16081" y="88167"/>
                      <a:pt x="37338" y="103511"/>
                      <a:pt x="56561" y="113122"/>
                    </a:cubicBezTo>
                    <a:cubicBezTo>
                      <a:pt x="65449" y="117566"/>
                      <a:pt x="75415" y="119406"/>
                      <a:pt x="84842" y="122548"/>
                    </a:cubicBezTo>
                    <a:cubicBezTo>
                      <a:pt x="102773" y="118962"/>
                      <a:pt x="140930" y="113359"/>
                      <a:pt x="160256" y="103695"/>
                    </a:cubicBezTo>
                    <a:cubicBezTo>
                      <a:pt x="170389" y="98628"/>
                      <a:pt x="178403" y="89908"/>
                      <a:pt x="188536" y="84841"/>
                    </a:cubicBezTo>
                    <a:cubicBezTo>
                      <a:pt x="197424" y="80397"/>
                      <a:pt x="207929" y="79858"/>
                      <a:pt x="216817" y="75414"/>
                    </a:cubicBezTo>
                    <a:cubicBezTo>
                      <a:pt x="226950" y="70347"/>
                      <a:pt x="234744" y="61162"/>
                      <a:pt x="245097" y="56561"/>
                    </a:cubicBezTo>
                    <a:cubicBezTo>
                      <a:pt x="263258" y="48490"/>
                      <a:pt x="301658" y="37707"/>
                      <a:pt x="301658" y="37707"/>
                    </a:cubicBezTo>
                    <a:cubicBezTo>
                      <a:pt x="311085" y="43992"/>
                      <a:pt x="321235" y="49308"/>
                      <a:pt x="329939" y="56561"/>
                    </a:cubicBezTo>
                    <a:cubicBezTo>
                      <a:pt x="366541" y="87063"/>
                      <a:pt x="343450" y="84841"/>
                      <a:pt x="367646" y="84841"/>
                    </a:cubicBezTo>
                  </a:path>
                </a:pathLst>
              </a:custGeom>
              <a:noFill/>
              <a:ln>
                <a:solidFill>
                  <a:srgbClr val="00CC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50" name="Freeform 338"/>
              <p:cNvSpPr/>
              <p:nvPr/>
            </p:nvSpPr>
            <p:spPr>
              <a:xfrm>
                <a:off x="5436096" y="5466692"/>
                <a:ext cx="367646" cy="122548"/>
              </a:xfrm>
              <a:custGeom>
                <a:avLst/>
                <a:gdLst>
                  <a:gd name="connsiteX0" fmla="*/ 0 w 367646"/>
                  <a:gd name="connsiteY0" fmla="*/ 0 h 122548"/>
                  <a:gd name="connsiteX1" fmla="*/ 9427 w 367646"/>
                  <a:gd name="connsiteY1" fmla="*/ 65987 h 122548"/>
                  <a:gd name="connsiteX2" fmla="*/ 56561 w 367646"/>
                  <a:gd name="connsiteY2" fmla="*/ 113122 h 122548"/>
                  <a:gd name="connsiteX3" fmla="*/ 84842 w 367646"/>
                  <a:gd name="connsiteY3" fmla="*/ 122548 h 122548"/>
                  <a:gd name="connsiteX4" fmla="*/ 160256 w 367646"/>
                  <a:gd name="connsiteY4" fmla="*/ 103695 h 122548"/>
                  <a:gd name="connsiteX5" fmla="*/ 188536 w 367646"/>
                  <a:gd name="connsiteY5" fmla="*/ 84841 h 122548"/>
                  <a:gd name="connsiteX6" fmla="*/ 216817 w 367646"/>
                  <a:gd name="connsiteY6" fmla="*/ 75414 h 122548"/>
                  <a:gd name="connsiteX7" fmla="*/ 245097 w 367646"/>
                  <a:gd name="connsiteY7" fmla="*/ 56561 h 122548"/>
                  <a:gd name="connsiteX8" fmla="*/ 301658 w 367646"/>
                  <a:gd name="connsiteY8" fmla="*/ 37707 h 122548"/>
                  <a:gd name="connsiteX9" fmla="*/ 329939 w 367646"/>
                  <a:gd name="connsiteY9" fmla="*/ 56561 h 122548"/>
                  <a:gd name="connsiteX10" fmla="*/ 367646 w 367646"/>
                  <a:gd name="connsiteY10" fmla="*/ 84841 h 1225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67646" h="122548">
                    <a:moveTo>
                      <a:pt x="0" y="0"/>
                    </a:moveTo>
                    <a:cubicBezTo>
                      <a:pt x="3142" y="21996"/>
                      <a:pt x="3042" y="44705"/>
                      <a:pt x="9427" y="65987"/>
                    </a:cubicBezTo>
                    <a:cubicBezTo>
                      <a:pt x="16081" y="88167"/>
                      <a:pt x="37338" y="103511"/>
                      <a:pt x="56561" y="113122"/>
                    </a:cubicBezTo>
                    <a:cubicBezTo>
                      <a:pt x="65449" y="117566"/>
                      <a:pt x="75415" y="119406"/>
                      <a:pt x="84842" y="122548"/>
                    </a:cubicBezTo>
                    <a:cubicBezTo>
                      <a:pt x="102773" y="118962"/>
                      <a:pt x="140930" y="113359"/>
                      <a:pt x="160256" y="103695"/>
                    </a:cubicBezTo>
                    <a:cubicBezTo>
                      <a:pt x="170389" y="98628"/>
                      <a:pt x="178403" y="89908"/>
                      <a:pt x="188536" y="84841"/>
                    </a:cubicBezTo>
                    <a:cubicBezTo>
                      <a:pt x="197424" y="80397"/>
                      <a:pt x="207929" y="79858"/>
                      <a:pt x="216817" y="75414"/>
                    </a:cubicBezTo>
                    <a:cubicBezTo>
                      <a:pt x="226950" y="70347"/>
                      <a:pt x="234744" y="61162"/>
                      <a:pt x="245097" y="56561"/>
                    </a:cubicBezTo>
                    <a:cubicBezTo>
                      <a:pt x="263258" y="48490"/>
                      <a:pt x="301658" y="37707"/>
                      <a:pt x="301658" y="37707"/>
                    </a:cubicBezTo>
                    <a:cubicBezTo>
                      <a:pt x="311085" y="43992"/>
                      <a:pt x="321235" y="49308"/>
                      <a:pt x="329939" y="56561"/>
                    </a:cubicBezTo>
                    <a:cubicBezTo>
                      <a:pt x="366541" y="87063"/>
                      <a:pt x="343450" y="84841"/>
                      <a:pt x="367646" y="84841"/>
                    </a:cubicBezTo>
                  </a:path>
                </a:pathLst>
              </a:custGeom>
              <a:noFill/>
              <a:ln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sp>
          <p:nvSpPr>
            <p:cNvPr id="47" name="TextBox 340"/>
            <p:cNvSpPr txBox="1"/>
            <p:nvPr/>
          </p:nvSpPr>
          <p:spPr>
            <a:xfrm>
              <a:off x="4563456" y="5354632"/>
              <a:ext cx="1981041" cy="738664"/>
            </a:xfrm>
            <a:prstGeom prst="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>
              <a:defPPr>
                <a:defRPr lang="de-DE"/>
              </a:defPPr>
              <a:lvl1pPr>
                <a:defRPr sz="1600" b="1">
                  <a:solidFill>
                    <a:srgbClr val="0070C0"/>
                  </a:solidFill>
                </a:defRPr>
              </a:lvl1pPr>
            </a:lstStyle>
            <a:p>
              <a:pPr algn="ctr"/>
              <a:r>
                <a:rPr lang="de-DE" sz="1400" b="0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Polyelectrolyte</a:t>
              </a:r>
              <a:r>
                <a:rPr lang="de-DE" sz="1400" b="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de-DE" sz="1400" b="0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chains</a:t>
              </a:r>
              <a:r>
                <a:rPr lang="de-DE" sz="1400" b="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de-DE" sz="1400" b="0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functionalized</a:t>
              </a:r>
              <a:r>
                <a:rPr lang="de-DE" sz="1400" b="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de-DE" sz="1400" b="0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with</a:t>
              </a:r>
              <a:r>
                <a:rPr lang="de-DE" sz="1400" b="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de-DE" sz="1400" b="0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dye</a:t>
              </a:r>
              <a:r>
                <a:rPr lang="de-DE" sz="1400" b="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de-DE" sz="1400" b="0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molecules</a:t>
              </a:r>
              <a:endParaRPr lang="de-DE" sz="1400" b="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pic>
        <p:nvPicPr>
          <p:cNvPr id="51" name="Picture 130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869531" y="2480856"/>
            <a:ext cx="1333602" cy="1023195"/>
          </a:xfrm>
          <a:prstGeom prst="rect">
            <a:avLst/>
          </a:prstGeom>
        </p:spPr>
      </p:pic>
      <p:sp>
        <p:nvSpPr>
          <p:cNvPr id="52" name="TextBox 1309"/>
          <p:cNvSpPr txBox="1"/>
          <p:nvPr/>
        </p:nvSpPr>
        <p:spPr>
          <a:xfrm>
            <a:off x="5771968" y="3481207"/>
            <a:ext cx="2127516" cy="2289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From</a:t>
            </a:r>
            <a:r>
              <a:rPr lang="de-DE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American Elements </a:t>
            </a:r>
            <a:r>
              <a:rPr lang="de-DE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company</a:t>
            </a:r>
            <a:endParaRPr lang="de-DE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4635607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9" grpId="0"/>
      <p:bldP spid="27" grpId="0"/>
      <p:bldP spid="28" grpId="0"/>
      <p:bldP spid="52" grpId="0"/>
    </p:bldLst>
  </p:timing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Larissa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2.xml><?xml version="1.0" encoding="utf-8"?>
<a:themeOverride xmlns:a="http://schemas.openxmlformats.org/drawingml/2006/main">
  <a:clrScheme name="Larissa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3.xml><?xml version="1.0" encoding="utf-8"?>
<a:themeOverride xmlns:a="http://schemas.openxmlformats.org/drawingml/2006/main">
  <a:clrScheme name="Larissa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4.xml><?xml version="1.0" encoding="utf-8"?>
<a:themeOverride xmlns:a="http://schemas.openxmlformats.org/drawingml/2006/main">
  <a:clrScheme name="Larissa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5.xml><?xml version="1.0" encoding="utf-8"?>
<a:themeOverride xmlns:a="http://schemas.openxmlformats.org/drawingml/2006/main">
  <a:clrScheme name="Larissa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6.xml><?xml version="1.0" encoding="utf-8"?>
<a:themeOverride xmlns:a="http://schemas.openxmlformats.org/drawingml/2006/main">
  <a:clrScheme name="Larissa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7.xml><?xml version="1.0" encoding="utf-8"?>
<a:themeOverride xmlns:a="http://schemas.openxmlformats.org/drawingml/2006/main">
  <a:clrScheme name="Larissa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8.xml><?xml version="1.0" encoding="utf-8"?>
<a:themeOverride xmlns:a="http://schemas.openxmlformats.org/drawingml/2006/main">
  <a:clrScheme name="Larissa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9.xml><?xml version="1.0" encoding="utf-8"?>
<a:themeOverride xmlns:a="http://schemas.openxmlformats.org/drawingml/2006/main">
  <a:clrScheme name="Larissa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446</Words>
  <Application>Microsoft Office PowerPoint</Application>
  <PresentationFormat>Bildschirmpräsentation (4:3)</PresentationFormat>
  <Paragraphs>167</Paragraphs>
  <Slides>11</Slides>
  <Notes>0</Notes>
  <HiddenSlides>0</HiddenSlides>
  <MMClips>0</MMClips>
  <ScaleCrop>false</ScaleCrop>
  <HeadingPairs>
    <vt:vector size="6" baseType="variant">
      <vt:variant>
        <vt:lpstr>Design</vt:lpstr>
      </vt:variant>
      <vt:variant>
        <vt:i4>1</vt:i4>
      </vt:variant>
      <vt:variant>
        <vt:lpstr>Eingebettete OLE-Server</vt:lpstr>
      </vt:variant>
      <vt:variant>
        <vt:i4>1</vt:i4>
      </vt:variant>
      <vt:variant>
        <vt:lpstr>Folientitel</vt:lpstr>
      </vt:variant>
      <vt:variant>
        <vt:i4>11</vt:i4>
      </vt:variant>
    </vt:vector>
  </HeadingPairs>
  <TitlesOfParts>
    <vt:vector size="13" baseType="lpstr">
      <vt:lpstr>Larissa-Design</vt:lpstr>
      <vt:lpstr>PHOTO-PAINT</vt:lpstr>
      <vt:lpstr>Folie 1</vt:lpstr>
      <vt:lpstr>Folie 2</vt:lpstr>
      <vt:lpstr>Folie 3</vt:lpstr>
      <vt:lpstr>Folie 4</vt:lpstr>
      <vt:lpstr>Folie 5</vt:lpstr>
      <vt:lpstr>Folie 6</vt:lpstr>
      <vt:lpstr>Folie 7</vt:lpstr>
      <vt:lpstr>Folie 8</vt:lpstr>
      <vt:lpstr>Folie 9</vt:lpstr>
      <vt:lpstr>Folie 10</vt:lpstr>
      <vt:lpstr>Folie 11</vt:lpstr>
    </vt:vector>
  </TitlesOfParts>
  <Company>PC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where-are-we-in-spaser-science</dc:title>
  <dc:creator>Günter</dc:creator>
  <cp:lastModifiedBy>Günter</cp:lastModifiedBy>
  <cp:revision>1141</cp:revision>
  <dcterms:created xsi:type="dcterms:W3CDTF">2008-05-29T11:38:28Z</dcterms:created>
  <dcterms:modified xsi:type="dcterms:W3CDTF">2014-10-09T08:04:36Z</dcterms:modified>
</cp:coreProperties>
</file>