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432" r:id="rId3"/>
    <p:sldId id="433" r:id="rId4"/>
    <p:sldId id="440" r:id="rId5"/>
    <p:sldId id="435" r:id="rId6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993366"/>
    <a:srgbClr val="FFFF99"/>
    <a:srgbClr val="00FF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16" autoAdjust="0"/>
    <p:restoredTop sz="89343" autoAdjust="0"/>
  </p:normalViewPr>
  <p:slideViewPr>
    <p:cSldViewPr snapToGrid="0">
      <p:cViewPr>
        <p:scale>
          <a:sx n="100" d="100"/>
          <a:sy n="100" d="100"/>
        </p:scale>
        <p:origin x="-4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5F3DA-6762-417F-8F06-E824129A9F91}" type="datetimeFigureOut">
              <a:rPr lang="de-DE" smtClean="0"/>
              <a:t>09.10.2014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C7CF6-D592-43B3-92CD-106BA58A3A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201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C7CF6-D592-43B3-92CD-106BA58A3AC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6546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C7CF6-D592-43B3-92CD-106BA58A3AC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4287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C7CF6-D592-43B3-92CD-106BA58A3AC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4287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C7CF6-D592-43B3-92CD-106BA58A3AC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4287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C7CF6-D592-43B3-92CD-106BA58A3AC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10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973F-4430-4E4E-ABEB-2C840EC169FC}" type="datetime1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508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B05FF-3280-4BF5-9B91-87382B129DA3}" type="datetime1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0889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7083-7751-4A23-B54E-CF0ECEAE4F3F}" type="datetime1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19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C9A6-3FC4-4DA5-96FB-913871169669}" type="datetime1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10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9BFDE-E519-4CC6-9D5E-1B66BC49EE50}" type="datetime1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062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E5692-5AB9-4DAB-AD39-926101C7F02E}" type="datetime1">
              <a:rPr lang="de-DE" smtClean="0"/>
              <a:t>09.10.2014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1592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D9D5-65B6-4012-AB64-25A84DBB78CC}" type="datetime1">
              <a:rPr lang="de-DE" smtClean="0"/>
              <a:t>09.10.2014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3165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DC39-5CF4-490B-A100-43197E447856}" type="datetime1">
              <a:rPr lang="de-DE" smtClean="0"/>
              <a:t>09.10.2014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017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FAC5-5A6A-4325-AB80-6DFC8A278DE8}" type="datetime1">
              <a:rPr lang="de-DE" smtClean="0"/>
              <a:t>09.10.2014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179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0E3B-0CAA-45FD-AC79-C0C212CB8432}" type="datetime1">
              <a:rPr lang="de-DE" smtClean="0"/>
              <a:t>09.10.2014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661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9A6E-F838-4E93-B676-B634C45F34DC}" type="datetime1">
              <a:rPr lang="de-DE" smtClean="0"/>
              <a:t>09.10.2014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799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8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0A8B9-F534-4CDB-8706-05C3818E8518}" type="datetime1">
              <a:rPr lang="de-DE" smtClean="0"/>
              <a:t>09.10.2014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5CEF6-602E-4E8C-AC00-C4684FEBE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56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Rechteck 5"/>
          <p:cNvSpPr/>
          <p:nvPr/>
        </p:nvSpPr>
        <p:spPr>
          <a:xfrm>
            <a:off x="251520" y="188640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B9: Electronic </a:t>
            </a:r>
            <a:r>
              <a:rPr lang="en-US" sz="2800" b="1" dirty="0"/>
              <a:t>structure and ultrafast carrier dynamics at hybrid inorganic/organic interfaces</a:t>
            </a:r>
            <a:endParaRPr lang="de-DE" sz="2800" b="1" dirty="0"/>
          </a:p>
        </p:txBody>
      </p:sp>
      <p:sp>
        <p:nvSpPr>
          <p:cNvPr id="124" name="Rechteck 15"/>
          <p:cNvSpPr/>
          <p:nvPr/>
        </p:nvSpPr>
        <p:spPr>
          <a:xfrm>
            <a:off x="251520" y="1051037"/>
            <a:ext cx="6678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Julia </a:t>
            </a:r>
            <a:r>
              <a:rPr lang="en-US" sz="1600" dirty="0" err="1" smtClean="0"/>
              <a:t>Stähler</a:t>
            </a:r>
            <a:r>
              <a:rPr lang="en-US" sz="1600" dirty="0" smtClean="0"/>
              <a:t> / Martin Wolf</a:t>
            </a:r>
          </a:p>
          <a:p>
            <a:r>
              <a:rPr lang="en-US" sz="1600" i="1" dirty="0" smtClean="0"/>
              <a:t>Fritz-Haber-</a:t>
            </a:r>
            <a:r>
              <a:rPr lang="en-US" sz="1600" i="1" dirty="0" err="1" smtClean="0"/>
              <a:t>Institut</a:t>
            </a:r>
            <a:r>
              <a:rPr lang="en-US" sz="1600" i="1" dirty="0" smtClean="0"/>
              <a:t> der Max-Planck-</a:t>
            </a:r>
            <a:r>
              <a:rPr lang="en-US" sz="1600" i="1" dirty="0" err="1" smtClean="0"/>
              <a:t>Gesellschaft</a:t>
            </a:r>
            <a:endParaRPr lang="en-US" sz="1600" i="1" dirty="0" smtClean="0"/>
          </a:p>
          <a:p>
            <a:r>
              <a:rPr lang="en-US" sz="1600" i="1" dirty="0" smtClean="0"/>
              <a:t>Department of Physical Chemistry</a:t>
            </a:r>
            <a:endParaRPr lang="de-DE" sz="1600" i="1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6748272" y="5833872"/>
            <a:ext cx="1376644" cy="1024128"/>
            <a:chOff x="6748272" y="5833872"/>
            <a:chExt cx="1376644" cy="1024128"/>
          </a:xfrm>
        </p:grpSpPr>
        <p:grpSp>
          <p:nvGrpSpPr>
            <p:cNvPr id="6" name="Gruppieren 21"/>
            <p:cNvGrpSpPr>
              <a:grpSpLocks noChangeAspect="1"/>
            </p:cNvGrpSpPr>
            <p:nvPr/>
          </p:nvGrpSpPr>
          <p:grpSpPr bwMode="auto">
            <a:xfrm>
              <a:off x="7159573" y="5955878"/>
              <a:ext cx="914237" cy="873461"/>
              <a:chOff x="1696617" y="1098210"/>
              <a:chExt cx="5071962" cy="4844879"/>
            </a:xfrm>
          </p:grpSpPr>
          <p:sp>
            <p:nvSpPr>
              <p:cNvPr id="7" name="Ellipse 29"/>
              <p:cNvSpPr/>
              <p:nvPr/>
            </p:nvSpPr>
            <p:spPr>
              <a:xfrm rot="7200000">
                <a:off x="3858108" y="2232451"/>
                <a:ext cx="2124236" cy="3696707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7200000"/>
                </a:lightRig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8" name="Ellipse 30"/>
              <p:cNvSpPr/>
              <p:nvPr/>
            </p:nvSpPr>
            <p:spPr>
              <a:xfrm rot="14400000">
                <a:off x="2458521" y="2245239"/>
                <a:ext cx="2124236" cy="364804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4400000"/>
                </a:lightRig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9" name="Ellipse 31"/>
              <p:cNvSpPr/>
              <p:nvPr/>
            </p:nvSpPr>
            <p:spPr>
              <a:xfrm>
                <a:off x="3152152" y="1098210"/>
                <a:ext cx="2124236" cy="3712889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0" name="Ellipse 32"/>
              <p:cNvSpPr/>
              <p:nvPr/>
            </p:nvSpPr>
            <p:spPr>
              <a:xfrm>
                <a:off x="3166493" y="2664416"/>
                <a:ext cx="2124236" cy="216024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sz="4800" dirty="0"/>
              </a:p>
            </p:txBody>
          </p:sp>
          <p:sp>
            <p:nvSpPr>
              <p:cNvPr id="11" name="Gleichschenkliges Dreieck 33"/>
              <p:cNvSpPr/>
              <p:nvPr/>
            </p:nvSpPr>
            <p:spPr>
              <a:xfrm rot="3600000">
                <a:off x="5206910" y="2352140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36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2" name="Gleichschenkliges Dreieck 34"/>
              <p:cNvSpPr/>
              <p:nvPr/>
            </p:nvSpPr>
            <p:spPr>
              <a:xfrm rot="10800000">
                <a:off x="3831456" y="4826965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08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3" name="Gleichschenkliges Dreieck 35"/>
              <p:cNvSpPr/>
              <p:nvPr/>
            </p:nvSpPr>
            <p:spPr>
              <a:xfrm rot="18000000">
                <a:off x="2412500" y="2354447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80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4" name="Textfeld 36"/>
              <p:cNvSpPr txBox="1">
                <a:spLocks noChangeArrowheads="1"/>
              </p:cNvSpPr>
              <p:nvPr/>
            </p:nvSpPr>
            <p:spPr bwMode="auto">
              <a:xfrm>
                <a:off x="3108443" y="3236664"/>
                <a:ext cx="2246158" cy="1024298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/>
              <a:p>
                <a:pPr algn="ctr">
                  <a:defRPr/>
                </a:pPr>
                <a:r>
                  <a:rPr lang="de-DE" sz="600" b="1" dirty="0">
                    <a:solidFill>
                      <a:schemeClr val="bg1"/>
                    </a:solidFill>
                    <a:latin typeface="Arial Black" pitchFamily="34" charset="0"/>
                    <a:ea typeface="MS PGothic" pitchFamily="34" charset="-128"/>
                    <a:cs typeface="+mn-cs"/>
                  </a:rPr>
                  <a:t>HIOS</a:t>
                </a:r>
              </a:p>
            </p:txBody>
          </p:sp>
        </p:grpSp>
        <p:sp>
          <p:nvSpPr>
            <p:cNvPr id="2" name="Rechteck 1"/>
            <p:cNvSpPr/>
            <p:nvPr/>
          </p:nvSpPr>
          <p:spPr>
            <a:xfrm>
              <a:off x="6748272" y="5833872"/>
              <a:ext cx="1376644" cy="1024128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114" y="1268760"/>
            <a:ext cx="6110922" cy="5004928"/>
          </a:xfrm>
          <a:prstGeom prst="rect">
            <a:avLst/>
          </a:prstGeom>
        </p:spPr>
      </p:pic>
      <p:sp>
        <p:nvSpPr>
          <p:cNvPr id="18" name="TextBox 21"/>
          <p:cNvSpPr txBox="1"/>
          <p:nvPr/>
        </p:nvSpPr>
        <p:spPr>
          <a:xfrm>
            <a:off x="2324456" y="5053826"/>
            <a:ext cx="2532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</a:rPr>
              <a:t>inorganic semiconductor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5841236" y="4006805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organic </a:t>
            </a:r>
          </a:p>
          <a:p>
            <a:pPr algn="r"/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molecules     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TextBox 24"/>
          <p:cNvSpPr txBox="1"/>
          <p:nvPr/>
        </p:nvSpPr>
        <p:spPr>
          <a:xfrm>
            <a:off x="5361575" y="3284984"/>
            <a:ext cx="1208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accent6">
                    <a:lumMod val="50000"/>
                  </a:schemeClr>
                </a:solidFill>
              </a:rPr>
              <a:t>plasmonic </a:t>
            </a:r>
          </a:p>
          <a:p>
            <a:pPr algn="ctr"/>
            <a:r>
              <a:rPr lang="de-DE" b="1" dirty="0" smtClean="0">
                <a:solidFill>
                  <a:schemeClr val="accent6">
                    <a:lumMod val="50000"/>
                  </a:schemeClr>
                </a:solidFill>
              </a:rPr>
              <a:t>particle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TextBox 25"/>
          <p:cNvSpPr txBox="1"/>
          <p:nvPr/>
        </p:nvSpPr>
        <p:spPr>
          <a:xfrm>
            <a:off x="6177494" y="2348880"/>
            <a:ext cx="1505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accent2">
                    <a:lumMod val="75000"/>
                  </a:schemeClr>
                </a:solidFill>
              </a:rPr>
              <a:t>light emission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20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ruppieren 288"/>
          <p:cNvGrpSpPr/>
          <p:nvPr/>
        </p:nvGrpSpPr>
        <p:grpSpPr>
          <a:xfrm>
            <a:off x="6748272" y="5833872"/>
            <a:ext cx="1376644" cy="1024128"/>
            <a:chOff x="6748272" y="5833872"/>
            <a:chExt cx="1376644" cy="1024128"/>
          </a:xfrm>
        </p:grpSpPr>
        <p:grpSp>
          <p:nvGrpSpPr>
            <p:cNvPr id="290" name="Gruppieren 21"/>
            <p:cNvGrpSpPr>
              <a:grpSpLocks noChangeAspect="1"/>
            </p:cNvGrpSpPr>
            <p:nvPr/>
          </p:nvGrpSpPr>
          <p:grpSpPr bwMode="auto">
            <a:xfrm>
              <a:off x="7159573" y="5955878"/>
              <a:ext cx="914237" cy="873461"/>
              <a:chOff x="1696617" y="1098210"/>
              <a:chExt cx="5071962" cy="4844879"/>
            </a:xfrm>
          </p:grpSpPr>
          <p:sp>
            <p:nvSpPr>
              <p:cNvPr id="292" name="Ellipse 29"/>
              <p:cNvSpPr/>
              <p:nvPr/>
            </p:nvSpPr>
            <p:spPr>
              <a:xfrm rot="7200000">
                <a:off x="3858108" y="2232451"/>
                <a:ext cx="2124236" cy="3696707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7200000"/>
                </a:lightRig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93" name="Ellipse 30"/>
              <p:cNvSpPr/>
              <p:nvPr/>
            </p:nvSpPr>
            <p:spPr>
              <a:xfrm rot="14400000">
                <a:off x="2458521" y="2245239"/>
                <a:ext cx="2124236" cy="364804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4400000"/>
                </a:lightRig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94" name="Ellipse 31"/>
              <p:cNvSpPr/>
              <p:nvPr/>
            </p:nvSpPr>
            <p:spPr>
              <a:xfrm>
                <a:off x="3152152" y="1098210"/>
                <a:ext cx="2124236" cy="3712889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95" name="Ellipse 32"/>
              <p:cNvSpPr/>
              <p:nvPr/>
            </p:nvSpPr>
            <p:spPr>
              <a:xfrm>
                <a:off x="3166493" y="2664416"/>
                <a:ext cx="2124236" cy="216024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sz="4800" dirty="0"/>
              </a:p>
            </p:txBody>
          </p:sp>
          <p:sp>
            <p:nvSpPr>
              <p:cNvPr id="296" name="Gleichschenkliges Dreieck 33"/>
              <p:cNvSpPr/>
              <p:nvPr/>
            </p:nvSpPr>
            <p:spPr>
              <a:xfrm rot="3600000">
                <a:off x="5206910" y="2352140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36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97" name="Gleichschenkliges Dreieck 34"/>
              <p:cNvSpPr/>
              <p:nvPr/>
            </p:nvSpPr>
            <p:spPr>
              <a:xfrm rot="10800000">
                <a:off x="3831456" y="4826965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08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98" name="Gleichschenkliges Dreieck 35"/>
              <p:cNvSpPr/>
              <p:nvPr/>
            </p:nvSpPr>
            <p:spPr>
              <a:xfrm rot="18000000">
                <a:off x="2412500" y="2354447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80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99" name="Textfeld 36"/>
              <p:cNvSpPr txBox="1">
                <a:spLocks noChangeArrowheads="1"/>
              </p:cNvSpPr>
              <p:nvPr/>
            </p:nvSpPr>
            <p:spPr bwMode="auto">
              <a:xfrm>
                <a:off x="3108443" y="3236664"/>
                <a:ext cx="2246158" cy="1024298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/>
              <a:p>
                <a:pPr algn="ctr">
                  <a:defRPr/>
                </a:pPr>
                <a:r>
                  <a:rPr lang="de-DE" sz="600" b="1" dirty="0">
                    <a:solidFill>
                      <a:schemeClr val="bg1"/>
                    </a:solidFill>
                    <a:latin typeface="Arial Black" pitchFamily="34" charset="0"/>
                    <a:ea typeface="MS PGothic" pitchFamily="34" charset="-128"/>
                    <a:cs typeface="+mn-cs"/>
                  </a:rPr>
                  <a:t>HIOS</a:t>
                </a:r>
              </a:p>
            </p:txBody>
          </p:sp>
        </p:grpSp>
        <p:sp>
          <p:nvSpPr>
            <p:cNvPr id="291" name="Rechteck 290"/>
            <p:cNvSpPr/>
            <p:nvPr/>
          </p:nvSpPr>
          <p:spPr>
            <a:xfrm>
              <a:off x="6748272" y="5833872"/>
              <a:ext cx="1376644" cy="1024128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8" name="Rechteck 287"/>
          <p:cNvSpPr/>
          <p:nvPr/>
        </p:nvSpPr>
        <p:spPr>
          <a:xfrm>
            <a:off x="4376628" y="5845766"/>
            <a:ext cx="3779820" cy="967312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Rechteck 286"/>
          <p:cNvSpPr/>
          <p:nvPr/>
        </p:nvSpPr>
        <p:spPr>
          <a:xfrm>
            <a:off x="6838480" y="2103120"/>
            <a:ext cx="1944160" cy="1682919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hteck 15"/>
          <p:cNvSpPr/>
          <p:nvPr/>
        </p:nvSpPr>
        <p:spPr>
          <a:xfrm>
            <a:off x="6840339" y="3963712"/>
            <a:ext cx="1942301" cy="173176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hteck 21"/>
          <p:cNvSpPr/>
          <p:nvPr/>
        </p:nvSpPr>
        <p:spPr>
          <a:xfrm>
            <a:off x="103694" y="116632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 smtClean="0">
                <a:latin typeface="+mj-lt"/>
              </a:rPr>
              <a:t>methods</a:t>
            </a:r>
            <a:endParaRPr lang="de-DE" sz="2800" dirty="0">
              <a:latin typeface="+mj-lt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2599978" y="1966546"/>
            <a:ext cx="2237188" cy="26865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TextBox 21"/>
          <p:cNvSpPr txBox="1"/>
          <p:nvPr/>
        </p:nvSpPr>
        <p:spPr>
          <a:xfrm>
            <a:off x="2771800" y="4067056"/>
            <a:ext cx="1389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chemeClr val="accent3">
                    <a:lumMod val="50000"/>
                  </a:schemeClr>
                </a:solidFill>
              </a:rPr>
              <a:t>inorganic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8" name="TextBox 23"/>
          <p:cNvSpPr txBox="1"/>
          <p:nvPr/>
        </p:nvSpPr>
        <p:spPr>
          <a:xfrm>
            <a:off x="5148064" y="4080568"/>
            <a:ext cx="1294919" cy="406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</a:rPr>
              <a:t>organic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     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37" name="Gruppieren 175"/>
          <p:cNvGrpSpPr>
            <a:grpSpLocks/>
          </p:cNvGrpSpPr>
          <p:nvPr/>
        </p:nvGrpSpPr>
        <p:grpSpPr bwMode="auto">
          <a:xfrm>
            <a:off x="2994814" y="2584031"/>
            <a:ext cx="3441700" cy="1548161"/>
            <a:chOff x="1000125" y="4341800"/>
            <a:chExt cx="3441700" cy="1547812"/>
          </a:xfrm>
        </p:grpSpPr>
        <p:sp>
          <p:nvSpPr>
            <p:cNvPr id="238" name="AutoShape 103"/>
            <p:cNvSpPr>
              <a:spLocks noChangeAspect="1" noChangeArrowheads="1"/>
            </p:cNvSpPr>
            <p:nvPr/>
          </p:nvSpPr>
          <p:spPr bwMode="auto">
            <a:xfrm flipH="1">
              <a:off x="2500313" y="4341800"/>
              <a:ext cx="258762" cy="692150"/>
            </a:xfrm>
            <a:prstGeom prst="moon">
              <a:avLst>
                <a:gd name="adj" fmla="val 50000"/>
              </a:avLst>
            </a:prstGeom>
            <a:gradFill rotWithShape="1">
              <a:gsLst>
                <a:gs pos="0">
                  <a:srgbClr val="00FFFF">
                    <a:alpha val="99001"/>
                  </a:srgbClr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39" name="Gruppieren 120"/>
            <p:cNvGrpSpPr>
              <a:grpSpLocks/>
            </p:cNvGrpSpPr>
            <p:nvPr/>
          </p:nvGrpSpPr>
          <p:grpSpPr bwMode="auto">
            <a:xfrm>
              <a:off x="1000125" y="4341800"/>
              <a:ext cx="1441450" cy="1520825"/>
              <a:chOff x="5715012" y="3714755"/>
              <a:chExt cx="1440765" cy="1521143"/>
            </a:xfrm>
          </p:grpSpPr>
          <p:sp>
            <p:nvSpPr>
              <p:cNvPr id="250" name="Oval 12"/>
              <p:cNvSpPr>
                <a:spLocks noChangeAspect="1" noChangeArrowheads="1"/>
              </p:cNvSpPr>
              <p:nvPr/>
            </p:nvSpPr>
            <p:spPr bwMode="auto">
              <a:xfrm>
                <a:off x="6134841" y="3714755"/>
                <a:ext cx="154881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51" name="Oval 13"/>
              <p:cNvSpPr>
                <a:spLocks noChangeAspect="1" noChangeArrowheads="1"/>
              </p:cNvSpPr>
              <p:nvPr/>
            </p:nvSpPr>
            <p:spPr bwMode="auto">
              <a:xfrm>
                <a:off x="5715012" y="3989108"/>
                <a:ext cx="154881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52" name="Oval 14"/>
              <p:cNvSpPr>
                <a:spLocks noChangeAspect="1" noChangeArrowheads="1"/>
              </p:cNvSpPr>
              <p:nvPr/>
            </p:nvSpPr>
            <p:spPr bwMode="auto">
              <a:xfrm>
                <a:off x="6135627" y="3989108"/>
                <a:ext cx="154094" cy="144202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53" name="Oval 15"/>
              <p:cNvSpPr>
                <a:spLocks noChangeAspect="1" noChangeArrowheads="1"/>
              </p:cNvSpPr>
              <p:nvPr/>
            </p:nvSpPr>
            <p:spPr bwMode="auto">
              <a:xfrm>
                <a:off x="6134841" y="4261982"/>
                <a:ext cx="154881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54" name="Oval 16"/>
              <p:cNvSpPr>
                <a:spLocks noChangeAspect="1" noChangeArrowheads="1"/>
              </p:cNvSpPr>
              <p:nvPr/>
            </p:nvSpPr>
            <p:spPr bwMode="auto">
              <a:xfrm>
                <a:off x="5715012" y="4534856"/>
                <a:ext cx="154881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55" name="Oval 17"/>
              <p:cNvSpPr>
                <a:spLocks noChangeAspect="1" noChangeArrowheads="1"/>
              </p:cNvSpPr>
              <p:nvPr/>
            </p:nvSpPr>
            <p:spPr bwMode="auto">
              <a:xfrm>
                <a:off x="6134841" y="4815125"/>
                <a:ext cx="154881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56" name="Oval 18"/>
              <p:cNvSpPr>
                <a:spLocks noChangeAspect="1" noChangeArrowheads="1"/>
              </p:cNvSpPr>
              <p:nvPr/>
            </p:nvSpPr>
            <p:spPr bwMode="auto">
              <a:xfrm>
                <a:off x="5715012" y="5090217"/>
                <a:ext cx="154881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57" name="Oval 19"/>
              <p:cNvSpPr>
                <a:spLocks noChangeAspect="1" noChangeArrowheads="1"/>
              </p:cNvSpPr>
              <p:nvPr/>
            </p:nvSpPr>
            <p:spPr bwMode="auto">
              <a:xfrm>
                <a:off x="6135627" y="4536335"/>
                <a:ext cx="154094" cy="144202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58" name="Oval 20"/>
              <p:cNvSpPr>
                <a:spLocks noChangeAspect="1" noChangeArrowheads="1"/>
              </p:cNvSpPr>
              <p:nvPr/>
            </p:nvSpPr>
            <p:spPr bwMode="auto">
              <a:xfrm>
                <a:off x="6135627" y="5090957"/>
                <a:ext cx="154094" cy="14494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59" name="Oval 21"/>
              <p:cNvSpPr>
                <a:spLocks noChangeAspect="1" noChangeArrowheads="1"/>
              </p:cNvSpPr>
              <p:nvPr/>
            </p:nvSpPr>
            <p:spPr bwMode="auto">
              <a:xfrm>
                <a:off x="5715798" y="4262721"/>
                <a:ext cx="154094" cy="14494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60" name="Oval 22"/>
              <p:cNvSpPr>
                <a:spLocks noChangeAspect="1" noChangeArrowheads="1"/>
              </p:cNvSpPr>
              <p:nvPr/>
            </p:nvSpPr>
            <p:spPr bwMode="auto">
              <a:xfrm>
                <a:off x="5715798" y="4815864"/>
                <a:ext cx="154094" cy="14494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61" name="Oval 23"/>
              <p:cNvSpPr>
                <a:spLocks noChangeAspect="1" noChangeArrowheads="1"/>
              </p:cNvSpPr>
              <p:nvPr/>
            </p:nvSpPr>
            <p:spPr bwMode="auto">
              <a:xfrm>
                <a:off x="5715798" y="3714755"/>
                <a:ext cx="154094" cy="14494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62" name="Oval 24"/>
              <p:cNvSpPr>
                <a:spLocks noChangeAspect="1" noChangeArrowheads="1"/>
              </p:cNvSpPr>
              <p:nvPr/>
            </p:nvSpPr>
            <p:spPr bwMode="auto">
              <a:xfrm>
                <a:off x="7000896" y="3714755"/>
                <a:ext cx="154881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63" name="Oval 25"/>
              <p:cNvSpPr>
                <a:spLocks noChangeAspect="1" noChangeArrowheads="1"/>
              </p:cNvSpPr>
              <p:nvPr/>
            </p:nvSpPr>
            <p:spPr bwMode="auto">
              <a:xfrm>
                <a:off x="6548380" y="3989108"/>
                <a:ext cx="154094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64" name="Oval 26"/>
              <p:cNvSpPr>
                <a:spLocks noChangeAspect="1" noChangeArrowheads="1"/>
              </p:cNvSpPr>
              <p:nvPr/>
            </p:nvSpPr>
            <p:spPr bwMode="auto">
              <a:xfrm>
                <a:off x="6929458" y="3989108"/>
                <a:ext cx="154094" cy="144202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65" name="Oval 27"/>
              <p:cNvSpPr>
                <a:spLocks noChangeAspect="1" noChangeArrowheads="1"/>
              </p:cNvSpPr>
              <p:nvPr/>
            </p:nvSpPr>
            <p:spPr bwMode="auto">
              <a:xfrm>
                <a:off x="7000896" y="4261982"/>
                <a:ext cx="154881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66" name="Oval 28"/>
              <p:cNvSpPr>
                <a:spLocks noChangeAspect="1" noChangeArrowheads="1"/>
              </p:cNvSpPr>
              <p:nvPr/>
            </p:nvSpPr>
            <p:spPr bwMode="auto">
              <a:xfrm>
                <a:off x="6548380" y="4534856"/>
                <a:ext cx="154094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67" name="Oval 29"/>
              <p:cNvSpPr>
                <a:spLocks noChangeAspect="1" noChangeArrowheads="1"/>
              </p:cNvSpPr>
              <p:nvPr/>
            </p:nvSpPr>
            <p:spPr bwMode="auto">
              <a:xfrm>
                <a:off x="6929458" y="4815125"/>
                <a:ext cx="154881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68" name="Oval 30"/>
              <p:cNvSpPr>
                <a:spLocks noChangeAspect="1" noChangeArrowheads="1"/>
              </p:cNvSpPr>
              <p:nvPr/>
            </p:nvSpPr>
            <p:spPr bwMode="auto">
              <a:xfrm>
                <a:off x="6548380" y="5090217"/>
                <a:ext cx="154094" cy="14568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69" name="Oval 31"/>
              <p:cNvSpPr>
                <a:spLocks noChangeAspect="1" noChangeArrowheads="1"/>
              </p:cNvSpPr>
              <p:nvPr/>
            </p:nvSpPr>
            <p:spPr bwMode="auto">
              <a:xfrm>
                <a:off x="7000896" y="4536335"/>
                <a:ext cx="154094" cy="144202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70" name="Oval 32"/>
              <p:cNvSpPr>
                <a:spLocks noChangeAspect="1" noChangeArrowheads="1"/>
              </p:cNvSpPr>
              <p:nvPr/>
            </p:nvSpPr>
            <p:spPr bwMode="auto">
              <a:xfrm>
                <a:off x="7000896" y="5090957"/>
                <a:ext cx="154094" cy="14494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71" name="Oval 33"/>
              <p:cNvSpPr>
                <a:spLocks noChangeAspect="1" noChangeArrowheads="1"/>
              </p:cNvSpPr>
              <p:nvPr/>
            </p:nvSpPr>
            <p:spPr bwMode="auto">
              <a:xfrm>
                <a:off x="6549166" y="4262721"/>
                <a:ext cx="153308" cy="14494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72" name="Oval 34"/>
              <p:cNvSpPr>
                <a:spLocks noChangeAspect="1" noChangeArrowheads="1"/>
              </p:cNvSpPr>
              <p:nvPr/>
            </p:nvSpPr>
            <p:spPr bwMode="auto">
              <a:xfrm>
                <a:off x="6549166" y="4815864"/>
                <a:ext cx="153308" cy="14494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273" name="Oval 35"/>
              <p:cNvSpPr>
                <a:spLocks noChangeAspect="1" noChangeArrowheads="1"/>
              </p:cNvSpPr>
              <p:nvPr/>
            </p:nvSpPr>
            <p:spPr bwMode="auto">
              <a:xfrm>
                <a:off x="6549166" y="3714755"/>
                <a:ext cx="153308" cy="144941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ea typeface="ＭＳ Ｐゴシック" charset="0"/>
                  <a:cs typeface="+mn-cs"/>
                </a:endParaRPr>
              </a:p>
            </p:txBody>
          </p:sp>
        </p:grpSp>
        <p:sp>
          <p:nvSpPr>
            <p:cNvPr id="240" name="AutoShape 103"/>
            <p:cNvSpPr>
              <a:spLocks noChangeAspect="1" noChangeArrowheads="1"/>
            </p:cNvSpPr>
            <p:nvPr/>
          </p:nvSpPr>
          <p:spPr bwMode="auto">
            <a:xfrm flipH="1">
              <a:off x="2527300" y="5197462"/>
              <a:ext cx="258763" cy="692150"/>
            </a:xfrm>
            <a:prstGeom prst="moon">
              <a:avLst>
                <a:gd name="adj" fmla="val 50000"/>
              </a:avLst>
            </a:prstGeom>
            <a:gradFill rotWithShape="1">
              <a:gsLst>
                <a:gs pos="0">
                  <a:srgbClr val="00FFFF">
                    <a:alpha val="99001"/>
                  </a:srgbClr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41" name="Gruppieren 154"/>
            <p:cNvGrpSpPr>
              <a:grpSpLocks/>
            </p:cNvGrpSpPr>
            <p:nvPr/>
          </p:nvGrpSpPr>
          <p:grpSpPr bwMode="auto">
            <a:xfrm rot="-5400000">
              <a:off x="2963069" y="4379106"/>
              <a:ext cx="1444625" cy="1512887"/>
              <a:chOff x="3346124" y="3714759"/>
              <a:chExt cx="1443989" cy="1512571"/>
            </a:xfrm>
          </p:grpSpPr>
          <p:sp>
            <p:nvSpPr>
              <p:cNvPr id="242" name="Oval 89"/>
              <p:cNvSpPr>
                <a:spLocks noChangeAspect="1" noChangeArrowheads="1"/>
              </p:cNvSpPr>
              <p:nvPr/>
            </p:nvSpPr>
            <p:spPr bwMode="auto">
              <a:xfrm>
                <a:off x="3347076" y="3714759"/>
                <a:ext cx="172402" cy="700088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3" name="Oval 91"/>
              <p:cNvSpPr>
                <a:spLocks noChangeAspect="1" noChangeArrowheads="1"/>
              </p:cNvSpPr>
              <p:nvPr/>
            </p:nvSpPr>
            <p:spPr bwMode="auto">
              <a:xfrm>
                <a:off x="3770938" y="3714759"/>
                <a:ext cx="172403" cy="700088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4" name="Oval 93"/>
              <p:cNvSpPr>
                <a:spLocks noChangeAspect="1" noChangeArrowheads="1"/>
              </p:cNvSpPr>
              <p:nvPr/>
            </p:nvSpPr>
            <p:spPr bwMode="auto">
              <a:xfrm>
                <a:off x="4193848" y="3714759"/>
                <a:ext cx="172403" cy="700088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5" name="Oval 95"/>
              <p:cNvSpPr>
                <a:spLocks noChangeAspect="1" noChangeArrowheads="1"/>
              </p:cNvSpPr>
              <p:nvPr/>
            </p:nvSpPr>
            <p:spPr bwMode="auto">
              <a:xfrm>
                <a:off x="4617711" y="3714759"/>
                <a:ext cx="172402" cy="700088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6" name="Oval 99"/>
              <p:cNvSpPr>
                <a:spLocks noChangeAspect="1" noChangeArrowheads="1"/>
              </p:cNvSpPr>
              <p:nvPr/>
            </p:nvSpPr>
            <p:spPr bwMode="auto">
              <a:xfrm>
                <a:off x="3346124" y="4527242"/>
                <a:ext cx="172403" cy="700088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7" name="Oval 100"/>
              <p:cNvSpPr>
                <a:spLocks noChangeAspect="1" noChangeArrowheads="1"/>
              </p:cNvSpPr>
              <p:nvPr/>
            </p:nvSpPr>
            <p:spPr bwMode="auto">
              <a:xfrm>
                <a:off x="3769986" y="4527242"/>
                <a:ext cx="172402" cy="700088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8" name="Oval 101"/>
              <p:cNvSpPr>
                <a:spLocks noChangeAspect="1" noChangeArrowheads="1"/>
              </p:cNvSpPr>
              <p:nvPr/>
            </p:nvSpPr>
            <p:spPr bwMode="auto">
              <a:xfrm>
                <a:off x="4192896" y="4527242"/>
                <a:ext cx="172402" cy="700088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9" name="Oval 102"/>
              <p:cNvSpPr>
                <a:spLocks noChangeAspect="1" noChangeArrowheads="1"/>
              </p:cNvSpPr>
              <p:nvPr/>
            </p:nvSpPr>
            <p:spPr bwMode="auto">
              <a:xfrm>
                <a:off x="4616758" y="4527242"/>
                <a:ext cx="172403" cy="700088"/>
              </a:xfrm>
              <a:prstGeom prst="ellipse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pic>
        <p:nvPicPr>
          <p:cNvPr id="274" name="Grafik 74" descr="photon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17253">
            <a:off x="971600" y="1086120"/>
            <a:ext cx="1228277" cy="789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uppieren 7"/>
          <p:cNvGrpSpPr/>
          <p:nvPr/>
        </p:nvGrpSpPr>
        <p:grpSpPr>
          <a:xfrm>
            <a:off x="3393241" y="4581144"/>
            <a:ext cx="2413199" cy="710772"/>
            <a:chOff x="3393241" y="4581144"/>
            <a:chExt cx="2413199" cy="710772"/>
          </a:xfrm>
        </p:grpSpPr>
        <p:sp>
          <p:nvSpPr>
            <p:cNvPr id="7" name="Pfeil nach links und rechts 6"/>
            <p:cNvSpPr/>
            <p:nvPr/>
          </p:nvSpPr>
          <p:spPr>
            <a:xfrm>
              <a:off x="3393241" y="4581144"/>
              <a:ext cx="2413199" cy="710772"/>
            </a:xfrm>
            <a:prstGeom prst="leftRight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TextBox 23"/>
            <p:cNvSpPr txBox="1"/>
            <p:nvPr/>
          </p:nvSpPr>
          <p:spPr>
            <a:xfrm>
              <a:off x="3393241" y="4751683"/>
              <a:ext cx="2402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b="1" dirty="0" err="1" smtClean="0">
                  <a:solidFill>
                    <a:schemeClr val="accent2"/>
                  </a:solidFill>
                </a:rPr>
                <a:t>charge</a:t>
              </a:r>
              <a:r>
                <a:rPr lang="de-DE" b="1" dirty="0" smtClean="0">
                  <a:solidFill>
                    <a:schemeClr val="accent2"/>
                  </a:solidFill>
                </a:rPr>
                <a:t>/</a:t>
              </a:r>
              <a:r>
                <a:rPr lang="de-DE" b="1" dirty="0" err="1" smtClean="0">
                  <a:solidFill>
                    <a:schemeClr val="accent2"/>
                  </a:solidFill>
                </a:rPr>
                <a:t>energy</a:t>
              </a:r>
              <a:r>
                <a:rPr lang="de-DE" b="1" dirty="0" smtClean="0">
                  <a:solidFill>
                    <a:schemeClr val="accent2"/>
                  </a:solidFill>
                </a:rPr>
                <a:t> </a:t>
              </a:r>
              <a:r>
                <a:rPr lang="de-DE" b="1" dirty="0" err="1" smtClean="0">
                  <a:solidFill>
                    <a:schemeClr val="accent2"/>
                  </a:solidFill>
                </a:rPr>
                <a:t>transfer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3902794" y="1659717"/>
            <a:ext cx="1360047" cy="2921427"/>
            <a:chOff x="3902794" y="1659717"/>
            <a:chExt cx="1360047" cy="2921427"/>
          </a:xfrm>
        </p:grpSpPr>
        <p:sp>
          <p:nvSpPr>
            <p:cNvPr id="9" name="Ellipse 8"/>
            <p:cNvSpPr/>
            <p:nvPr/>
          </p:nvSpPr>
          <p:spPr>
            <a:xfrm>
              <a:off x="3982745" y="2103120"/>
              <a:ext cx="1083031" cy="2478024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TextBox 23"/>
            <p:cNvSpPr txBox="1"/>
            <p:nvPr/>
          </p:nvSpPr>
          <p:spPr>
            <a:xfrm>
              <a:off x="3902794" y="1659717"/>
              <a:ext cx="13600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err="1" smtClean="0">
                  <a:solidFill>
                    <a:srgbClr val="C00000"/>
                  </a:solidFill>
                </a:rPr>
                <a:t>interface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6106229" y="153208"/>
            <a:ext cx="2890483" cy="736928"/>
            <a:chOff x="6106229" y="153208"/>
            <a:chExt cx="2890483" cy="736928"/>
          </a:xfrm>
        </p:grpSpPr>
        <p:sp>
          <p:nvSpPr>
            <p:cNvPr id="277" name="Abgerundetes Rechteck 276"/>
            <p:cNvSpPr/>
            <p:nvPr/>
          </p:nvSpPr>
          <p:spPr>
            <a:xfrm>
              <a:off x="6106229" y="153208"/>
              <a:ext cx="2890483" cy="73692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TextBox 10"/>
            <p:cNvSpPr txBox="1"/>
            <p:nvPr/>
          </p:nvSpPr>
          <p:spPr>
            <a:xfrm>
              <a:off x="6106229" y="189784"/>
              <a:ext cx="28554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err="1" smtClean="0"/>
                <a:t>femtosecond</a:t>
              </a:r>
              <a:r>
                <a:rPr lang="de-DE" b="1" dirty="0" smtClean="0"/>
                <a:t> time-</a:t>
              </a:r>
              <a:r>
                <a:rPr lang="de-DE" b="1" dirty="0" err="1" smtClean="0"/>
                <a:t>resolved</a:t>
              </a:r>
              <a:r>
                <a:rPr lang="de-DE" b="1" dirty="0" smtClean="0"/>
                <a:t> </a:t>
              </a:r>
            </a:p>
            <a:p>
              <a:pPr algn="ctr"/>
              <a:r>
                <a:rPr lang="de-DE" b="1" dirty="0" err="1" smtClean="0"/>
                <a:t>techniques</a:t>
              </a:r>
              <a:endParaRPr lang="de-DE" b="1" dirty="0" smtClean="0"/>
            </a:p>
          </p:txBody>
        </p:sp>
      </p:grpSp>
      <p:pic>
        <p:nvPicPr>
          <p:cNvPr id="281" name="Grafik 74" descr="photon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17253">
            <a:off x="779576" y="1375017"/>
            <a:ext cx="1228277" cy="789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2" name="Grafik 74" descr="photon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1318012">
            <a:off x="4589886" y="3127595"/>
            <a:ext cx="844734" cy="54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3" name="Group 9"/>
          <p:cNvGrpSpPr/>
          <p:nvPr/>
        </p:nvGrpSpPr>
        <p:grpSpPr>
          <a:xfrm>
            <a:off x="4366819" y="3242545"/>
            <a:ext cx="288032" cy="288032"/>
            <a:chOff x="4153347" y="4221088"/>
            <a:chExt cx="288032" cy="288032"/>
          </a:xfrm>
        </p:grpSpPr>
        <p:sp>
          <p:nvSpPr>
            <p:cNvPr id="284" name="Oval 3"/>
            <p:cNvSpPr/>
            <p:nvPr/>
          </p:nvSpPr>
          <p:spPr>
            <a:xfrm>
              <a:off x="4153347" y="4221088"/>
              <a:ext cx="288032" cy="288032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Straight Connector 5"/>
            <p:cNvCxnSpPr/>
            <p:nvPr/>
          </p:nvCxnSpPr>
          <p:spPr>
            <a:xfrm>
              <a:off x="4206271" y="4368303"/>
              <a:ext cx="19170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6" name="Grafik 74" descr="photon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1318012">
            <a:off x="7098151" y="4121698"/>
            <a:ext cx="491753" cy="316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hteck 11"/>
          <p:cNvSpPr/>
          <p:nvPr/>
        </p:nvSpPr>
        <p:spPr>
          <a:xfrm>
            <a:off x="6785475" y="4009261"/>
            <a:ext cx="20958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err="1"/>
              <a:t>soon</a:t>
            </a:r>
            <a:r>
              <a:rPr lang="de-DE" dirty="0"/>
              <a:t>: </a:t>
            </a:r>
            <a:endParaRPr lang="de-DE" dirty="0" smtClean="0"/>
          </a:p>
          <a:p>
            <a:pPr algn="ctr"/>
            <a:endParaRPr lang="de-DE" dirty="0"/>
          </a:p>
          <a:p>
            <a:pPr algn="ctr"/>
            <a:endParaRPr lang="de-DE" dirty="0" smtClean="0"/>
          </a:p>
          <a:p>
            <a:pPr algn="ctr"/>
            <a:endParaRPr lang="de-DE" dirty="0" smtClean="0"/>
          </a:p>
          <a:p>
            <a:pPr algn="ctr"/>
            <a:r>
              <a:rPr lang="de-DE" dirty="0" err="1" smtClean="0"/>
              <a:t>photoluminescence</a:t>
            </a:r>
            <a:endParaRPr lang="de-DE" dirty="0"/>
          </a:p>
          <a:p>
            <a:pPr algn="ctr"/>
            <a:r>
              <a:rPr lang="de-DE" dirty="0"/>
              <a:t>(</a:t>
            </a:r>
            <a:r>
              <a:rPr lang="de-DE" dirty="0" err="1"/>
              <a:t>upconversion</a:t>
            </a:r>
            <a:r>
              <a:rPr lang="de-DE" dirty="0"/>
              <a:t>)</a:t>
            </a:r>
          </a:p>
        </p:txBody>
      </p:sp>
      <p:sp>
        <p:nvSpPr>
          <p:cNvPr id="13" name="Rechteck 12"/>
          <p:cNvSpPr/>
          <p:nvPr/>
        </p:nvSpPr>
        <p:spPr>
          <a:xfrm>
            <a:off x="7086025" y="2356262"/>
            <a:ext cx="15252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 err="1" smtClean="0"/>
              <a:t>photoelectron</a:t>
            </a:r>
            <a:endParaRPr lang="de-DE" dirty="0" smtClean="0"/>
          </a:p>
          <a:p>
            <a:pPr algn="ctr"/>
            <a:r>
              <a:rPr lang="de-DE" dirty="0" err="1" smtClean="0"/>
              <a:t>spectroscopy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4287314" y="6032635"/>
            <a:ext cx="2551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spectroscopy</a:t>
            </a:r>
            <a:endParaRPr lang="de-DE" dirty="0"/>
          </a:p>
          <a:p>
            <a:pPr algn="ctr"/>
            <a:r>
              <a:rPr lang="de-DE" dirty="0"/>
              <a:t>(linear &amp; non-linear)</a:t>
            </a:r>
          </a:p>
        </p:txBody>
      </p:sp>
    </p:spTree>
    <p:extLst>
      <p:ext uri="{BB962C8B-B14F-4D97-AF65-F5344CB8AC3E}">
        <p14:creationId xmlns:p14="http://schemas.microsoft.com/office/powerpoint/2010/main" val="356543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0.22083 0.226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42" y="1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46 L 0.6276 0.6511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54" y="3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0.36024 -0.0011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3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46 L 0.29462 0.1875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05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" grpId="0" animBg="1"/>
      <p:bldP spid="287" grpId="0" animBg="1"/>
      <p:bldP spid="16" grpId="0" animBg="1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ruppieren 151"/>
          <p:cNvGrpSpPr/>
          <p:nvPr/>
        </p:nvGrpSpPr>
        <p:grpSpPr>
          <a:xfrm>
            <a:off x="6748272" y="5833872"/>
            <a:ext cx="1376644" cy="1024128"/>
            <a:chOff x="6748272" y="5833872"/>
            <a:chExt cx="1376644" cy="1024128"/>
          </a:xfrm>
        </p:grpSpPr>
        <p:grpSp>
          <p:nvGrpSpPr>
            <p:cNvPr id="153" name="Gruppieren 21"/>
            <p:cNvGrpSpPr>
              <a:grpSpLocks noChangeAspect="1"/>
            </p:cNvGrpSpPr>
            <p:nvPr/>
          </p:nvGrpSpPr>
          <p:grpSpPr bwMode="auto">
            <a:xfrm>
              <a:off x="7159573" y="5955878"/>
              <a:ext cx="914237" cy="873461"/>
              <a:chOff x="1696617" y="1098210"/>
              <a:chExt cx="5071962" cy="4844879"/>
            </a:xfrm>
          </p:grpSpPr>
          <p:sp>
            <p:nvSpPr>
              <p:cNvPr id="155" name="Ellipse 29"/>
              <p:cNvSpPr/>
              <p:nvPr/>
            </p:nvSpPr>
            <p:spPr>
              <a:xfrm rot="7200000">
                <a:off x="3858108" y="2232451"/>
                <a:ext cx="2124236" cy="3696707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7200000"/>
                </a:lightRig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56" name="Ellipse 30"/>
              <p:cNvSpPr/>
              <p:nvPr/>
            </p:nvSpPr>
            <p:spPr>
              <a:xfrm rot="14400000">
                <a:off x="2458521" y="2245239"/>
                <a:ext cx="2124236" cy="364804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4400000"/>
                </a:lightRig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57" name="Ellipse 31"/>
              <p:cNvSpPr/>
              <p:nvPr/>
            </p:nvSpPr>
            <p:spPr>
              <a:xfrm>
                <a:off x="3152152" y="1098210"/>
                <a:ext cx="2124236" cy="3712889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58" name="Ellipse 32"/>
              <p:cNvSpPr/>
              <p:nvPr/>
            </p:nvSpPr>
            <p:spPr>
              <a:xfrm>
                <a:off x="3166493" y="2664416"/>
                <a:ext cx="2124236" cy="216024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sz="4800" dirty="0"/>
              </a:p>
            </p:txBody>
          </p:sp>
          <p:sp>
            <p:nvSpPr>
              <p:cNvPr id="159" name="Gleichschenkliges Dreieck 33"/>
              <p:cNvSpPr/>
              <p:nvPr/>
            </p:nvSpPr>
            <p:spPr>
              <a:xfrm rot="3600000">
                <a:off x="5206910" y="2352140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36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60" name="Gleichschenkliges Dreieck 34"/>
              <p:cNvSpPr/>
              <p:nvPr/>
            </p:nvSpPr>
            <p:spPr>
              <a:xfrm rot="10800000">
                <a:off x="3831456" y="4826965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08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61" name="Gleichschenkliges Dreieck 35"/>
              <p:cNvSpPr/>
              <p:nvPr/>
            </p:nvSpPr>
            <p:spPr>
              <a:xfrm rot="18000000">
                <a:off x="2412500" y="2354447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80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66" name="Textfeld 36"/>
              <p:cNvSpPr txBox="1">
                <a:spLocks noChangeArrowheads="1"/>
              </p:cNvSpPr>
              <p:nvPr/>
            </p:nvSpPr>
            <p:spPr bwMode="auto">
              <a:xfrm>
                <a:off x="3108443" y="3236664"/>
                <a:ext cx="2246158" cy="1024298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/>
              <a:p>
                <a:pPr algn="ctr">
                  <a:defRPr/>
                </a:pPr>
                <a:r>
                  <a:rPr lang="de-DE" sz="600" b="1" dirty="0">
                    <a:solidFill>
                      <a:schemeClr val="bg1"/>
                    </a:solidFill>
                    <a:latin typeface="Arial Black" pitchFamily="34" charset="0"/>
                    <a:ea typeface="MS PGothic" pitchFamily="34" charset="-128"/>
                    <a:cs typeface="+mn-cs"/>
                  </a:rPr>
                  <a:t>HIOS</a:t>
                </a:r>
              </a:p>
            </p:txBody>
          </p:sp>
        </p:grpSp>
        <p:sp>
          <p:nvSpPr>
            <p:cNvPr id="154" name="Rechteck 153"/>
            <p:cNvSpPr/>
            <p:nvPr/>
          </p:nvSpPr>
          <p:spPr>
            <a:xfrm>
              <a:off x="6748272" y="5833872"/>
              <a:ext cx="1376644" cy="1024128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hteck 21"/>
          <p:cNvSpPr/>
          <p:nvPr/>
        </p:nvSpPr>
        <p:spPr>
          <a:xfrm>
            <a:off x="103694" y="116632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 smtClean="0">
                <a:latin typeface="+mj-lt"/>
              </a:rPr>
              <a:t>first</a:t>
            </a:r>
            <a:r>
              <a:rPr lang="de-DE" sz="2800" dirty="0" smtClean="0">
                <a:latin typeface="+mj-lt"/>
              </a:rPr>
              <a:t> </a:t>
            </a:r>
            <a:r>
              <a:rPr lang="de-DE" sz="2800" dirty="0" err="1" smtClean="0">
                <a:latin typeface="+mj-lt"/>
              </a:rPr>
              <a:t>funding</a:t>
            </a:r>
            <a:r>
              <a:rPr lang="de-DE" sz="2800" dirty="0" smtClean="0">
                <a:latin typeface="+mj-lt"/>
              </a:rPr>
              <a:t> </a:t>
            </a:r>
            <a:r>
              <a:rPr lang="de-DE" sz="2800" dirty="0" err="1" smtClean="0">
                <a:latin typeface="+mj-lt"/>
              </a:rPr>
              <a:t>period</a:t>
            </a:r>
            <a:endParaRPr lang="de-DE" sz="2800" dirty="0">
              <a:latin typeface="+mj-lt"/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960120" y="642483"/>
            <a:ext cx="2618095" cy="2571989"/>
            <a:chOff x="960120" y="642483"/>
            <a:chExt cx="2618095" cy="2571989"/>
          </a:xfrm>
        </p:grpSpPr>
        <p:sp>
          <p:nvSpPr>
            <p:cNvPr id="151" name="Rechteck 150"/>
            <p:cNvSpPr/>
            <p:nvPr/>
          </p:nvSpPr>
          <p:spPr>
            <a:xfrm>
              <a:off x="960120" y="642483"/>
              <a:ext cx="2618095" cy="256375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1" name="Group 2"/>
            <p:cNvGrpSpPr/>
            <p:nvPr/>
          </p:nvGrpSpPr>
          <p:grpSpPr>
            <a:xfrm>
              <a:off x="1081607" y="1856996"/>
              <a:ext cx="2448272" cy="1357476"/>
              <a:chOff x="2903537" y="2507265"/>
              <a:chExt cx="3552825" cy="2031806"/>
            </a:xfrm>
          </p:grpSpPr>
          <p:sp>
            <p:nvSpPr>
              <p:cNvPr id="222" name="Rounded Rectangle 5"/>
              <p:cNvSpPr/>
              <p:nvPr/>
            </p:nvSpPr>
            <p:spPr bwMode="auto">
              <a:xfrm>
                <a:off x="2903537" y="2608092"/>
                <a:ext cx="3552825" cy="1774996"/>
              </a:xfrm>
              <a:prstGeom prst="roundRect">
                <a:avLst/>
              </a:prstGeom>
              <a:gradFill flip="none" rotWithShape="1">
                <a:gsLst>
                  <a:gs pos="43000">
                    <a:schemeClr val="accent3">
                      <a:lumMod val="60000"/>
                      <a:lumOff val="40000"/>
                    </a:schemeClr>
                  </a:gs>
                  <a:gs pos="63000">
                    <a:schemeClr val="accent1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28575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/>
              </a:p>
            </p:txBody>
          </p:sp>
          <p:pic>
            <p:nvPicPr>
              <p:cNvPr id="224" name="Picture 6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097171">
                <a:off x="4552785" y="3162838"/>
                <a:ext cx="2031806" cy="720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5" name="TextBox 21"/>
            <p:cNvSpPr txBox="1"/>
            <p:nvPr/>
          </p:nvSpPr>
          <p:spPr>
            <a:xfrm>
              <a:off x="1081607" y="2076595"/>
              <a:ext cx="13891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endParaRPr lang="de-DE" sz="16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ZnMgO</a:t>
              </a:r>
              <a:endParaRPr lang="de-DE" sz="1600" b="1" dirty="0" smtClean="0">
                <a:solidFill>
                  <a:schemeClr val="accent3">
                    <a:lumMod val="50000"/>
                  </a:schemeClr>
                </a:solidFill>
              </a:endParaRPr>
            </a:p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sapphire</a:t>
              </a:r>
              <a:endParaRPr lang="en-US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26" name="TextBox 23"/>
            <p:cNvSpPr txBox="1"/>
            <p:nvPr/>
          </p:nvSpPr>
          <p:spPr>
            <a:xfrm>
              <a:off x="2215614" y="1924360"/>
              <a:ext cx="12949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600" b="1" dirty="0" smtClean="0">
                  <a:solidFill>
                    <a:schemeClr val="tx2">
                      <a:lumMod val="75000"/>
                    </a:schemeClr>
                  </a:solidFill>
                </a:rPr>
                <a:t>SP6   </a:t>
              </a:r>
              <a:endParaRPr lang="en-US" sz="16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27" name="TextBox 10"/>
            <p:cNvSpPr txBox="1"/>
            <p:nvPr/>
          </p:nvSpPr>
          <p:spPr>
            <a:xfrm>
              <a:off x="1190511" y="655638"/>
              <a:ext cx="21573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err="1" smtClean="0"/>
                <a:t>Interfacial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impact</a:t>
              </a:r>
              <a:r>
                <a:rPr lang="de-DE" b="1" dirty="0" smtClean="0"/>
                <a:t> on</a:t>
              </a:r>
            </a:p>
            <a:p>
              <a:pPr algn="ctr"/>
              <a:r>
                <a:rPr lang="de-DE" b="1" dirty="0" err="1" smtClean="0"/>
                <a:t>molecules</a:t>
              </a:r>
              <a:endParaRPr lang="de-DE" b="1" dirty="0" smtClean="0"/>
            </a:p>
          </p:txBody>
        </p:sp>
        <p:sp>
          <p:nvSpPr>
            <p:cNvPr id="8" name="Rechteck 7"/>
            <p:cNvSpPr/>
            <p:nvPr/>
          </p:nvSpPr>
          <p:spPr>
            <a:xfrm>
              <a:off x="996857" y="1274585"/>
              <a:ext cx="252415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/>
                <a:t>Chem. Phys. </a:t>
              </a:r>
              <a:r>
                <a:rPr lang="en-US" sz="1400" i="1" dirty="0" err="1"/>
                <a:t>Lett</a:t>
              </a:r>
              <a:r>
                <a:rPr lang="en-US" sz="1400" dirty="0"/>
                <a:t>. </a:t>
              </a:r>
              <a:r>
                <a:rPr lang="en-US" sz="1400" b="1" dirty="0"/>
                <a:t>584</a:t>
              </a:r>
              <a:r>
                <a:rPr lang="en-US" sz="1400" dirty="0"/>
                <a:t>, 74 (2013</a:t>
              </a:r>
              <a:r>
                <a:rPr lang="en-US" sz="1400" dirty="0" smtClean="0"/>
                <a:t>)</a:t>
              </a:r>
            </a:p>
            <a:p>
              <a:r>
                <a:rPr lang="de-DE" sz="1400" dirty="0" err="1" smtClean="0"/>
                <a:t>collaboration</a:t>
              </a:r>
              <a:r>
                <a:rPr lang="de-DE" sz="1400" dirty="0" smtClean="0"/>
                <a:t>: A5 / B3 / B4</a:t>
              </a:r>
              <a:endParaRPr lang="en-US" sz="1400" dirty="0"/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849708" y="3265245"/>
            <a:ext cx="2879186" cy="2563755"/>
            <a:chOff x="849708" y="3265245"/>
            <a:chExt cx="2879186" cy="2563755"/>
          </a:xfrm>
        </p:grpSpPr>
        <p:sp>
          <p:nvSpPr>
            <p:cNvPr id="216" name="Rechteck 215"/>
            <p:cNvSpPr/>
            <p:nvPr/>
          </p:nvSpPr>
          <p:spPr>
            <a:xfrm>
              <a:off x="960120" y="3265245"/>
              <a:ext cx="2618095" cy="256375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Rounded Rectangle 5"/>
            <p:cNvSpPr/>
            <p:nvPr/>
          </p:nvSpPr>
          <p:spPr bwMode="auto">
            <a:xfrm>
              <a:off x="1077978" y="4567120"/>
              <a:ext cx="2448272" cy="1185898"/>
            </a:xfrm>
            <a:prstGeom prst="roundRect">
              <a:avLst/>
            </a:prstGeom>
            <a:gradFill flip="none" rotWithShape="1">
              <a:gsLst>
                <a:gs pos="43000">
                  <a:schemeClr val="accent3">
                    <a:lumMod val="60000"/>
                    <a:lumOff val="40000"/>
                  </a:schemeClr>
                </a:gs>
                <a:gs pos="63000">
                  <a:schemeClr val="accent1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232" name="TextBox 21"/>
            <p:cNvSpPr txBox="1"/>
            <p:nvPr/>
          </p:nvSpPr>
          <p:spPr>
            <a:xfrm>
              <a:off x="1090211" y="4576178"/>
              <a:ext cx="1389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r>
                <a:rPr lang="de-DE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(10-10)</a:t>
              </a:r>
              <a:endParaRPr lang="de-DE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33" name="TextBox 23"/>
            <p:cNvSpPr txBox="1"/>
            <p:nvPr/>
          </p:nvSpPr>
          <p:spPr>
            <a:xfrm>
              <a:off x="2239323" y="4562380"/>
              <a:ext cx="12949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600" b="1" dirty="0" err="1" smtClean="0">
                  <a:solidFill>
                    <a:schemeClr val="tx2">
                      <a:lumMod val="75000"/>
                    </a:schemeClr>
                  </a:solidFill>
                </a:rPr>
                <a:t>pyridine</a:t>
              </a:r>
              <a:endParaRPr lang="en-US" sz="16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34" name="TextBox 10"/>
            <p:cNvSpPr txBox="1"/>
            <p:nvPr/>
          </p:nvSpPr>
          <p:spPr>
            <a:xfrm>
              <a:off x="849708" y="3368358"/>
              <a:ext cx="28791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smtClean="0"/>
                <a:t>Giant </a:t>
              </a:r>
              <a:r>
                <a:rPr lang="de-DE" b="1" dirty="0" err="1" smtClean="0"/>
                <a:t>work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function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change</a:t>
              </a:r>
              <a:r>
                <a:rPr lang="de-DE" b="1" dirty="0" smtClean="0"/>
                <a:t> </a:t>
              </a:r>
            </a:p>
            <a:p>
              <a:pPr algn="ctr"/>
              <a:r>
                <a:rPr lang="de-DE" b="1" dirty="0" err="1" smtClean="0"/>
                <a:t>for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energy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level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alignment</a:t>
              </a:r>
              <a:endParaRPr lang="de-DE" b="1" dirty="0" smtClean="0"/>
            </a:p>
          </p:txBody>
        </p:sp>
        <p:sp>
          <p:nvSpPr>
            <p:cNvPr id="235" name="Rechteck 234"/>
            <p:cNvSpPr/>
            <p:nvPr/>
          </p:nvSpPr>
          <p:spPr>
            <a:xfrm>
              <a:off x="943820" y="3987305"/>
              <a:ext cx="2710935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i="1" dirty="0"/>
                <a:t>J. Chem. Phys</a:t>
              </a:r>
              <a:r>
                <a:rPr lang="de-DE" sz="1400" dirty="0" smtClean="0"/>
                <a:t>. </a:t>
              </a:r>
              <a:r>
                <a:rPr lang="de-DE" sz="1400" b="1" dirty="0"/>
                <a:t>139</a:t>
              </a:r>
              <a:r>
                <a:rPr lang="de-DE" sz="1400" dirty="0"/>
                <a:t>, 174701 (2013</a:t>
              </a:r>
              <a:r>
                <a:rPr lang="de-DE" sz="1400" dirty="0" smtClean="0"/>
                <a:t>)</a:t>
              </a:r>
            </a:p>
            <a:p>
              <a:r>
                <a:rPr lang="de-DE" sz="1400" dirty="0" err="1"/>
                <a:t>collaboration</a:t>
              </a:r>
              <a:r>
                <a:rPr lang="de-DE" sz="1400" dirty="0"/>
                <a:t>: </a:t>
              </a:r>
              <a:r>
                <a:rPr lang="de-DE" sz="1400" dirty="0" smtClean="0"/>
                <a:t>B4</a:t>
              </a:r>
              <a:endParaRPr lang="en-US" sz="1400" dirty="0"/>
            </a:p>
            <a:p>
              <a:endParaRPr lang="en-US" sz="1400" dirty="0"/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6346706" y="628317"/>
            <a:ext cx="2721579" cy="2563755"/>
            <a:chOff x="6346706" y="628317"/>
            <a:chExt cx="2721579" cy="2563755"/>
          </a:xfrm>
        </p:grpSpPr>
        <p:sp>
          <p:nvSpPr>
            <p:cNvPr id="215" name="Rechteck 214"/>
            <p:cNvSpPr/>
            <p:nvPr/>
          </p:nvSpPr>
          <p:spPr>
            <a:xfrm>
              <a:off x="6351197" y="628317"/>
              <a:ext cx="2618095" cy="256375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Rounded Rectangle 5"/>
            <p:cNvSpPr/>
            <p:nvPr/>
          </p:nvSpPr>
          <p:spPr bwMode="auto">
            <a:xfrm>
              <a:off x="6431456" y="1930927"/>
              <a:ext cx="2448272" cy="1185898"/>
            </a:xfrm>
            <a:prstGeom prst="roundRect">
              <a:avLst/>
            </a:prstGeom>
            <a:gradFill flip="none" rotWithShape="1">
              <a:gsLst>
                <a:gs pos="43000">
                  <a:schemeClr val="accent3">
                    <a:lumMod val="60000"/>
                    <a:lumOff val="40000"/>
                  </a:schemeClr>
                </a:gs>
                <a:gs pos="63000">
                  <a:schemeClr val="accent1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240" name="TextBox 23"/>
            <p:cNvSpPr txBox="1"/>
            <p:nvPr/>
          </p:nvSpPr>
          <p:spPr>
            <a:xfrm>
              <a:off x="7565463" y="1930927"/>
              <a:ext cx="12949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600" b="1" dirty="0" err="1" smtClean="0">
                  <a:solidFill>
                    <a:schemeClr val="tx2">
                      <a:lumMod val="75000"/>
                    </a:schemeClr>
                  </a:solidFill>
                </a:rPr>
                <a:t>vacuum</a:t>
              </a:r>
              <a:r>
                <a:rPr lang="de-DE" sz="1600" b="1" dirty="0" smtClean="0">
                  <a:solidFill>
                    <a:schemeClr val="tx2">
                      <a:lumMod val="75000"/>
                    </a:schemeClr>
                  </a:solidFill>
                </a:rPr>
                <a:t>   </a:t>
              </a:r>
              <a:endParaRPr lang="en-US" sz="16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41" name="TextBox 10"/>
            <p:cNvSpPr txBox="1"/>
            <p:nvPr/>
          </p:nvSpPr>
          <p:spPr>
            <a:xfrm>
              <a:off x="6451309" y="662205"/>
              <a:ext cx="23354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smtClean="0"/>
                <a:t>Sub-</a:t>
              </a:r>
              <a:r>
                <a:rPr lang="de-DE" b="1" dirty="0" err="1" smtClean="0"/>
                <a:t>surface</a:t>
              </a:r>
              <a:r>
                <a:rPr lang="de-DE" b="1" dirty="0" smtClean="0"/>
                <a:t>-</a:t>
              </a:r>
              <a:r>
                <a:rPr lang="de-DE" b="1" dirty="0" err="1" smtClean="0"/>
                <a:t>bound</a:t>
              </a:r>
              <a:r>
                <a:rPr lang="de-DE" b="1" dirty="0" smtClean="0"/>
                <a:t> </a:t>
              </a:r>
            </a:p>
            <a:p>
              <a:pPr algn="ctr"/>
              <a:r>
                <a:rPr lang="de-DE" b="1" dirty="0" err="1" smtClean="0"/>
                <a:t>excitons</a:t>
              </a:r>
              <a:r>
                <a:rPr lang="de-DE" b="1" dirty="0" smtClean="0"/>
                <a:t> at </a:t>
              </a:r>
              <a:r>
                <a:rPr lang="de-DE" b="1" dirty="0" err="1"/>
                <a:t>ZnO</a:t>
              </a:r>
              <a:r>
                <a:rPr lang="de-DE" b="1" dirty="0"/>
                <a:t>(10-10)</a:t>
              </a:r>
              <a:endParaRPr lang="de-DE" b="1" dirty="0" smtClean="0"/>
            </a:p>
          </p:txBody>
        </p:sp>
        <p:sp>
          <p:nvSpPr>
            <p:cNvPr id="242" name="Rechteck 241"/>
            <p:cNvSpPr/>
            <p:nvPr/>
          </p:nvSpPr>
          <p:spPr>
            <a:xfrm>
              <a:off x="6346706" y="1497241"/>
              <a:ext cx="27215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/>
                <a:t>Phys. Rev. </a:t>
              </a:r>
              <a:r>
                <a:rPr lang="en-US" sz="1400" i="1" dirty="0" err="1"/>
                <a:t>Lett</a:t>
              </a:r>
              <a:r>
                <a:rPr lang="en-US" sz="1400" i="1" dirty="0"/>
                <a:t>.</a:t>
              </a:r>
              <a:r>
                <a:rPr lang="en-US" sz="1400" dirty="0"/>
                <a:t> </a:t>
              </a:r>
              <a:r>
                <a:rPr lang="en-US" sz="1400" b="1" dirty="0"/>
                <a:t>113</a:t>
              </a:r>
              <a:r>
                <a:rPr lang="en-US" sz="1400" dirty="0"/>
                <a:t>, 057602 (2014)</a:t>
              </a:r>
            </a:p>
          </p:txBody>
        </p:sp>
        <p:sp>
          <p:nvSpPr>
            <p:cNvPr id="249" name="TextBox 21"/>
            <p:cNvSpPr txBox="1"/>
            <p:nvPr/>
          </p:nvSpPr>
          <p:spPr>
            <a:xfrm>
              <a:off x="6413191" y="1935136"/>
              <a:ext cx="1389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r>
                <a:rPr lang="de-DE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(10-10)</a:t>
              </a:r>
              <a:endParaRPr lang="de-DE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50" name="TextBox 23"/>
            <p:cNvSpPr txBox="1"/>
            <p:nvPr/>
          </p:nvSpPr>
          <p:spPr>
            <a:xfrm>
              <a:off x="7673522" y="2224921"/>
              <a:ext cx="3058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600" b="1" dirty="0" smtClean="0">
                  <a:solidFill>
                    <a:srgbClr val="C00000"/>
                  </a:solidFill>
                </a:rPr>
                <a:t>HHH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252" name="Group 135"/>
            <p:cNvGrpSpPr/>
            <p:nvPr/>
          </p:nvGrpSpPr>
          <p:grpSpPr>
            <a:xfrm>
              <a:off x="7495134" y="2564101"/>
              <a:ext cx="144016" cy="144016"/>
              <a:chOff x="4153347" y="4221088"/>
              <a:chExt cx="288032" cy="288032"/>
            </a:xfrm>
          </p:grpSpPr>
          <p:sp>
            <p:nvSpPr>
              <p:cNvPr id="253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4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5" name="Group 103"/>
            <p:cNvGrpSpPr/>
            <p:nvPr/>
          </p:nvGrpSpPr>
          <p:grpSpPr>
            <a:xfrm>
              <a:off x="7280507" y="2564101"/>
              <a:ext cx="144016" cy="144016"/>
              <a:chOff x="4305747" y="4373488"/>
              <a:chExt cx="288032" cy="288032"/>
            </a:xfrm>
          </p:grpSpPr>
          <p:sp>
            <p:nvSpPr>
              <p:cNvPr id="256" name="Oval 104"/>
              <p:cNvSpPr/>
              <p:nvPr/>
            </p:nvSpPr>
            <p:spPr>
              <a:xfrm>
                <a:off x="4305747" y="4373488"/>
                <a:ext cx="288032" cy="288032"/>
              </a:xfrm>
              <a:prstGeom prst="ellipse">
                <a:avLst/>
              </a:prstGeom>
              <a:solidFill>
                <a:schemeClr val="accent2"/>
              </a:soli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oftRound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7" name="Straight Connector 105"/>
              <p:cNvCxnSpPr/>
              <p:nvPr/>
            </p:nvCxnSpPr>
            <p:spPr>
              <a:xfrm>
                <a:off x="4356290" y="45207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106"/>
              <p:cNvCxnSpPr/>
              <p:nvPr/>
            </p:nvCxnSpPr>
            <p:spPr>
              <a:xfrm rot="16200000">
                <a:off x="4353910" y="4515721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Ellipse 8"/>
            <p:cNvSpPr/>
            <p:nvPr/>
          </p:nvSpPr>
          <p:spPr>
            <a:xfrm>
              <a:off x="7238807" y="2435225"/>
              <a:ext cx="434715" cy="396875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6351197" y="3238398"/>
            <a:ext cx="2618095" cy="2595474"/>
            <a:chOff x="6351197" y="3238398"/>
            <a:chExt cx="2618095" cy="2595474"/>
          </a:xfrm>
        </p:grpSpPr>
        <p:sp>
          <p:nvSpPr>
            <p:cNvPr id="218" name="Rechteck 217"/>
            <p:cNvSpPr/>
            <p:nvPr/>
          </p:nvSpPr>
          <p:spPr>
            <a:xfrm>
              <a:off x="6351197" y="3270117"/>
              <a:ext cx="2618095" cy="256375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Rounded Rectangle 5"/>
            <p:cNvSpPr/>
            <p:nvPr/>
          </p:nvSpPr>
          <p:spPr bwMode="auto">
            <a:xfrm>
              <a:off x="6427827" y="4573687"/>
              <a:ext cx="2448272" cy="1185898"/>
            </a:xfrm>
            <a:prstGeom prst="roundRect">
              <a:avLst/>
            </a:prstGeom>
            <a:gradFill flip="none" rotWithShape="1">
              <a:gsLst>
                <a:gs pos="43000">
                  <a:schemeClr val="accent3">
                    <a:lumMod val="60000"/>
                    <a:lumOff val="40000"/>
                  </a:schemeClr>
                </a:gs>
                <a:gs pos="63000">
                  <a:schemeClr val="accent1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245" name="TextBox 21"/>
            <p:cNvSpPr txBox="1"/>
            <p:nvPr/>
          </p:nvSpPr>
          <p:spPr>
            <a:xfrm>
              <a:off x="6440060" y="4582745"/>
              <a:ext cx="1389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r>
                <a:rPr lang="de-DE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(10-10)</a:t>
              </a:r>
              <a:endParaRPr lang="de-DE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46" name="TextBox 23"/>
            <p:cNvSpPr txBox="1"/>
            <p:nvPr/>
          </p:nvSpPr>
          <p:spPr>
            <a:xfrm>
              <a:off x="7589172" y="4568947"/>
              <a:ext cx="12949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600" b="1" dirty="0" err="1" smtClean="0">
                  <a:solidFill>
                    <a:schemeClr val="tx2">
                      <a:lumMod val="75000"/>
                    </a:schemeClr>
                  </a:solidFill>
                </a:rPr>
                <a:t>vacuum</a:t>
              </a:r>
              <a:endParaRPr lang="en-US" sz="16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47" name="TextBox 10"/>
            <p:cNvSpPr txBox="1"/>
            <p:nvPr/>
          </p:nvSpPr>
          <p:spPr>
            <a:xfrm>
              <a:off x="6364303" y="3238398"/>
              <a:ext cx="257532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smtClean="0"/>
                <a:t>Potential </a:t>
              </a:r>
              <a:r>
                <a:rPr lang="de-DE" b="1" dirty="0" err="1" smtClean="0"/>
                <a:t>energy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changes</a:t>
              </a:r>
              <a:endParaRPr lang="de-DE" b="1" dirty="0" smtClean="0"/>
            </a:p>
            <a:p>
              <a:pPr algn="ctr"/>
              <a:r>
                <a:rPr lang="de-DE" b="1" dirty="0" smtClean="0"/>
                <a:t>&amp; </a:t>
              </a:r>
              <a:r>
                <a:rPr lang="de-DE" b="1" dirty="0" err="1" smtClean="0"/>
                <a:t>charge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accumulation</a:t>
              </a:r>
              <a:r>
                <a:rPr lang="de-DE" b="1" dirty="0" smtClean="0"/>
                <a:t> </a:t>
              </a:r>
            </a:p>
            <a:p>
              <a:pPr algn="ctr"/>
              <a:r>
                <a:rPr lang="de-DE" b="1" dirty="0" err="1" smtClean="0"/>
                <a:t>through</a:t>
              </a:r>
              <a:r>
                <a:rPr lang="de-DE" b="1" dirty="0" smtClean="0"/>
                <a:t> H-adsorption</a:t>
              </a:r>
            </a:p>
          </p:txBody>
        </p:sp>
        <p:sp>
          <p:nvSpPr>
            <p:cNvPr id="248" name="Rechteck 247"/>
            <p:cNvSpPr/>
            <p:nvPr/>
          </p:nvSpPr>
          <p:spPr>
            <a:xfrm>
              <a:off x="6478670" y="4070072"/>
              <a:ext cx="235827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dirty="0" smtClean="0"/>
                <a:t>in </a:t>
              </a:r>
              <a:r>
                <a:rPr lang="de-DE" sz="1400" dirty="0" err="1" smtClean="0"/>
                <a:t>preparation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for</a:t>
              </a:r>
              <a:r>
                <a:rPr lang="de-DE" sz="1400" dirty="0" smtClean="0"/>
                <a:t> </a:t>
              </a:r>
              <a:r>
                <a:rPr lang="de-DE" sz="1400" i="1" dirty="0" smtClean="0"/>
                <a:t>Phys. </a:t>
              </a:r>
              <a:r>
                <a:rPr lang="de-DE" sz="1400" i="1" dirty="0" err="1" smtClean="0"/>
                <a:t>Rev</a:t>
              </a:r>
              <a:r>
                <a:rPr lang="de-DE" sz="1400" i="1" dirty="0" smtClean="0"/>
                <a:t>. B</a:t>
              </a:r>
            </a:p>
            <a:p>
              <a:r>
                <a:rPr lang="de-DE" sz="1400" dirty="0" err="1" smtClean="0"/>
                <a:t>collaboration</a:t>
              </a:r>
              <a:r>
                <a:rPr lang="de-DE" sz="1400" dirty="0" smtClean="0"/>
                <a:t>: B4</a:t>
              </a:r>
              <a:endParaRPr lang="en-US" sz="1400" dirty="0"/>
            </a:p>
          </p:txBody>
        </p:sp>
        <p:sp>
          <p:nvSpPr>
            <p:cNvPr id="259" name="TextBox 23"/>
            <p:cNvSpPr txBox="1"/>
            <p:nvPr/>
          </p:nvSpPr>
          <p:spPr>
            <a:xfrm>
              <a:off x="7693650" y="4894637"/>
              <a:ext cx="3058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600" b="1" dirty="0" smtClean="0">
                  <a:solidFill>
                    <a:srgbClr val="C00000"/>
                  </a:solidFill>
                </a:rPr>
                <a:t>HHH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Rechteck 9"/>
            <p:cNvSpPr/>
            <p:nvPr/>
          </p:nvSpPr>
          <p:spPr>
            <a:xfrm>
              <a:off x="7471691" y="4582745"/>
              <a:ext cx="283393" cy="1184117"/>
            </a:xfrm>
            <a:prstGeom prst="rect">
              <a:avLst/>
            </a:prstGeom>
            <a:gradFill>
              <a:gsLst>
                <a:gs pos="43000">
                  <a:schemeClr val="tx2"/>
                </a:gs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0" name="Group 135"/>
            <p:cNvGrpSpPr/>
            <p:nvPr/>
          </p:nvGrpSpPr>
          <p:grpSpPr>
            <a:xfrm>
              <a:off x="7488358" y="5588196"/>
              <a:ext cx="144016" cy="144016"/>
              <a:chOff x="4153347" y="4221088"/>
              <a:chExt cx="288032" cy="288032"/>
            </a:xfrm>
          </p:grpSpPr>
          <p:sp>
            <p:nvSpPr>
              <p:cNvPr id="261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2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3" name="Group 135"/>
            <p:cNvGrpSpPr/>
            <p:nvPr/>
          </p:nvGrpSpPr>
          <p:grpSpPr>
            <a:xfrm>
              <a:off x="7482116" y="5374836"/>
              <a:ext cx="144016" cy="144016"/>
              <a:chOff x="4153347" y="4221088"/>
              <a:chExt cx="288032" cy="288032"/>
            </a:xfrm>
          </p:grpSpPr>
          <p:sp>
            <p:nvSpPr>
              <p:cNvPr id="264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5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" name="Group 135"/>
            <p:cNvGrpSpPr/>
            <p:nvPr/>
          </p:nvGrpSpPr>
          <p:grpSpPr>
            <a:xfrm>
              <a:off x="7483826" y="5148787"/>
              <a:ext cx="144016" cy="144016"/>
              <a:chOff x="4153347" y="4221088"/>
              <a:chExt cx="288032" cy="288032"/>
            </a:xfrm>
          </p:grpSpPr>
          <p:sp>
            <p:nvSpPr>
              <p:cNvPr id="267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8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Group 135"/>
            <p:cNvGrpSpPr/>
            <p:nvPr/>
          </p:nvGrpSpPr>
          <p:grpSpPr>
            <a:xfrm>
              <a:off x="7484678" y="4921299"/>
              <a:ext cx="144016" cy="144016"/>
              <a:chOff x="4153347" y="4221088"/>
              <a:chExt cx="288032" cy="288032"/>
            </a:xfrm>
          </p:grpSpPr>
          <p:sp>
            <p:nvSpPr>
              <p:cNvPr id="270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1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uppieren 15"/>
          <p:cNvGrpSpPr/>
          <p:nvPr/>
        </p:nvGrpSpPr>
        <p:grpSpPr>
          <a:xfrm>
            <a:off x="6404557" y="1183592"/>
            <a:ext cx="2004904" cy="3979129"/>
            <a:chOff x="6404557" y="1183592"/>
            <a:chExt cx="2004904" cy="3979129"/>
          </a:xfrm>
        </p:grpSpPr>
        <p:sp>
          <p:nvSpPr>
            <p:cNvPr id="272" name="TextBox 21"/>
            <p:cNvSpPr txBox="1"/>
            <p:nvPr/>
          </p:nvSpPr>
          <p:spPr>
            <a:xfrm>
              <a:off x="6404557" y="2161490"/>
              <a:ext cx="1389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r>
                <a:rPr lang="de-DE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(000-1)</a:t>
              </a:r>
              <a:endParaRPr lang="de-DE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73" name="TextBox 21"/>
            <p:cNvSpPr txBox="1"/>
            <p:nvPr/>
          </p:nvSpPr>
          <p:spPr>
            <a:xfrm>
              <a:off x="6436471" y="4824167"/>
              <a:ext cx="1389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r>
                <a:rPr lang="de-DE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(000-1)</a:t>
              </a:r>
              <a:endParaRPr lang="de-DE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6937583" y="1183592"/>
              <a:ext cx="14718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/>
                <a:t>&amp; </a:t>
              </a:r>
              <a:r>
                <a:rPr lang="de-DE" b="1" dirty="0" err="1" smtClean="0"/>
                <a:t>ZnO</a:t>
              </a:r>
              <a:r>
                <a:rPr lang="de-DE" b="1" dirty="0" smtClean="0"/>
                <a:t>(000-1)</a:t>
              </a:r>
              <a:endParaRPr lang="en-US" dirty="0"/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3567836" y="638937"/>
            <a:ext cx="2790956" cy="2576122"/>
            <a:chOff x="3567836" y="638937"/>
            <a:chExt cx="2790956" cy="2576122"/>
          </a:xfrm>
        </p:grpSpPr>
        <p:sp>
          <p:nvSpPr>
            <p:cNvPr id="214" name="Rechteck 213"/>
            <p:cNvSpPr/>
            <p:nvPr/>
          </p:nvSpPr>
          <p:spPr>
            <a:xfrm>
              <a:off x="3654252" y="638937"/>
              <a:ext cx="2618095" cy="256375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4" name="Gruppieren 273"/>
            <p:cNvGrpSpPr/>
            <p:nvPr/>
          </p:nvGrpSpPr>
          <p:grpSpPr>
            <a:xfrm>
              <a:off x="3567836" y="656225"/>
              <a:ext cx="2790956" cy="2558834"/>
              <a:chOff x="873705" y="655638"/>
              <a:chExt cx="2790956" cy="2558834"/>
            </a:xfrm>
          </p:grpSpPr>
          <p:grpSp>
            <p:nvGrpSpPr>
              <p:cNvPr id="276" name="Group 2"/>
              <p:cNvGrpSpPr/>
              <p:nvPr/>
            </p:nvGrpSpPr>
            <p:grpSpPr>
              <a:xfrm>
                <a:off x="1081607" y="1856996"/>
                <a:ext cx="2448272" cy="1357476"/>
                <a:chOff x="2903537" y="2507265"/>
                <a:chExt cx="3552825" cy="2031806"/>
              </a:xfrm>
            </p:grpSpPr>
            <p:sp>
              <p:nvSpPr>
                <p:cNvPr id="281" name="Rounded Rectangle 5"/>
                <p:cNvSpPr/>
                <p:nvPr/>
              </p:nvSpPr>
              <p:spPr bwMode="auto">
                <a:xfrm>
                  <a:off x="2903537" y="2608092"/>
                  <a:ext cx="3552825" cy="1774996"/>
                </a:xfrm>
                <a:prstGeom prst="roundRect">
                  <a:avLst/>
                </a:prstGeom>
                <a:gradFill flip="none" rotWithShape="1">
                  <a:gsLst>
                    <a:gs pos="43000">
                      <a:schemeClr val="accent3">
                        <a:lumMod val="60000"/>
                        <a:lumOff val="40000"/>
                      </a:schemeClr>
                    </a:gs>
                    <a:gs pos="63000">
                      <a:schemeClr val="accent1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 w="28575"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GB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pic>
              <p:nvPicPr>
                <p:cNvPr id="282" name="Picture 6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3097171">
                  <a:off x="4552785" y="3162838"/>
                  <a:ext cx="2031806" cy="7206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77" name="TextBox 21"/>
              <p:cNvSpPr txBox="1"/>
              <p:nvPr/>
            </p:nvSpPr>
            <p:spPr>
              <a:xfrm>
                <a:off x="1081606" y="2140053"/>
                <a:ext cx="138918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b="1" dirty="0" err="1" smtClean="0">
                    <a:solidFill>
                      <a:schemeClr val="accent3">
                        <a:lumMod val="50000"/>
                      </a:schemeClr>
                    </a:solidFill>
                  </a:rPr>
                  <a:t>ZnO</a:t>
                </a:r>
                <a:r>
                  <a:rPr lang="de-DE" sz="1600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(10-10)</a:t>
                </a:r>
              </a:p>
              <a:p>
                <a:r>
                  <a:rPr lang="de-DE" sz="1600" b="1" dirty="0" err="1" smtClean="0">
                    <a:solidFill>
                      <a:schemeClr val="accent3">
                        <a:lumMod val="50000"/>
                      </a:schemeClr>
                    </a:solidFill>
                  </a:rPr>
                  <a:t>ZnO</a:t>
                </a:r>
                <a:r>
                  <a:rPr lang="de-DE" sz="1600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(000-1)</a:t>
                </a:r>
              </a:p>
              <a:p>
                <a:r>
                  <a:rPr lang="de-DE" sz="1600" b="1" dirty="0" err="1" smtClean="0">
                    <a:solidFill>
                      <a:schemeClr val="accent3">
                        <a:lumMod val="50000"/>
                      </a:schemeClr>
                    </a:solidFill>
                  </a:rPr>
                  <a:t>glass</a:t>
                </a:r>
                <a:endParaRPr lang="de-DE" sz="16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8" name="TextBox 23"/>
              <p:cNvSpPr txBox="1"/>
              <p:nvPr/>
            </p:nvSpPr>
            <p:spPr>
              <a:xfrm>
                <a:off x="2215614" y="1924360"/>
                <a:ext cx="12949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6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SP6   </a:t>
                </a:r>
                <a:endParaRPr lang="en-US" sz="16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79" name="TextBox 10"/>
              <p:cNvSpPr txBox="1"/>
              <p:nvPr/>
            </p:nvSpPr>
            <p:spPr>
              <a:xfrm>
                <a:off x="873705" y="655638"/>
                <a:ext cx="2790956" cy="1415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b="1" dirty="0" smtClean="0"/>
                  <a:t>Exciton </a:t>
                </a:r>
                <a:r>
                  <a:rPr lang="de-DE" b="1" dirty="0" err="1" smtClean="0"/>
                  <a:t>relaxation</a:t>
                </a:r>
                <a:r>
                  <a:rPr lang="de-DE" b="1" dirty="0" smtClean="0"/>
                  <a:t>,</a:t>
                </a:r>
              </a:p>
              <a:p>
                <a:pPr algn="ctr"/>
                <a:r>
                  <a:rPr lang="de-DE" b="1" dirty="0" err="1" smtClean="0"/>
                  <a:t>dark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state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formation</a:t>
                </a:r>
                <a:r>
                  <a:rPr lang="de-DE" b="1" dirty="0" smtClean="0"/>
                  <a:t> </a:t>
                </a:r>
              </a:p>
              <a:p>
                <a:pPr algn="ctr"/>
                <a:r>
                  <a:rPr lang="de-DE" b="1" dirty="0" smtClean="0"/>
                  <a:t>&amp; </a:t>
                </a:r>
                <a:r>
                  <a:rPr lang="de-DE" b="1" dirty="0" err="1" smtClean="0"/>
                  <a:t>charge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transfer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dynamics</a:t>
                </a:r>
                <a:endParaRPr lang="de-DE" b="1" dirty="0" smtClean="0"/>
              </a:p>
              <a:p>
                <a:pPr algn="ctr"/>
                <a:r>
                  <a:rPr lang="de-DE" sz="1400" dirty="0"/>
                  <a:t>in </a:t>
                </a:r>
                <a:r>
                  <a:rPr lang="de-DE" sz="1400" dirty="0" err="1"/>
                  <a:t>preparation</a:t>
                </a:r>
                <a:r>
                  <a:rPr lang="de-DE" sz="1400" dirty="0"/>
                  <a:t> </a:t>
                </a:r>
                <a:r>
                  <a:rPr lang="de-DE" sz="1400" dirty="0" err="1"/>
                  <a:t>for</a:t>
                </a:r>
                <a:r>
                  <a:rPr lang="de-DE" sz="1400" dirty="0"/>
                  <a:t> </a:t>
                </a:r>
                <a:r>
                  <a:rPr lang="de-DE" sz="1400" i="1" dirty="0" smtClean="0"/>
                  <a:t>J. Chem. Phys.</a:t>
                </a:r>
                <a:endParaRPr lang="de-DE" sz="1400" i="1" dirty="0"/>
              </a:p>
              <a:p>
                <a:pPr algn="ctr"/>
                <a:endParaRPr lang="de-DE" b="1" dirty="0" smtClean="0"/>
              </a:p>
            </p:txBody>
          </p:sp>
        </p:grpSp>
      </p:grpSp>
      <p:grpSp>
        <p:nvGrpSpPr>
          <p:cNvPr id="20" name="Gruppieren 19"/>
          <p:cNvGrpSpPr/>
          <p:nvPr/>
        </p:nvGrpSpPr>
        <p:grpSpPr>
          <a:xfrm>
            <a:off x="2489593" y="5066410"/>
            <a:ext cx="598405" cy="383130"/>
            <a:chOff x="2588933" y="5066410"/>
            <a:chExt cx="598405" cy="383130"/>
          </a:xfrm>
        </p:grpSpPr>
        <p:sp>
          <p:nvSpPr>
            <p:cNvPr id="17" name="Sechseck 16"/>
            <p:cNvSpPr/>
            <p:nvPr/>
          </p:nvSpPr>
          <p:spPr>
            <a:xfrm>
              <a:off x="2748245" y="5066410"/>
              <a:ext cx="439093" cy="383130"/>
            </a:xfrm>
            <a:prstGeom prst="hexagon">
              <a:avLst>
                <a:gd name="adj" fmla="val 26050"/>
                <a:gd name="vf" fmla="val 11547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/>
            <p:cNvSpPr/>
            <p:nvPr/>
          </p:nvSpPr>
          <p:spPr>
            <a:xfrm>
              <a:off x="2700337" y="5189092"/>
              <a:ext cx="176919" cy="13533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feld 17"/>
            <p:cNvSpPr txBox="1"/>
            <p:nvPr/>
          </p:nvSpPr>
          <p:spPr>
            <a:xfrm rot="5400000">
              <a:off x="2663890" y="5014936"/>
              <a:ext cx="2194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N</a:t>
              </a:r>
              <a:endParaRPr lang="en-US" dirty="0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3654252" y="3261699"/>
            <a:ext cx="2618095" cy="2563755"/>
            <a:chOff x="3654252" y="3261699"/>
            <a:chExt cx="2618095" cy="2563755"/>
          </a:xfrm>
        </p:grpSpPr>
        <p:grpSp>
          <p:nvGrpSpPr>
            <p:cNvPr id="23" name="Gruppieren 22"/>
            <p:cNvGrpSpPr/>
            <p:nvPr/>
          </p:nvGrpSpPr>
          <p:grpSpPr>
            <a:xfrm>
              <a:off x="3654252" y="3261699"/>
              <a:ext cx="2618095" cy="2563755"/>
              <a:chOff x="3654252" y="3261699"/>
              <a:chExt cx="2618095" cy="2563755"/>
            </a:xfrm>
          </p:grpSpPr>
          <p:sp>
            <p:nvSpPr>
              <p:cNvPr id="217" name="Rechteck 216"/>
              <p:cNvSpPr/>
              <p:nvPr/>
            </p:nvSpPr>
            <p:spPr>
              <a:xfrm>
                <a:off x="3654252" y="3261699"/>
                <a:ext cx="2618095" cy="256375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2" name="Gruppieren 291"/>
              <p:cNvGrpSpPr/>
              <p:nvPr/>
            </p:nvGrpSpPr>
            <p:grpSpPr>
              <a:xfrm>
                <a:off x="3770966" y="3303328"/>
                <a:ext cx="2448273" cy="2454620"/>
                <a:chOff x="1081606" y="655638"/>
                <a:chExt cx="2448273" cy="2454620"/>
              </a:xfrm>
            </p:grpSpPr>
            <p:sp>
              <p:nvSpPr>
                <p:cNvPr id="297" name="Rounded Rectangle 5"/>
                <p:cNvSpPr/>
                <p:nvPr/>
              </p:nvSpPr>
              <p:spPr bwMode="auto">
                <a:xfrm>
                  <a:off x="1081607" y="1924360"/>
                  <a:ext cx="2448272" cy="1185898"/>
                </a:xfrm>
                <a:prstGeom prst="roundRect">
                  <a:avLst/>
                </a:prstGeom>
                <a:gradFill flip="none" rotWithShape="1">
                  <a:gsLst>
                    <a:gs pos="43000">
                      <a:schemeClr val="accent3">
                        <a:lumMod val="60000"/>
                        <a:lumOff val="40000"/>
                      </a:schemeClr>
                    </a:gs>
                    <a:gs pos="63000">
                      <a:schemeClr val="accent1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 w="28575"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GB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94" name="TextBox 21"/>
                <p:cNvSpPr txBox="1"/>
                <p:nvPr/>
              </p:nvSpPr>
              <p:spPr>
                <a:xfrm>
                  <a:off x="1081606" y="1933327"/>
                  <a:ext cx="138918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600" b="1" dirty="0" err="1" smtClean="0">
                      <a:solidFill>
                        <a:schemeClr val="accent3">
                          <a:lumMod val="50000"/>
                        </a:schemeClr>
                      </a:solidFill>
                    </a:rPr>
                    <a:t>ZnO</a:t>
                  </a:r>
                  <a:r>
                    <a:rPr lang="de-DE" sz="1600" b="1" dirty="0" smtClean="0">
                      <a:solidFill>
                        <a:schemeClr val="accent3">
                          <a:lumMod val="50000"/>
                        </a:schemeClr>
                      </a:solidFill>
                    </a:rPr>
                    <a:t>(10-10)</a:t>
                  </a:r>
                </a:p>
              </p:txBody>
            </p:sp>
            <p:sp>
              <p:nvSpPr>
                <p:cNvPr id="295" name="TextBox 23"/>
                <p:cNvSpPr txBox="1"/>
                <p:nvPr/>
              </p:nvSpPr>
              <p:spPr>
                <a:xfrm>
                  <a:off x="2215614" y="1924360"/>
                  <a:ext cx="129491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de-DE" sz="1600" b="1" dirty="0" smtClean="0">
                      <a:solidFill>
                        <a:schemeClr val="tx2">
                          <a:lumMod val="75000"/>
                        </a:schemeClr>
                      </a:solidFill>
                    </a:rPr>
                    <a:t>5P-Py   </a:t>
                  </a:r>
                  <a:endParaRPr lang="en-US" sz="1600" b="1" dirty="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96" name="TextBox 10"/>
                <p:cNvSpPr txBox="1"/>
                <p:nvPr/>
              </p:nvSpPr>
              <p:spPr>
                <a:xfrm>
                  <a:off x="1094061" y="655638"/>
                  <a:ext cx="2350259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de-DE" b="1" dirty="0" err="1" smtClean="0"/>
                    <a:t>Energy</a:t>
                  </a:r>
                  <a:r>
                    <a:rPr lang="de-DE" b="1" dirty="0" smtClean="0"/>
                    <a:t> </a:t>
                  </a:r>
                  <a:r>
                    <a:rPr lang="de-DE" b="1" dirty="0" err="1" smtClean="0"/>
                    <a:t>level</a:t>
                  </a:r>
                  <a:r>
                    <a:rPr lang="de-DE" b="1" dirty="0" smtClean="0"/>
                    <a:t> </a:t>
                  </a:r>
                  <a:r>
                    <a:rPr lang="de-DE" b="1" dirty="0" err="1" smtClean="0"/>
                    <a:t>alignment</a:t>
                  </a:r>
                  <a:endParaRPr lang="de-DE" b="1" dirty="0" smtClean="0"/>
                </a:p>
                <a:p>
                  <a:pPr algn="ctr"/>
                  <a:r>
                    <a:rPr lang="de-DE" b="1" dirty="0" smtClean="0"/>
                    <a:t>&amp; </a:t>
                  </a:r>
                  <a:r>
                    <a:rPr lang="de-DE" b="1" dirty="0" err="1" smtClean="0"/>
                    <a:t>charge</a:t>
                  </a:r>
                  <a:r>
                    <a:rPr lang="de-DE" b="1" dirty="0" smtClean="0"/>
                    <a:t> </a:t>
                  </a:r>
                  <a:r>
                    <a:rPr lang="de-DE" b="1" dirty="0" err="1" smtClean="0"/>
                    <a:t>transfer</a:t>
                  </a:r>
                  <a:r>
                    <a:rPr lang="de-DE" b="1" dirty="0" smtClean="0"/>
                    <a:t> </a:t>
                  </a:r>
                </a:p>
                <a:p>
                  <a:pPr algn="ctr"/>
                  <a:r>
                    <a:rPr lang="de-DE" b="1" dirty="0" err="1" smtClean="0"/>
                    <a:t>dynamics</a:t>
                  </a:r>
                  <a:endParaRPr lang="de-DE" b="1" dirty="0" smtClean="0"/>
                </a:p>
              </p:txBody>
            </p:sp>
          </p:grpSp>
          <p:grpSp>
            <p:nvGrpSpPr>
              <p:cNvPr id="22" name="Gruppieren 21"/>
              <p:cNvGrpSpPr/>
              <p:nvPr/>
            </p:nvGrpSpPr>
            <p:grpSpPr>
              <a:xfrm>
                <a:off x="5006032" y="5002173"/>
                <a:ext cx="1207101" cy="254866"/>
                <a:chOff x="4997563" y="5218157"/>
                <a:chExt cx="1207101" cy="254866"/>
              </a:xfrm>
            </p:grpSpPr>
            <p:grpSp>
              <p:nvGrpSpPr>
                <p:cNvPr id="21" name="Gruppieren 20"/>
                <p:cNvGrpSpPr/>
                <p:nvPr/>
              </p:nvGrpSpPr>
              <p:grpSpPr>
                <a:xfrm>
                  <a:off x="5117855" y="5257975"/>
                  <a:ext cx="1086809" cy="215048"/>
                  <a:chOff x="5117855" y="5088676"/>
                  <a:chExt cx="2877924" cy="384347"/>
                </a:xfrm>
              </p:grpSpPr>
              <p:sp>
                <p:nvSpPr>
                  <p:cNvPr id="300" name="Sechseck 299"/>
                  <p:cNvSpPr/>
                  <p:nvPr/>
                </p:nvSpPr>
                <p:spPr>
                  <a:xfrm>
                    <a:off x="5117855" y="5089893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3" name="Sechseck 302"/>
                  <p:cNvSpPr/>
                  <p:nvPr/>
                </p:nvSpPr>
                <p:spPr>
                  <a:xfrm>
                    <a:off x="5612309" y="5089893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4" name="Sechseck 303"/>
                  <p:cNvSpPr/>
                  <p:nvPr/>
                </p:nvSpPr>
                <p:spPr>
                  <a:xfrm>
                    <a:off x="6093322" y="5088676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5" name="Sechseck 304"/>
                  <p:cNvSpPr/>
                  <p:nvPr/>
                </p:nvSpPr>
                <p:spPr>
                  <a:xfrm>
                    <a:off x="6581219" y="5089893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6" name="Sechseck 305"/>
                  <p:cNvSpPr/>
                  <p:nvPr/>
                </p:nvSpPr>
                <p:spPr>
                  <a:xfrm>
                    <a:off x="7075673" y="5089893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7" name="Sechseck 306"/>
                  <p:cNvSpPr/>
                  <p:nvPr/>
                </p:nvSpPr>
                <p:spPr>
                  <a:xfrm>
                    <a:off x="7556686" y="5088676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01" name="Ellipse 300"/>
                <p:cNvSpPr/>
                <p:nvPr/>
              </p:nvSpPr>
              <p:spPr>
                <a:xfrm>
                  <a:off x="5055658" y="5293546"/>
                  <a:ext cx="176919" cy="135332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02" name="Textfeld 301"/>
                <p:cNvSpPr txBox="1"/>
                <p:nvPr/>
              </p:nvSpPr>
              <p:spPr>
                <a:xfrm rot="5400000">
                  <a:off x="5026354" y="5189366"/>
                  <a:ext cx="21941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dirty="0" smtClean="0"/>
                    <a:t>N</a:t>
                  </a:r>
                  <a:endParaRPr lang="en-US" sz="1200" dirty="0"/>
                </a:p>
              </p:txBody>
            </p:sp>
          </p:grpSp>
          <p:grpSp>
            <p:nvGrpSpPr>
              <p:cNvPr id="308" name="Gruppieren 307"/>
              <p:cNvGrpSpPr/>
              <p:nvPr/>
            </p:nvGrpSpPr>
            <p:grpSpPr>
              <a:xfrm>
                <a:off x="5004286" y="5324370"/>
                <a:ext cx="1207101" cy="254866"/>
                <a:chOff x="4997563" y="5218157"/>
                <a:chExt cx="1207101" cy="254866"/>
              </a:xfrm>
            </p:grpSpPr>
            <p:grpSp>
              <p:nvGrpSpPr>
                <p:cNvPr id="309" name="Gruppieren 308"/>
                <p:cNvGrpSpPr/>
                <p:nvPr/>
              </p:nvGrpSpPr>
              <p:grpSpPr>
                <a:xfrm>
                  <a:off x="5117855" y="5257975"/>
                  <a:ext cx="1086809" cy="215048"/>
                  <a:chOff x="5117855" y="5088676"/>
                  <a:chExt cx="2877924" cy="384347"/>
                </a:xfrm>
              </p:grpSpPr>
              <p:sp>
                <p:nvSpPr>
                  <p:cNvPr id="312" name="Sechseck 311"/>
                  <p:cNvSpPr/>
                  <p:nvPr/>
                </p:nvSpPr>
                <p:spPr>
                  <a:xfrm>
                    <a:off x="5117855" y="5089893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3" name="Sechseck 312"/>
                  <p:cNvSpPr/>
                  <p:nvPr/>
                </p:nvSpPr>
                <p:spPr>
                  <a:xfrm>
                    <a:off x="5612309" y="5089893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4" name="Sechseck 313"/>
                  <p:cNvSpPr/>
                  <p:nvPr/>
                </p:nvSpPr>
                <p:spPr>
                  <a:xfrm>
                    <a:off x="6093322" y="5088676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5" name="Sechseck 314"/>
                  <p:cNvSpPr/>
                  <p:nvPr/>
                </p:nvSpPr>
                <p:spPr>
                  <a:xfrm>
                    <a:off x="6581219" y="5089893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6" name="Sechseck 315"/>
                  <p:cNvSpPr/>
                  <p:nvPr/>
                </p:nvSpPr>
                <p:spPr>
                  <a:xfrm>
                    <a:off x="7075673" y="5089893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7" name="Sechseck 316"/>
                  <p:cNvSpPr/>
                  <p:nvPr/>
                </p:nvSpPr>
                <p:spPr>
                  <a:xfrm>
                    <a:off x="7556686" y="5088676"/>
                    <a:ext cx="439093" cy="383130"/>
                  </a:xfrm>
                  <a:prstGeom prst="hexagon">
                    <a:avLst>
                      <a:gd name="adj" fmla="val 26050"/>
                      <a:gd name="vf" fmla="val 115470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10" name="Ellipse 309"/>
                <p:cNvSpPr/>
                <p:nvPr/>
              </p:nvSpPr>
              <p:spPr>
                <a:xfrm>
                  <a:off x="5055658" y="5293546"/>
                  <a:ext cx="176919" cy="135332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11" name="Textfeld 310"/>
                <p:cNvSpPr txBox="1"/>
                <p:nvPr/>
              </p:nvSpPr>
              <p:spPr>
                <a:xfrm rot="5400000">
                  <a:off x="5026354" y="5189366"/>
                  <a:ext cx="21941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dirty="0" smtClean="0"/>
                    <a:t>N</a:t>
                  </a:r>
                  <a:endParaRPr lang="en-US" sz="1200" dirty="0"/>
                </a:p>
              </p:txBody>
            </p:sp>
          </p:grpSp>
        </p:grpSp>
        <p:sp>
          <p:nvSpPr>
            <p:cNvPr id="26" name="Rechteck 25"/>
            <p:cNvSpPr/>
            <p:nvPr/>
          </p:nvSpPr>
          <p:spPr>
            <a:xfrm>
              <a:off x="3720763" y="4196141"/>
              <a:ext cx="17696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collaboration: </a:t>
              </a:r>
              <a:r>
                <a:rPr lang="en-US" sz="1400" dirty="0" smtClean="0"/>
                <a:t>A3 / B4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8065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ruppieren 151"/>
          <p:cNvGrpSpPr/>
          <p:nvPr/>
        </p:nvGrpSpPr>
        <p:grpSpPr>
          <a:xfrm>
            <a:off x="6748272" y="5833872"/>
            <a:ext cx="1376644" cy="1024128"/>
            <a:chOff x="6748272" y="5833872"/>
            <a:chExt cx="1376644" cy="1024128"/>
          </a:xfrm>
        </p:grpSpPr>
        <p:grpSp>
          <p:nvGrpSpPr>
            <p:cNvPr id="153" name="Gruppieren 21"/>
            <p:cNvGrpSpPr>
              <a:grpSpLocks noChangeAspect="1"/>
            </p:cNvGrpSpPr>
            <p:nvPr/>
          </p:nvGrpSpPr>
          <p:grpSpPr bwMode="auto">
            <a:xfrm>
              <a:off x="7159573" y="5955878"/>
              <a:ext cx="914237" cy="873461"/>
              <a:chOff x="1696617" y="1098210"/>
              <a:chExt cx="5071962" cy="4844879"/>
            </a:xfrm>
          </p:grpSpPr>
          <p:sp>
            <p:nvSpPr>
              <p:cNvPr id="155" name="Ellipse 29"/>
              <p:cNvSpPr/>
              <p:nvPr/>
            </p:nvSpPr>
            <p:spPr>
              <a:xfrm rot="7200000">
                <a:off x="3858108" y="2232451"/>
                <a:ext cx="2124236" cy="3696707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7200000"/>
                </a:lightRig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56" name="Ellipse 30"/>
              <p:cNvSpPr/>
              <p:nvPr/>
            </p:nvSpPr>
            <p:spPr>
              <a:xfrm rot="14400000">
                <a:off x="2458521" y="2245239"/>
                <a:ext cx="2124236" cy="364804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4400000"/>
                </a:lightRig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57" name="Ellipse 31"/>
              <p:cNvSpPr/>
              <p:nvPr/>
            </p:nvSpPr>
            <p:spPr>
              <a:xfrm>
                <a:off x="3152152" y="1098210"/>
                <a:ext cx="2124236" cy="3712889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58" name="Ellipse 32"/>
              <p:cNvSpPr/>
              <p:nvPr/>
            </p:nvSpPr>
            <p:spPr>
              <a:xfrm>
                <a:off x="3166493" y="2664416"/>
                <a:ext cx="2124236" cy="216024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sz="4800" dirty="0"/>
              </a:p>
            </p:txBody>
          </p:sp>
          <p:sp>
            <p:nvSpPr>
              <p:cNvPr id="159" name="Gleichschenkliges Dreieck 33"/>
              <p:cNvSpPr/>
              <p:nvPr/>
            </p:nvSpPr>
            <p:spPr>
              <a:xfrm rot="3600000">
                <a:off x="5206910" y="2352140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36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60" name="Gleichschenkliges Dreieck 34"/>
              <p:cNvSpPr/>
              <p:nvPr/>
            </p:nvSpPr>
            <p:spPr>
              <a:xfrm rot="10800000">
                <a:off x="3831456" y="4826965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08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61" name="Gleichschenkliges Dreieck 35"/>
              <p:cNvSpPr/>
              <p:nvPr/>
            </p:nvSpPr>
            <p:spPr>
              <a:xfrm rot="18000000">
                <a:off x="2412500" y="2354447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80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66" name="Textfeld 36"/>
              <p:cNvSpPr txBox="1">
                <a:spLocks noChangeArrowheads="1"/>
              </p:cNvSpPr>
              <p:nvPr/>
            </p:nvSpPr>
            <p:spPr bwMode="auto">
              <a:xfrm>
                <a:off x="3108443" y="3236664"/>
                <a:ext cx="2246158" cy="1024298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/>
              <a:p>
                <a:pPr algn="ctr">
                  <a:defRPr/>
                </a:pPr>
                <a:r>
                  <a:rPr lang="de-DE" sz="600" b="1" dirty="0">
                    <a:solidFill>
                      <a:schemeClr val="bg1"/>
                    </a:solidFill>
                    <a:latin typeface="Arial Black" pitchFamily="34" charset="0"/>
                    <a:ea typeface="MS PGothic" pitchFamily="34" charset="-128"/>
                    <a:cs typeface="+mn-cs"/>
                  </a:rPr>
                  <a:t>HIOS</a:t>
                </a:r>
              </a:p>
            </p:txBody>
          </p:sp>
        </p:grpSp>
        <p:sp>
          <p:nvSpPr>
            <p:cNvPr id="154" name="Rechteck 153"/>
            <p:cNvSpPr/>
            <p:nvPr/>
          </p:nvSpPr>
          <p:spPr>
            <a:xfrm>
              <a:off x="6748272" y="5833872"/>
              <a:ext cx="1376644" cy="1024128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hteck 21"/>
          <p:cNvSpPr/>
          <p:nvPr/>
        </p:nvSpPr>
        <p:spPr>
          <a:xfrm>
            <a:off x="103694" y="116632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 smtClean="0">
                <a:latin typeface="+mj-lt"/>
              </a:rPr>
              <a:t>what‘s</a:t>
            </a:r>
            <a:r>
              <a:rPr lang="de-DE" sz="2800" dirty="0" smtClean="0">
                <a:latin typeface="+mj-lt"/>
              </a:rPr>
              <a:t> </a:t>
            </a:r>
            <a:r>
              <a:rPr lang="de-DE" sz="2800" dirty="0" err="1" smtClean="0">
                <a:latin typeface="+mj-lt"/>
              </a:rPr>
              <a:t>next</a:t>
            </a:r>
            <a:r>
              <a:rPr lang="de-DE" sz="2800" dirty="0" smtClean="0">
                <a:latin typeface="+mj-lt"/>
              </a:rPr>
              <a:t>?</a:t>
            </a:r>
            <a:endParaRPr lang="de-DE" sz="2800" dirty="0">
              <a:latin typeface="+mj-lt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6346706" y="628317"/>
            <a:ext cx="2721579" cy="2563755"/>
            <a:chOff x="6346706" y="628317"/>
            <a:chExt cx="2721579" cy="2563755"/>
          </a:xfrm>
        </p:grpSpPr>
        <p:sp>
          <p:nvSpPr>
            <p:cNvPr id="215" name="Rechteck 214"/>
            <p:cNvSpPr/>
            <p:nvPr/>
          </p:nvSpPr>
          <p:spPr>
            <a:xfrm>
              <a:off x="6351197" y="628317"/>
              <a:ext cx="2618095" cy="256375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Rounded Rectangle 5"/>
            <p:cNvSpPr/>
            <p:nvPr/>
          </p:nvSpPr>
          <p:spPr bwMode="auto">
            <a:xfrm>
              <a:off x="6431456" y="1930927"/>
              <a:ext cx="2448272" cy="1185898"/>
            </a:xfrm>
            <a:prstGeom prst="roundRect">
              <a:avLst/>
            </a:prstGeom>
            <a:gradFill flip="none" rotWithShape="1">
              <a:gsLst>
                <a:gs pos="43000">
                  <a:schemeClr val="accent3">
                    <a:lumMod val="60000"/>
                    <a:lumOff val="40000"/>
                  </a:schemeClr>
                </a:gs>
                <a:gs pos="63000">
                  <a:schemeClr val="accent1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240" name="TextBox 23"/>
            <p:cNvSpPr txBox="1"/>
            <p:nvPr/>
          </p:nvSpPr>
          <p:spPr>
            <a:xfrm>
              <a:off x="7565463" y="1930927"/>
              <a:ext cx="12949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600" b="1" dirty="0" err="1" smtClean="0">
                  <a:solidFill>
                    <a:schemeClr val="tx2">
                      <a:lumMod val="75000"/>
                    </a:schemeClr>
                  </a:solidFill>
                </a:rPr>
                <a:t>vacuum</a:t>
              </a:r>
              <a:r>
                <a:rPr lang="de-DE" sz="1600" b="1" dirty="0" smtClean="0">
                  <a:solidFill>
                    <a:schemeClr val="tx2">
                      <a:lumMod val="75000"/>
                    </a:schemeClr>
                  </a:solidFill>
                </a:rPr>
                <a:t>   </a:t>
              </a:r>
              <a:endParaRPr lang="en-US" sz="16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41" name="TextBox 10"/>
            <p:cNvSpPr txBox="1"/>
            <p:nvPr/>
          </p:nvSpPr>
          <p:spPr>
            <a:xfrm>
              <a:off x="6451309" y="662205"/>
              <a:ext cx="23354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smtClean="0"/>
                <a:t>Sub-</a:t>
              </a:r>
              <a:r>
                <a:rPr lang="de-DE" b="1" dirty="0" err="1" smtClean="0"/>
                <a:t>surface</a:t>
              </a:r>
              <a:r>
                <a:rPr lang="de-DE" b="1" dirty="0" smtClean="0"/>
                <a:t>-</a:t>
              </a:r>
              <a:r>
                <a:rPr lang="de-DE" b="1" dirty="0" err="1" smtClean="0"/>
                <a:t>bound</a:t>
              </a:r>
              <a:r>
                <a:rPr lang="de-DE" b="1" dirty="0" smtClean="0"/>
                <a:t> </a:t>
              </a:r>
            </a:p>
            <a:p>
              <a:pPr algn="ctr"/>
              <a:r>
                <a:rPr lang="de-DE" b="1" dirty="0" err="1" smtClean="0"/>
                <a:t>excitons</a:t>
              </a:r>
              <a:r>
                <a:rPr lang="de-DE" b="1" dirty="0" smtClean="0"/>
                <a:t> at </a:t>
              </a:r>
              <a:r>
                <a:rPr lang="de-DE" b="1" dirty="0" err="1"/>
                <a:t>ZnO</a:t>
              </a:r>
              <a:r>
                <a:rPr lang="de-DE" b="1" dirty="0"/>
                <a:t>(10-10)</a:t>
              </a:r>
              <a:endParaRPr lang="de-DE" b="1" dirty="0" smtClean="0"/>
            </a:p>
          </p:txBody>
        </p:sp>
        <p:sp>
          <p:nvSpPr>
            <p:cNvPr id="242" name="Rechteck 241"/>
            <p:cNvSpPr/>
            <p:nvPr/>
          </p:nvSpPr>
          <p:spPr>
            <a:xfrm>
              <a:off x="6346706" y="1497241"/>
              <a:ext cx="27215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/>
                <a:t>Phys. Rev. </a:t>
              </a:r>
              <a:r>
                <a:rPr lang="en-US" sz="1400" i="1" dirty="0" err="1"/>
                <a:t>Lett</a:t>
              </a:r>
              <a:r>
                <a:rPr lang="en-US" sz="1400" i="1" dirty="0"/>
                <a:t>.</a:t>
              </a:r>
              <a:r>
                <a:rPr lang="en-US" sz="1400" dirty="0"/>
                <a:t> </a:t>
              </a:r>
              <a:r>
                <a:rPr lang="en-US" sz="1400" b="1" dirty="0"/>
                <a:t>113</a:t>
              </a:r>
              <a:r>
                <a:rPr lang="en-US" sz="1400" dirty="0"/>
                <a:t>, 057602 (2014)</a:t>
              </a:r>
            </a:p>
          </p:txBody>
        </p:sp>
        <p:sp>
          <p:nvSpPr>
            <p:cNvPr id="249" name="TextBox 21"/>
            <p:cNvSpPr txBox="1"/>
            <p:nvPr/>
          </p:nvSpPr>
          <p:spPr>
            <a:xfrm>
              <a:off x="6413191" y="1935136"/>
              <a:ext cx="1389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r>
                <a:rPr lang="de-DE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(10-10)</a:t>
              </a:r>
              <a:endParaRPr lang="de-DE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50" name="TextBox 23"/>
            <p:cNvSpPr txBox="1"/>
            <p:nvPr/>
          </p:nvSpPr>
          <p:spPr>
            <a:xfrm>
              <a:off x="7673522" y="2224921"/>
              <a:ext cx="3058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600" b="1" dirty="0" smtClean="0">
                  <a:solidFill>
                    <a:srgbClr val="C00000"/>
                  </a:solidFill>
                </a:rPr>
                <a:t>HHH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252" name="Group 135"/>
            <p:cNvGrpSpPr/>
            <p:nvPr/>
          </p:nvGrpSpPr>
          <p:grpSpPr>
            <a:xfrm>
              <a:off x="7495134" y="2564101"/>
              <a:ext cx="144016" cy="144016"/>
              <a:chOff x="4153347" y="4221088"/>
              <a:chExt cx="288032" cy="288032"/>
            </a:xfrm>
          </p:grpSpPr>
          <p:sp>
            <p:nvSpPr>
              <p:cNvPr id="253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4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5" name="Group 103"/>
            <p:cNvGrpSpPr/>
            <p:nvPr/>
          </p:nvGrpSpPr>
          <p:grpSpPr>
            <a:xfrm>
              <a:off x="7280507" y="2564101"/>
              <a:ext cx="144016" cy="144016"/>
              <a:chOff x="4305747" y="4373488"/>
              <a:chExt cx="288032" cy="288032"/>
            </a:xfrm>
          </p:grpSpPr>
          <p:sp>
            <p:nvSpPr>
              <p:cNvPr id="256" name="Oval 104"/>
              <p:cNvSpPr/>
              <p:nvPr/>
            </p:nvSpPr>
            <p:spPr>
              <a:xfrm>
                <a:off x="4305747" y="4373488"/>
                <a:ext cx="288032" cy="288032"/>
              </a:xfrm>
              <a:prstGeom prst="ellipse">
                <a:avLst/>
              </a:prstGeom>
              <a:solidFill>
                <a:schemeClr val="accent2"/>
              </a:soli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oftRound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7" name="Straight Connector 105"/>
              <p:cNvCxnSpPr/>
              <p:nvPr/>
            </p:nvCxnSpPr>
            <p:spPr>
              <a:xfrm>
                <a:off x="4356290" y="45207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106"/>
              <p:cNvCxnSpPr/>
              <p:nvPr/>
            </p:nvCxnSpPr>
            <p:spPr>
              <a:xfrm rot="16200000">
                <a:off x="4353910" y="4515721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Ellipse 8"/>
            <p:cNvSpPr/>
            <p:nvPr/>
          </p:nvSpPr>
          <p:spPr>
            <a:xfrm>
              <a:off x="7238807" y="2435225"/>
              <a:ext cx="434715" cy="396875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6351197" y="3238398"/>
            <a:ext cx="2618095" cy="2595474"/>
            <a:chOff x="6351197" y="3238398"/>
            <a:chExt cx="2618095" cy="2595474"/>
          </a:xfrm>
        </p:grpSpPr>
        <p:sp>
          <p:nvSpPr>
            <p:cNvPr id="218" name="Rechteck 217"/>
            <p:cNvSpPr/>
            <p:nvPr/>
          </p:nvSpPr>
          <p:spPr>
            <a:xfrm>
              <a:off x="6351197" y="3270117"/>
              <a:ext cx="2618095" cy="256375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Rounded Rectangle 5"/>
            <p:cNvSpPr/>
            <p:nvPr/>
          </p:nvSpPr>
          <p:spPr bwMode="auto">
            <a:xfrm>
              <a:off x="6427827" y="4573687"/>
              <a:ext cx="2448272" cy="1185898"/>
            </a:xfrm>
            <a:prstGeom prst="roundRect">
              <a:avLst/>
            </a:prstGeom>
            <a:gradFill flip="none" rotWithShape="1">
              <a:gsLst>
                <a:gs pos="43000">
                  <a:schemeClr val="accent3">
                    <a:lumMod val="60000"/>
                    <a:lumOff val="40000"/>
                  </a:schemeClr>
                </a:gs>
                <a:gs pos="63000">
                  <a:schemeClr val="accent1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245" name="TextBox 21"/>
            <p:cNvSpPr txBox="1"/>
            <p:nvPr/>
          </p:nvSpPr>
          <p:spPr>
            <a:xfrm>
              <a:off x="6440060" y="4582745"/>
              <a:ext cx="1389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r>
                <a:rPr lang="de-DE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(10-10)</a:t>
              </a:r>
              <a:endParaRPr lang="de-DE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46" name="TextBox 23"/>
            <p:cNvSpPr txBox="1"/>
            <p:nvPr/>
          </p:nvSpPr>
          <p:spPr>
            <a:xfrm>
              <a:off x="7589172" y="4568947"/>
              <a:ext cx="12949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600" b="1" dirty="0" err="1" smtClean="0">
                  <a:solidFill>
                    <a:schemeClr val="tx2">
                      <a:lumMod val="75000"/>
                    </a:schemeClr>
                  </a:solidFill>
                </a:rPr>
                <a:t>vacuum</a:t>
              </a:r>
              <a:endParaRPr lang="en-US" sz="16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47" name="TextBox 10"/>
            <p:cNvSpPr txBox="1"/>
            <p:nvPr/>
          </p:nvSpPr>
          <p:spPr>
            <a:xfrm>
              <a:off x="6364303" y="3238398"/>
              <a:ext cx="257532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smtClean="0"/>
                <a:t>Potential </a:t>
              </a:r>
              <a:r>
                <a:rPr lang="de-DE" b="1" dirty="0" err="1" smtClean="0"/>
                <a:t>energy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changes</a:t>
              </a:r>
              <a:endParaRPr lang="de-DE" b="1" dirty="0" smtClean="0"/>
            </a:p>
            <a:p>
              <a:pPr algn="ctr"/>
              <a:r>
                <a:rPr lang="de-DE" b="1" dirty="0" smtClean="0"/>
                <a:t>&amp; </a:t>
              </a:r>
              <a:r>
                <a:rPr lang="de-DE" b="1" dirty="0" err="1" smtClean="0"/>
                <a:t>charge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accumulation</a:t>
              </a:r>
              <a:r>
                <a:rPr lang="de-DE" b="1" dirty="0" smtClean="0"/>
                <a:t> </a:t>
              </a:r>
            </a:p>
            <a:p>
              <a:pPr algn="ctr"/>
              <a:r>
                <a:rPr lang="de-DE" b="1" dirty="0" err="1" smtClean="0"/>
                <a:t>through</a:t>
              </a:r>
              <a:r>
                <a:rPr lang="de-DE" b="1" dirty="0" smtClean="0"/>
                <a:t> H-adsorption</a:t>
              </a:r>
            </a:p>
          </p:txBody>
        </p:sp>
        <p:sp>
          <p:nvSpPr>
            <p:cNvPr id="248" name="Rechteck 247"/>
            <p:cNvSpPr/>
            <p:nvPr/>
          </p:nvSpPr>
          <p:spPr>
            <a:xfrm>
              <a:off x="6478670" y="4070072"/>
              <a:ext cx="235827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dirty="0" smtClean="0"/>
                <a:t>in </a:t>
              </a:r>
              <a:r>
                <a:rPr lang="de-DE" sz="1400" dirty="0" err="1" smtClean="0"/>
                <a:t>preparation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for</a:t>
              </a:r>
              <a:r>
                <a:rPr lang="de-DE" sz="1400" dirty="0" smtClean="0"/>
                <a:t> </a:t>
              </a:r>
              <a:r>
                <a:rPr lang="de-DE" sz="1400" i="1" dirty="0" smtClean="0"/>
                <a:t>Phys. </a:t>
              </a:r>
              <a:r>
                <a:rPr lang="de-DE" sz="1400" i="1" dirty="0" err="1" smtClean="0"/>
                <a:t>Rev</a:t>
              </a:r>
              <a:r>
                <a:rPr lang="de-DE" sz="1400" i="1" dirty="0" smtClean="0"/>
                <a:t>. B</a:t>
              </a:r>
            </a:p>
            <a:p>
              <a:r>
                <a:rPr lang="de-DE" sz="1400" dirty="0" err="1" smtClean="0"/>
                <a:t>collaboration</a:t>
              </a:r>
              <a:r>
                <a:rPr lang="de-DE" sz="1400" dirty="0" smtClean="0"/>
                <a:t>: B4</a:t>
              </a:r>
              <a:endParaRPr lang="en-US" sz="1400" dirty="0"/>
            </a:p>
          </p:txBody>
        </p:sp>
        <p:sp>
          <p:nvSpPr>
            <p:cNvPr id="259" name="TextBox 23"/>
            <p:cNvSpPr txBox="1"/>
            <p:nvPr/>
          </p:nvSpPr>
          <p:spPr>
            <a:xfrm>
              <a:off x="7693650" y="4894637"/>
              <a:ext cx="3058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600" b="1" dirty="0" smtClean="0">
                  <a:solidFill>
                    <a:srgbClr val="C00000"/>
                  </a:solidFill>
                </a:rPr>
                <a:t>HHH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Rechteck 9"/>
            <p:cNvSpPr/>
            <p:nvPr/>
          </p:nvSpPr>
          <p:spPr>
            <a:xfrm>
              <a:off x="7471691" y="4582745"/>
              <a:ext cx="283393" cy="1184117"/>
            </a:xfrm>
            <a:prstGeom prst="rect">
              <a:avLst/>
            </a:prstGeom>
            <a:gradFill>
              <a:gsLst>
                <a:gs pos="43000">
                  <a:schemeClr val="tx2"/>
                </a:gs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0" name="Group 135"/>
            <p:cNvGrpSpPr/>
            <p:nvPr/>
          </p:nvGrpSpPr>
          <p:grpSpPr>
            <a:xfrm>
              <a:off x="7488358" y="5588196"/>
              <a:ext cx="144016" cy="144016"/>
              <a:chOff x="4153347" y="4221088"/>
              <a:chExt cx="288032" cy="288032"/>
            </a:xfrm>
          </p:grpSpPr>
          <p:sp>
            <p:nvSpPr>
              <p:cNvPr id="261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2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3" name="Group 135"/>
            <p:cNvGrpSpPr/>
            <p:nvPr/>
          </p:nvGrpSpPr>
          <p:grpSpPr>
            <a:xfrm>
              <a:off x="7482116" y="5374836"/>
              <a:ext cx="144016" cy="144016"/>
              <a:chOff x="4153347" y="4221088"/>
              <a:chExt cx="288032" cy="288032"/>
            </a:xfrm>
          </p:grpSpPr>
          <p:sp>
            <p:nvSpPr>
              <p:cNvPr id="264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5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" name="Group 135"/>
            <p:cNvGrpSpPr/>
            <p:nvPr/>
          </p:nvGrpSpPr>
          <p:grpSpPr>
            <a:xfrm>
              <a:off x="7483826" y="5148787"/>
              <a:ext cx="144016" cy="144016"/>
              <a:chOff x="4153347" y="4221088"/>
              <a:chExt cx="288032" cy="288032"/>
            </a:xfrm>
          </p:grpSpPr>
          <p:sp>
            <p:nvSpPr>
              <p:cNvPr id="267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8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Group 135"/>
            <p:cNvGrpSpPr/>
            <p:nvPr/>
          </p:nvGrpSpPr>
          <p:grpSpPr>
            <a:xfrm>
              <a:off x="7484678" y="4921299"/>
              <a:ext cx="144016" cy="144016"/>
              <a:chOff x="4153347" y="4221088"/>
              <a:chExt cx="288032" cy="288032"/>
            </a:xfrm>
          </p:grpSpPr>
          <p:sp>
            <p:nvSpPr>
              <p:cNvPr id="270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1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uppieren 15"/>
          <p:cNvGrpSpPr/>
          <p:nvPr/>
        </p:nvGrpSpPr>
        <p:grpSpPr>
          <a:xfrm>
            <a:off x="6404557" y="1183592"/>
            <a:ext cx="2004904" cy="3979129"/>
            <a:chOff x="6404557" y="1183592"/>
            <a:chExt cx="2004904" cy="3979129"/>
          </a:xfrm>
        </p:grpSpPr>
        <p:sp>
          <p:nvSpPr>
            <p:cNvPr id="272" name="TextBox 21"/>
            <p:cNvSpPr txBox="1"/>
            <p:nvPr/>
          </p:nvSpPr>
          <p:spPr>
            <a:xfrm>
              <a:off x="6404557" y="2161490"/>
              <a:ext cx="1389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r>
                <a:rPr lang="de-DE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(000-1)</a:t>
              </a:r>
              <a:endParaRPr lang="de-DE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73" name="TextBox 21"/>
            <p:cNvSpPr txBox="1"/>
            <p:nvPr/>
          </p:nvSpPr>
          <p:spPr>
            <a:xfrm>
              <a:off x="6436471" y="4824167"/>
              <a:ext cx="1389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r>
                <a:rPr lang="de-DE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(000-1)</a:t>
              </a:r>
              <a:endParaRPr lang="de-DE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6937583" y="1183592"/>
              <a:ext cx="14718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/>
                <a:t>&amp; </a:t>
              </a:r>
              <a:r>
                <a:rPr lang="de-DE" b="1" dirty="0" err="1" smtClean="0"/>
                <a:t>ZnO</a:t>
              </a:r>
              <a:r>
                <a:rPr lang="de-DE" b="1" dirty="0" smtClean="0"/>
                <a:t>(000-1)</a:t>
              </a:r>
              <a:endParaRPr lang="en-US" dirty="0"/>
            </a:p>
          </p:txBody>
        </p:sp>
      </p:grpSp>
      <p:sp>
        <p:nvSpPr>
          <p:cNvPr id="113" name="Gleichschenkliges Dreieck 112"/>
          <p:cNvSpPr/>
          <p:nvPr/>
        </p:nvSpPr>
        <p:spPr>
          <a:xfrm flipV="1">
            <a:off x="2827534" y="2686258"/>
            <a:ext cx="247609" cy="28019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hteck 113"/>
          <p:cNvSpPr/>
          <p:nvPr/>
        </p:nvSpPr>
        <p:spPr>
          <a:xfrm>
            <a:off x="504496" y="1556266"/>
            <a:ext cx="1308537" cy="17972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feld 114"/>
          <p:cNvSpPr txBox="1"/>
          <p:nvPr/>
        </p:nvSpPr>
        <p:spPr>
          <a:xfrm>
            <a:off x="228600" y="3352062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/>
              <a:t>E</a:t>
            </a:r>
            <a:r>
              <a:rPr lang="de-DE" baseline="-25000" dirty="0" smtClean="0"/>
              <a:t>F</a:t>
            </a:r>
            <a:endParaRPr lang="en-US" baseline="-25000" dirty="0"/>
          </a:p>
        </p:txBody>
      </p:sp>
      <p:grpSp>
        <p:nvGrpSpPr>
          <p:cNvPr id="116" name="Gruppieren 115"/>
          <p:cNvGrpSpPr/>
          <p:nvPr/>
        </p:nvGrpSpPr>
        <p:grpSpPr>
          <a:xfrm>
            <a:off x="1869476" y="1371600"/>
            <a:ext cx="1977203" cy="2132338"/>
            <a:chOff x="1869476" y="1371600"/>
            <a:chExt cx="1977203" cy="2132338"/>
          </a:xfrm>
        </p:grpSpPr>
        <p:cxnSp>
          <p:nvCxnSpPr>
            <p:cNvPr id="117" name="Gerade Verbindung 116"/>
            <p:cNvCxnSpPr/>
            <p:nvPr/>
          </p:nvCxnSpPr>
          <p:spPr>
            <a:xfrm>
              <a:off x="2523744" y="1556266"/>
              <a:ext cx="73152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Gerade Verbindung 117"/>
            <p:cNvCxnSpPr/>
            <p:nvPr/>
          </p:nvCxnSpPr>
          <p:spPr>
            <a:xfrm flipV="1">
              <a:off x="1869476" y="1556266"/>
              <a:ext cx="590260" cy="1947672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feld 118"/>
            <p:cNvSpPr txBox="1"/>
            <p:nvPr/>
          </p:nvSpPr>
          <p:spPr>
            <a:xfrm>
              <a:off x="3343656" y="1371600"/>
              <a:ext cx="503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err="1" smtClean="0"/>
                <a:t>E</a:t>
              </a:r>
              <a:r>
                <a:rPr lang="de-DE" baseline="-25000" dirty="0" err="1" smtClean="0"/>
                <a:t>vac</a:t>
              </a:r>
              <a:endParaRPr lang="en-US" baseline="-25000" dirty="0"/>
            </a:p>
          </p:txBody>
        </p:sp>
      </p:grpSp>
      <p:sp>
        <p:nvSpPr>
          <p:cNvPr id="120" name="Textfeld 119"/>
          <p:cNvSpPr txBox="1"/>
          <p:nvPr/>
        </p:nvSpPr>
        <p:spPr>
          <a:xfrm>
            <a:off x="504496" y="298273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CB</a:t>
            </a:r>
            <a:endParaRPr lang="en-US" dirty="0"/>
          </a:p>
        </p:txBody>
      </p:sp>
      <p:sp>
        <p:nvSpPr>
          <p:cNvPr id="121" name="Rechteck 120"/>
          <p:cNvSpPr/>
          <p:nvPr/>
        </p:nvSpPr>
        <p:spPr>
          <a:xfrm>
            <a:off x="504497" y="4939546"/>
            <a:ext cx="1308537" cy="64638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feld 121"/>
          <p:cNvSpPr txBox="1"/>
          <p:nvPr/>
        </p:nvSpPr>
        <p:spPr>
          <a:xfrm>
            <a:off x="497086" y="492735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VB</a:t>
            </a:r>
            <a:endParaRPr lang="en-US" dirty="0"/>
          </a:p>
        </p:txBody>
      </p:sp>
      <p:sp>
        <p:nvSpPr>
          <p:cNvPr id="123" name="Textfeld 122"/>
          <p:cNvSpPr txBox="1"/>
          <p:nvPr/>
        </p:nvSpPr>
        <p:spPr>
          <a:xfrm>
            <a:off x="1238837" y="5220172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chemeClr val="bg1"/>
                </a:solidFill>
              </a:rPr>
              <a:t>ZnO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124" name="Gruppieren 123"/>
          <p:cNvGrpSpPr/>
          <p:nvPr/>
        </p:nvGrpSpPr>
        <p:grpSpPr>
          <a:xfrm>
            <a:off x="1158764" y="3348489"/>
            <a:ext cx="654270" cy="2055850"/>
            <a:chOff x="1158764" y="3348489"/>
            <a:chExt cx="654270" cy="2055850"/>
          </a:xfrm>
        </p:grpSpPr>
        <p:sp>
          <p:nvSpPr>
            <p:cNvPr id="125" name="Rechtwinkliges Dreieck 124"/>
            <p:cNvSpPr/>
            <p:nvPr/>
          </p:nvSpPr>
          <p:spPr>
            <a:xfrm flipH="1" flipV="1">
              <a:off x="1158764" y="3348489"/>
              <a:ext cx="654270" cy="632433"/>
            </a:xfrm>
            <a:prstGeom prst="rt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htwinkliges Dreieck 125"/>
            <p:cNvSpPr/>
            <p:nvPr/>
          </p:nvSpPr>
          <p:spPr>
            <a:xfrm flipH="1" flipV="1">
              <a:off x="1310010" y="3503938"/>
              <a:ext cx="503023" cy="476985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htwinkliges Dreieck 126"/>
            <p:cNvSpPr/>
            <p:nvPr/>
          </p:nvSpPr>
          <p:spPr>
            <a:xfrm flipH="1" flipV="1">
              <a:off x="1310009" y="4927354"/>
              <a:ext cx="503023" cy="47698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8" name="Gerade Verbindung 127"/>
          <p:cNvCxnSpPr/>
          <p:nvPr/>
        </p:nvCxnSpPr>
        <p:spPr>
          <a:xfrm>
            <a:off x="504497" y="3500890"/>
            <a:ext cx="13085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uppieren 128"/>
          <p:cNvGrpSpPr/>
          <p:nvPr/>
        </p:nvGrpSpPr>
        <p:grpSpPr>
          <a:xfrm>
            <a:off x="1869476" y="1592114"/>
            <a:ext cx="1977202" cy="1908776"/>
            <a:chOff x="1869476" y="1595162"/>
            <a:chExt cx="1977202" cy="1908776"/>
          </a:xfrm>
        </p:grpSpPr>
        <p:cxnSp>
          <p:nvCxnSpPr>
            <p:cNvPr id="130" name="Gerade Verbindung 129"/>
            <p:cNvCxnSpPr/>
            <p:nvPr/>
          </p:nvCxnSpPr>
          <p:spPr>
            <a:xfrm>
              <a:off x="2523744" y="1779828"/>
              <a:ext cx="73152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Gerade Verbindung 130"/>
            <p:cNvCxnSpPr/>
            <p:nvPr/>
          </p:nvCxnSpPr>
          <p:spPr>
            <a:xfrm flipV="1">
              <a:off x="1869476" y="1944410"/>
              <a:ext cx="590260" cy="1559528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feld 131"/>
            <p:cNvSpPr txBox="1"/>
            <p:nvPr/>
          </p:nvSpPr>
          <p:spPr>
            <a:xfrm>
              <a:off x="3343655" y="1595162"/>
              <a:ext cx="503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err="1" smtClean="0"/>
                <a:t>E</a:t>
              </a:r>
              <a:r>
                <a:rPr lang="de-DE" baseline="-25000" dirty="0" err="1" smtClean="0"/>
                <a:t>vac</a:t>
              </a:r>
              <a:endParaRPr lang="en-US" baseline="-25000" dirty="0"/>
            </a:p>
          </p:txBody>
        </p:sp>
      </p:grpSp>
      <p:grpSp>
        <p:nvGrpSpPr>
          <p:cNvPr id="133" name="Gruppieren 132"/>
          <p:cNvGrpSpPr/>
          <p:nvPr/>
        </p:nvGrpSpPr>
        <p:grpSpPr>
          <a:xfrm>
            <a:off x="1005266" y="3364442"/>
            <a:ext cx="467142" cy="1987937"/>
            <a:chOff x="1005266" y="3364442"/>
            <a:chExt cx="467142" cy="1987937"/>
          </a:xfrm>
        </p:grpSpPr>
        <p:sp>
          <p:nvSpPr>
            <p:cNvPr id="134" name="Ellipse 133"/>
            <p:cNvSpPr/>
            <p:nvPr/>
          </p:nvSpPr>
          <p:spPr>
            <a:xfrm rot="16633379">
              <a:off x="244868" y="4124840"/>
              <a:ext cx="1987937" cy="467142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5" name="Group 135"/>
            <p:cNvGrpSpPr/>
            <p:nvPr/>
          </p:nvGrpSpPr>
          <p:grpSpPr>
            <a:xfrm>
              <a:off x="1199904" y="3485539"/>
              <a:ext cx="247609" cy="235855"/>
              <a:chOff x="4153347" y="4221088"/>
              <a:chExt cx="288032" cy="288032"/>
            </a:xfrm>
          </p:grpSpPr>
          <p:sp>
            <p:nvSpPr>
              <p:cNvPr id="140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1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" name="Group 103"/>
            <p:cNvGrpSpPr/>
            <p:nvPr/>
          </p:nvGrpSpPr>
          <p:grpSpPr>
            <a:xfrm>
              <a:off x="1034959" y="4961892"/>
              <a:ext cx="247609" cy="235855"/>
              <a:chOff x="4305745" y="4373486"/>
              <a:chExt cx="288032" cy="288032"/>
            </a:xfrm>
          </p:grpSpPr>
          <p:sp>
            <p:nvSpPr>
              <p:cNvPr id="137" name="Oval 104"/>
              <p:cNvSpPr/>
              <p:nvPr/>
            </p:nvSpPr>
            <p:spPr>
              <a:xfrm>
                <a:off x="4305745" y="4373486"/>
                <a:ext cx="288032" cy="288032"/>
              </a:xfrm>
              <a:prstGeom prst="ellipse">
                <a:avLst/>
              </a:prstGeom>
              <a:solidFill>
                <a:schemeClr val="accent2"/>
              </a:soli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oftRound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8" name="Straight Connector 105"/>
              <p:cNvCxnSpPr/>
              <p:nvPr/>
            </p:nvCxnSpPr>
            <p:spPr>
              <a:xfrm>
                <a:off x="4356290" y="45207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06"/>
              <p:cNvCxnSpPr/>
              <p:nvPr/>
            </p:nvCxnSpPr>
            <p:spPr>
              <a:xfrm rot="16200000">
                <a:off x="4353910" y="4515721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2" name="Gruppieren 141"/>
          <p:cNvGrpSpPr/>
          <p:nvPr/>
        </p:nvGrpSpPr>
        <p:grpSpPr>
          <a:xfrm>
            <a:off x="3618364" y="5202892"/>
            <a:ext cx="2618095" cy="388815"/>
            <a:chOff x="6358926" y="2994184"/>
            <a:chExt cx="2618095" cy="388815"/>
          </a:xfrm>
        </p:grpSpPr>
        <p:sp>
          <p:nvSpPr>
            <p:cNvPr id="143" name="Rechteck 142"/>
            <p:cNvSpPr/>
            <p:nvPr/>
          </p:nvSpPr>
          <p:spPr>
            <a:xfrm>
              <a:off x="6358926" y="2994184"/>
              <a:ext cx="2618095" cy="38881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TextBox 10"/>
            <p:cNvSpPr txBox="1"/>
            <p:nvPr/>
          </p:nvSpPr>
          <p:spPr>
            <a:xfrm>
              <a:off x="6537877" y="3013667"/>
              <a:ext cx="22928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 err="1" smtClean="0"/>
                <a:t>long</a:t>
              </a:r>
              <a:r>
                <a:rPr lang="de-DE" dirty="0" smtClean="0"/>
                <a:t> </a:t>
              </a:r>
              <a:r>
                <a:rPr lang="de-DE" dirty="0" err="1" smtClean="0"/>
                <a:t>lifetime</a:t>
              </a:r>
              <a:r>
                <a:rPr lang="de-DE" dirty="0" smtClean="0"/>
                <a:t> (</a:t>
              </a:r>
              <a:r>
                <a:rPr lang="de-DE" dirty="0" err="1" smtClean="0"/>
                <a:t>even</a:t>
              </a:r>
              <a:r>
                <a:rPr lang="de-DE" dirty="0" smtClean="0"/>
                <a:t> RT)</a:t>
              </a:r>
            </a:p>
          </p:txBody>
        </p:sp>
      </p:grpSp>
      <p:grpSp>
        <p:nvGrpSpPr>
          <p:cNvPr id="145" name="Gruppieren 144"/>
          <p:cNvGrpSpPr/>
          <p:nvPr/>
        </p:nvGrpSpPr>
        <p:grpSpPr>
          <a:xfrm>
            <a:off x="3581692" y="5661268"/>
            <a:ext cx="2707472" cy="388815"/>
            <a:chOff x="6330547" y="2994184"/>
            <a:chExt cx="2707472" cy="388815"/>
          </a:xfrm>
        </p:grpSpPr>
        <p:sp>
          <p:nvSpPr>
            <p:cNvPr id="146" name="Rechteck 145"/>
            <p:cNvSpPr/>
            <p:nvPr/>
          </p:nvSpPr>
          <p:spPr>
            <a:xfrm>
              <a:off x="6358926" y="2994184"/>
              <a:ext cx="2618095" cy="38881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0"/>
            <p:cNvSpPr txBox="1"/>
            <p:nvPr/>
          </p:nvSpPr>
          <p:spPr>
            <a:xfrm>
              <a:off x="6330547" y="3013667"/>
              <a:ext cx="27074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 err="1" smtClean="0"/>
                <a:t>stable</a:t>
              </a:r>
              <a:r>
                <a:rPr lang="de-DE" dirty="0"/>
                <a:t> </a:t>
              </a:r>
              <a:r>
                <a:rPr lang="de-DE" dirty="0" smtClean="0"/>
                <a:t>after </a:t>
              </a:r>
              <a:r>
                <a:rPr lang="de-DE" dirty="0" err="1" smtClean="0"/>
                <a:t>exposure</a:t>
              </a:r>
              <a:r>
                <a:rPr lang="de-DE" dirty="0" smtClean="0"/>
                <a:t> </a:t>
              </a:r>
              <a:r>
                <a:rPr lang="de-DE" dirty="0" err="1" smtClean="0"/>
                <a:t>to</a:t>
              </a:r>
              <a:r>
                <a:rPr lang="de-DE" dirty="0" smtClean="0"/>
                <a:t> </a:t>
              </a:r>
              <a:r>
                <a:rPr lang="de-DE" dirty="0" err="1" smtClean="0"/>
                <a:t>air</a:t>
              </a:r>
              <a:endParaRPr lang="de-DE" dirty="0" smtClean="0"/>
            </a:p>
          </p:txBody>
        </p:sp>
      </p:grpSp>
      <p:grpSp>
        <p:nvGrpSpPr>
          <p:cNvPr id="148" name="Gruppieren 147"/>
          <p:cNvGrpSpPr/>
          <p:nvPr/>
        </p:nvGrpSpPr>
        <p:grpSpPr>
          <a:xfrm>
            <a:off x="2528316" y="1935991"/>
            <a:ext cx="1901677" cy="2657378"/>
            <a:chOff x="5033263" y="1582124"/>
            <a:chExt cx="1901677" cy="2657378"/>
          </a:xfrm>
        </p:grpSpPr>
        <p:sp>
          <p:nvSpPr>
            <p:cNvPr id="149" name="Rechteck 148"/>
            <p:cNvSpPr/>
            <p:nvPr/>
          </p:nvSpPr>
          <p:spPr>
            <a:xfrm>
              <a:off x="5033263" y="2231807"/>
              <a:ext cx="722376" cy="1005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hteck 149"/>
            <p:cNvSpPr/>
            <p:nvPr/>
          </p:nvSpPr>
          <p:spPr>
            <a:xfrm>
              <a:off x="5033263" y="4004544"/>
              <a:ext cx="722376" cy="1005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Textfeld 161"/>
            <p:cNvSpPr txBox="1"/>
            <p:nvPr/>
          </p:nvSpPr>
          <p:spPr>
            <a:xfrm>
              <a:off x="5910953" y="3870170"/>
              <a:ext cx="830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HOMO</a:t>
              </a:r>
              <a:endParaRPr lang="en-US" dirty="0"/>
            </a:p>
          </p:txBody>
        </p:sp>
        <p:sp>
          <p:nvSpPr>
            <p:cNvPr id="163" name="Textfeld 162"/>
            <p:cNvSpPr txBox="1"/>
            <p:nvPr/>
          </p:nvSpPr>
          <p:spPr>
            <a:xfrm>
              <a:off x="5938612" y="2105079"/>
              <a:ext cx="774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LUMO</a:t>
              </a:r>
              <a:endParaRPr lang="en-US" dirty="0"/>
            </a:p>
          </p:txBody>
        </p:sp>
        <p:sp>
          <p:nvSpPr>
            <p:cNvPr id="164" name="Rechteck 163"/>
            <p:cNvSpPr/>
            <p:nvPr/>
          </p:nvSpPr>
          <p:spPr>
            <a:xfrm>
              <a:off x="5037835" y="1722394"/>
              <a:ext cx="722376" cy="1005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Textfeld 164"/>
            <p:cNvSpPr txBox="1"/>
            <p:nvPr/>
          </p:nvSpPr>
          <p:spPr>
            <a:xfrm>
              <a:off x="5928061" y="1582124"/>
              <a:ext cx="10068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LUMO+1</a:t>
              </a:r>
              <a:endParaRPr lang="en-US" dirty="0"/>
            </a:p>
          </p:txBody>
        </p:sp>
      </p:grpSp>
      <p:grpSp>
        <p:nvGrpSpPr>
          <p:cNvPr id="167" name="Gruppieren 166"/>
          <p:cNvGrpSpPr/>
          <p:nvPr/>
        </p:nvGrpSpPr>
        <p:grpSpPr>
          <a:xfrm>
            <a:off x="3593752" y="6100976"/>
            <a:ext cx="2618095" cy="397907"/>
            <a:chOff x="6358926" y="3013667"/>
            <a:chExt cx="2618095" cy="397907"/>
          </a:xfrm>
        </p:grpSpPr>
        <p:sp>
          <p:nvSpPr>
            <p:cNvPr id="168" name="Rechteck 167"/>
            <p:cNvSpPr/>
            <p:nvPr/>
          </p:nvSpPr>
          <p:spPr>
            <a:xfrm>
              <a:off x="6358926" y="3022759"/>
              <a:ext cx="2618095" cy="38881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TextBox 10"/>
            <p:cNvSpPr txBox="1"/>
            <p:nvPr/>
          </p:nvSpPr>
          <p:spPr>
            <a:xfrm>
              <a:off x="6700746" y="3013667"/>
              <a:ext cx="19670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err="1" smtClean="0"/>
                <a:t>candidate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for</a:t>
              </a:r>
              <a:r>
                <a:rPr lang="de-DE" b="1" dirty="0" smtClean="0"/>
                <a:t> FRET</a:t>
              </a:r>
            </a:p>
          </p:txBody>
        </p:sp>
      </p:grpSp>
      <p:grpSp>
        <p:nvGrpSpPr>
          <p:cNvPr id="170" name="Gruppieren 169"/>
          <p:cNvGrpSpPr/>
          <p:nvPr/>
        </p:nvGrpSpPr>
        <p:grpSpPr>
          <a:xfrm>
            <a:off x="2632896" y="2727425"/>
            <a:ext cx="467142" cy="1987937"/>
            <a:chOff x="1005266" y="3364442"/>
            <a:chExt cx="467142" cy="1987937"/>
          </a:xfrm>
        </p:grpSpPr>
        <p:sp>
          <p:nvSpPr>
            <p:cNvPr id="171" name="Ellipse 170"/>
            <p:cNvSpPr/>
            <p:nvPr/>
          </p:nvSpPr>
          <p:spPr>
            <a:xfrm rot="16633379">
              <a:off x="244868" y="4124840"/>
              <a:ext cx="1987937" cy="467142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2" name="Group 135"/>
            <p:cNvGrpSpPr/>
            <p:nvPr/>
          </p:nvGrpSpPr>
          <p:grpSpPr>
            <a:xfrm>
              <a:off x="1199904" y="3485539"/>
              <a:ext cx="247609" cy="235855"/>
              <a:chOff x="4153347" y="4221088"/>
              <a:chExt cx="288032" cy="288032"/>
            </a:xfrm>
          </p:grpSpPr>
          <p:sp>
            <p:nvSpPr>
              <p:cNvPr id="177" name="Oval 136"/>
              <p:cNvSpPr/>
              <p:nvPr/>
            </p:nvSpPr>
            <p:spPr>
              <a:xfrm>
                <a:off x="4153347" y="4221088"/>
                <a:ext cx="288032" cy="288032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8" name="Straight Connector 137"/>
              <p:cNvCxnSpPr/>
              <p:nvPr/>
            </p:nvCxnSpPr>
            <p:spPr>
              <a:xfrm>
                <a:off x="4206271" y="43683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03"/>
            <p:cNvGrpSpPr/>
            <p:nvPr/>
          </p:nvGrpSpPr>
          <p:grpSpPr>
            <a:xfrm>
              <a:off x="1034959" y="4961892"/>
              <a:ext cx="247609" cy="235855"/>
              <a:chOff x="4305745" y="4373486"/>
              <a:chExt cx="288032" cy="288032"/>
            </a:xfrm>
          </p:grpSpPr>
          <p:sp>
            <p:nvSpPr>
              <p:cNvPr id="174" name="Oval 104"/>
              <p:cNvSpPr/>
              <p:nvPr/>
            </p:nvSpPr>
            <p:spPr>
              <a:xfrm>
                <a:off x="4305745" y="4373486"/>
                <a:ext cx="288032" cy="288032"/>
              </a:xfrm>
              <a:prstGeom prst="ellipse">
                <a:avLst/>
              </a:prstGeom>
              <a:solidFill>
                <a:schemeClr val="accent2"/>
              </a:soli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oftRound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5" name="Straight Connector 105"/>
              <p:cNvCxnSpPr/>
              <p:nvPr/>
            </p:nvCxnSpPr>
            <p:spPr>
              <a:xfrm>
                <a:off x="4356290" y="4520703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06"/>
              <p:cNvCxnSpPr/>
              <p:nvPr/>
            </p:nvCxnSpPr>
            <p:spPr>
              <a:xfrm rot="16200000">
                <a:off x="4353910" y="4515721"/>
                <a:ext cx="19170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9" name="Gruppieren 178"/>
          <p:cNvGrpSpPr/>
          <p:nvPr/>
        </p:nvGrpSpPr>
        <p:grpSpPr>
          <a:xfrm>
            <a:off x="1905340" y="4991992"/>
            <a:ext cx="3113799" cy="501275"/>
            <a:chOff x="5055658" y="5257975"/>
            <a:chExt cx="1149006" cy="250420"/>
          </a:xfrm>
        </p:grpSpPr>
        <p:grpSp>
          <p:nvGrpSpPr>
            <p:cNvPr id="180" name="Gruppieren 179"/>
            <p:cNvGrpSpPr/>
            <p:nvPr/>
          </p:nvGrpSpPr>
          <p:grpSpPr>
            <a:xfrm>
              <a:off x="5117855" y="5257975"/>
              <a:ext cx="1086809" cy="215048"/>
              <a:chOff x="5117855" y="5088676"/>
              <a:chExt cx="2877924" cy="384347"/>
            </a:xfrm>
          </p:grpSpPr>
          <p:sp>
            <p:nvSpPr>
              <p:cNvPr id="183" name="Sechseck 182"/>
              <p:cNvSpPr/>
              <p:nvPr/>
            </p:nvSpPr>
            <p:spPr>
              <a:xfrm>
                <a:off x="5117855" y="5089893"/>
                <a:ext cx="439093" cy="383130"/>
              </a:xfrm>
              <a:prstGeom prst="hexagon">
                <a:avLst>
                  <a:gd name="adj" fmla="val 26050"/>
                  <a:gd name="vf" fmla="val 115470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Sechseck 183"/>
              <p:cNvSpPr/>
              <p:nvPr/>
            </p:nvSpPr>
            <p:spPr>
              <a:xfrm>
                <a:off x="5612309" y="5089893"/>
                <a:ext cx="439093" cy="383130"/>
              </a:xfrm>
              <a:prstGeom prst="hexagon">
                <a:avLst>
                  <a:gd name="adj" fmla="val 26050"/>
                  <a:gd name="vf" fmla="val 115470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Sechseck 184"/>
              <p:cNvSpPr/>
              <p:nvPr/>
            </p:nvSpPr>
            <p:spPr>
              <a:xfrm>
                <a:off x="6093322" y="5088676"/>
                <a:ext cx="439093" cy="383130"/>
              </a:xfrm>
              <a:prstGeom prst="hexagon">
                <a:avLst>
                  <a:gd name="adj" fmla="val 26050"/>
                  <a:gd name="vf" fmla="val 115470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Sechseck 185"/>
              <p:cNvSpPr/>
              <p:nvPr/>
            </p:nvSpPr>
            <p:spPr>
              <a:xfrm>
                <a:off x="6581219" y="5089893"/>
                <a:ext cx="439093" cy="383130"/>
              </a:xfrm>
              <a:prstGeom prst="hexagon">
                <a:avLst>
                  <a:gd name="adj" fmla="val 26050"/>
                  <a:gd name="vf" fmla="val 115470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Sechseck 186"/>
              <p:cNvSpPr/>
              <p:nvPr/>
            </p:nvSpPr>
            <p:spPr>
              <a:xfrm>
                <a:off x="7075673" y="5089893"/>
                <a:ext cx="439093" cy="383130"/>
              </a:xfrm>
              <a:prstGeom prst="hexagon">
                <a:avLst>
                  <a:gd name="adj" fmla="val 26050"/>
                  <a:gd name="vf" fmla="val 115470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Sechseck 187"/>
              <p:cNvSpPr/>
              <p:nvPr/>
            </p:nvSpPr>
            <p:spPr>
              <a:xfrm>
                <a:off x="7556686" y="5088676"/>
                <a:ext cx="439093" cy="383130"/>
              </a:xfrm>
              <a:prstGeom prst="hexagon">
                <a:avLst>
                  <a:gd name="adj" fmla="val 26050"/>
                  <a:gd name="vf" fmla="val 115470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1" name="Ellipse 180"/>
            <p:cNvSpPr/>
            <p:nvPr/>
          </p:nvSpPr>
          <p:spPr>
            <a:xfrm>
              <a:off x="5055658" y="5293546"/>
              <a:ext cx="176919" cy="13533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82" name="Textfeld 181"/>
            <p:cNvSpPr txBox="1"/>
            <p:nvPr/>
          </p:nvSpPr>
          <p:spPr>
            <a:xfrm rot="5400000">
              <a:off x="5020809" y="5325758"/>
              <a:ext cx="219418" cy="14585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N</a:t>
              </a:r>
              <a:endParaRPr lang="en-US" dirty="0"/>
            </a:p>
          </p:txBody>
        </p:sp>
      </p:grpSp>
      <p:grpSp>
        <p:nvGrpSpPr>
          <p:cNvPr id="189" name="Gruppieren 188"/>
          <p:cNvGrpSpPr/>
          <p:nvPr/>
        </p:nvGrpSpPr>
        <p:grpSpPr>
          <a:xfrm>
            <a:off x="2509654" y="2190061"/>
            <a:ext cx="1727029" cy="2406797"/>
            <a:chOff x="5014601" y="1832705"/>
            <a:chExt cx="1727029" cy="2406797"/>
          </a:xfrm>
        </p:grpSpPr>
        <p:sp>
          <p:nvSpPr>
            <p:cNvPr id="190" name="Rechteck 189"/>
            <p:cNvSpPr/>
            <p:nvPr/>
          </p:nvSpPr>
          <p:spPr>
            <a:xfrm>
              <a:off x="5014601" y="1962822"/>
              <a:ext cx="722376" cy="1005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Rechteck 190"/>
            <p:cNvSpPr/>
            <p:nvPr/>
          </p:nvSpPr>
          <p:spPr>
            <a:xfrm>
              <a:off x="5033263" y="4004544"/>
              <a:ext cx="722376" cy="1005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Textfeld 191"/>
            <p:cNvSpPr txBox="1"/>
            <p:nvPr/>
          </p:nvSpPr>
          <p:spPr>
            <a:xfrm>
              <a:off x="5910953" y="3870170"/>
              <a:ext cx="830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HOMO</a:t>
              </a:r>
              <a:endParaRPr lang="en-US" dirty="0"/>
            </a:p>
          </p:txBody>
        </p:sp>
        <p:sp>
          <p:nvSpPr>
            <p:cNvPr id="193" name="Textfeld 192"/>
            <p:cNvSpPr txBox="1"/>
            <p:nvPr/>
          </p:nvSpPr>
          <p:spPr>
            <a:xfrm>
              <a:off x="5939069" y="1832705"/>
              <a:ext cx="774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LUMO</a:t>
              </a:r>
              <a:endParaRPr lang="en-US" dirty="0"/>
            </a:p>
          </p:txBody>
        </p:sp>
      </p:grpSp>
      <p:sp>
        <p:nvSpPr>
          <p:cNvPr id="194" name="Pfeil nach oben 193"/>
          <p:cNvSpPr/>
          <p:nvPr/>
        </p:nvSpPr>
        <p:spPr>
          <a:xfrm>
            <a:off x="1594274" y="2530103"/>
            <a:ext cx="195367" cy="1025676"/>
          </a:xfrm>
          <a:prstGeom prst="up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5" name="Group 135"/>
          <p:cNvGrpSpPr/>
          <p:nvPr/>
        </p:nvGrpSpPr>
        <p:grpSpPr>
          <a:xfrm>
            <a:off x="1554076" y="2249518"/>
            <a:ext cx="247609" cy="235855"/>
            <a:chOff x="4153347" y="4221088"/>
            <a:chExt cx="288032" cy="288032"/>
          </a:xfrm>
        </p:grpSpPr>
        <p:sp>
          <p:nvSpPr>
            <p:cNvPr id="196" name="Oval 136"/>
            <p:cNvSpPr/>
            <p:nvPr/>
          </p:nvSpPr>
          <p:spPr>
            <a:xfrm>
              <a:off x="4153347" y="4221088"/>
              <a:ext cx="288032" cy="288032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7" name="Straight Connector 137"/>
            <p:cNvCxnSpPr/>
            <p:nvPr/>
          </p:nvCxnSpPr>
          <p:spPr>
            <a:xfrm>
              <a:off x="4206271" y="4368303"/>
              <a:ext cx="191707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8" name="Group 103"/>
          <p:cNvGrpSpPr/>
          <p:nvPr/>
        </p:nvGrpSpPr>
        <p:grpSpPr>
          <a:xfrm>
            <a:off x="1581388" y="3569447"/>
            <a:ext cx="247609" cy="235855"/>
            <a:chOff x="4305745" y="4373486"/>
            <a:chExt cx="288032" cy="288032"/>
          </a:xfrm>
        </p:grpSpPr>
        <p:sp>
          <p:nvSpPr>
            <p:cNvPr id="199" name="Oval 104"/>
            <p:cNvSpPr/>
            <p:nvPr/>
          </p:nvSpPr>
          <p:spPr>
            <a:xfrm>
              <a:off x="4305745" y="4373486"/>
              <a:ext cx="288032" cy="288032"/>
            </a:xfrm>
            <a:prstGeom prst="ellipse">
              <a:avLst/>
            </a:prstGeom>
            <a:solidFill>
              <a:schemeClr val="accent2"/>
            </a:soli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softRound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0" name="Straight Connector 105"/>
            <p:cNvCxnSpPr/>
            <p:nvPr/>
          </p:nvCxnSpPr>
          <p:spPr>
            <a:xfrm>
              <a:off x="4356290" y="4520703"/>
              <a:ext cx="191707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106"/>
            <p:cNvCxnSpPr/>
            <p:nvPr/>
          </p:nvCxnSpPr>
          <p:spPr>
            <a:xfrm rot="16200000">
              <a:off x="4353910" y="4515721"/>
              <a:ext cx="191707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Pfeil nach oben 201"/>
          <p:cNvSpPr/>
          <p:nvPr/>
        </p:nvSpPr>
        <p:spPr>
          <a:xfrm>
            <a:off x="2775347" y="1485900"/>
            <a:ext cx="195367" cy="767870"/>
          </a:xfrm>
          <a:prstGeom prst="up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Pfeil nach oben 202"/>
          <p:cNvSpPr/>
          <p:nvPr/>
        </p:nvSpPr>
        <p:spPr>
          <a:xfrm>
            <a:off x="3013603" y="1477752"/>
            <a:ext cx="195367" cy="1370770"/>
          </a:xfrm>
          <a:prstGeom prst="up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4" name="Gruppieren 203"/>
          <p:cNvGrpSpPr/>
          <p:nvPr/>
        </p:nvGrpSpPr>
        <p:grpSpPr>
          <a:xfrm>
            <a:off x="4638675" y="1203299"/>
            <a:ext cx="1629581" cy="388815"/>
            <a:chOff x="6358926" y="2994184"/>
            <a:chExt cx="2618095" cy="388815"/>
          </a:xfrm>
        </p:grpSpPr>
        <p:sp>
          <p:nvSpPr>
            <p:cNvPr id="205" name="Rechteck 204"/>
            <p:cNvSpPr/>
            <p:nvPr/>
          </p:nvSpPr>
          <p:spPr>
            <a:xfrm>
              <a:off x="6358926" y="2994184"/>
              <a:ext cx="2618095" cy="38881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TextBox 10"/>
            <p:cNvSpPr txBox="1"/>
            <p:nvPr/>
          </p:nvSpPr>
          <p:spPr>
            <a:xfrm>
              <a:off x="6896564" y="3013667"/>
              <a:ext cx="1575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 err="1" smtClean="0"/>
                <a:t>photoemission</a:t>
              </a:r>
              <a:endParaRPr lang="de-DE" dirty="0" smtClean="0"/>
            </a:p>
          </p:txBody>
        </p:sp>
      </p:grpSp>
      <p:sp>
        <p:nvSpPr>
          <p:cNvPr id="207" name="Pfeil nach oben 206"/>
          <p:cNvSpPr/>
          <p:nvPr/>
        </p:nvSpPr>
        <p:spPr>
          <a:xfrm>
            <a:off x="2632496" y="2101438"/>
            <a:ext cx="195367" cy="767870"/>
          </a:xfrm>
          <a:prstGeom prst="up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8" name="Gruppieren 207"/>
          <p:cNvGrpSpPr/>
          <p:nvPr/>
        </p:nvGrpSpPr>
        <p:grpSpPr>
          <a:xfrm>
            <a:off x="4638675" y="1652029"/>
            <a:ext cx="1629581" cy="671879"/>
            <a:chOff x="6358926" y="2994184"/>
            <a:chExt cx="2618095" cy="671879"/>
          </a:xfrm>
        </p:grpSpPr>
        <p:sp>
          <p:nvSpPr>
            <p:cNvPr id="209" name="Rechteck 208"/>
            <p:cNvSpPr/>
            <p:nvPr/>
          </p:nvSpPr>
          <p:spPr>
            <a:xfrm>
              <a:off x="6358926" y="2994184"/>
              <a:ext cx="2618095" cy="671879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TextBox 10"/>
            <p:cNvSpPr txBox="1"/>
            <p:nvPr/>
          </p:nvSpPr>
          <p:spPr>
            <a:xfrm>
              <a:off x="6587169" y="3013667"/>
              <a:ext cx="21942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 err="1" smtClean="0"/>
                <a:t>excited</a:t>
              </a:r>
              <a:r>
                <a:rPr lang="de-DE" dirty="0" smtClean="0"/>
                <a:t> </a:t>
              </a:r>
              <a:r>
                <a:rPr lang="de-DE" dirty="0" err="1" smtClean="0"/>
                <a:t>state</a:t>
              </a:r>
              <a:endParaRPr lang="de-DE" dirty="0" smtClean="0"/>
            </a:p>
            <a:p>
              <a:pPr algn="ctr"/>
              <a:r>
                <a:rPr lang="de-DE" dirty="0" err="1" smtClean="0"/>
                <a:t>absorption</a:t>
              </a:r>
              <a:endParaRPr lang="de-DE" dirty="0" smtClean="0"/>
            </a:p>
          </p:txBody>
        </p:sp>
      </p:grpSp>
      <p:sp>
        <p:nvSpPr>
          <p:cNvPr id="211" name="Pfeil nach oben 210"/>
          <p:cNvSpPr/>
          <p:nvPr/>
        </p:nvSpPr>
        <p:spPr>
          <a:xfrm flipV="1">
            <a:off x="3117422" y="2965929"/>
            <a:ext cx="195367" cy="1370770"/>
          </a:xfrm>
          <a:prstGeom prst="up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2" name="Gruppieren 211"/>
          <p:cNvGrpSpPr/>
          <p:nvPr/>
        </p:nvGrpSpPr>
        <p:grpSpPr>
          <a:xfrm>
            <a:off x="4638673" y="2390685"/>
            <a:ext cx="1629580" cy="388815"/>
            <a:chOff x="6358926" y="2994184"/>
            <a:chExt cx="2618095" cy="388815"/>
          </a:xfrm>
        </p:grpSpPr>
        <p:sp>
          <p:nvSpPr>
            <p:cNvPr id="213" name="Rechteck 212"/>
            <p:cNvSpPr/>
            <p:nvPr/>
          </p:nvSpPr>
          <p:spPr>
            <a:xfrm>
              <a:off x="6358926" y="2994184"/>
              <a:ext cx="2618095" cy="38881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TextBox 10"/>
            <p:cNvSpPr txBox="1"/>
            <p:nvPr/>
          </p:nvSpPr>
          <p:spPr>
            <a:xfrm>
              <a:off x="6501922" y="3013667"/>
              <a:ext cx="236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 err="1" smtClean="0"/>
                <a:t>luminescence</a:t>
              </a:r>
              <a:endParaRPr lang="de-DE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87145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7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6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4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0.13021 0.00139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10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3" grpId="1" animBg="1"/>
      <p:bldP spid="194" grpId="0" animBg="1"/>
      <p:bldP spid="194" grpId="1" animBg="1"/>
      <p:bldP spid="202" grpId="0" animBg="1"/>
      <p:bldP spid="203" grpId="0" animBg="1"/>
      <p:bldP spid="203" grpId="1" animBg="1"/>
      <p:bldP spid="207" grpId="0" animBg="1"/>
      <p:bldP spid="207" grpId="1" animBg="1"/>
      <p:bldP spid="211" grpId="0" animBg="1"/>
      <p:bldP spid="2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hteck 21"/>
          <p:cNvSpPr/>
          <p:nvPr/>
        </p:nvSpPr>
        <p:spPr>
          <a:xfrm>
            <a:off x="103694" y="116632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 smtClean="0">
                <a:latin typeface="+mj-lt"/>
              </a:rPr>
              <a:t>second</a:t>
            </a:r>
            <a:r>
              <a:rPr lang="de-DE" sz="2800" dirty="0" smtClean="0">
                <a:latin typeface="+mj-lt"/>
              </a:rPr>
              <a:t> </a:t>
            </a:r>
            <a:r>
              <a:rPr lang="de-DE" sz="2800" dirty="0" err="1" smtClean="0">
                <a:latin typeface="+mj-lt"/>
              </a:rPr>
              <a:t>funding</a:t>
            </a:r>
            <a:r>
              <a:rPr lang="de-DE" sz="2800" dirty="0" smtClean="0">
                <a:latin typeface="+mj-lt"/>
              </a:rPr>
              <a:t> </a:t>
            </a:r>
            <a:r>
              <a:rPr lang="de-DE" sz="2800" dirty="0" err="1" smtClean="0">
                <a:latin typeface="+mj-lt"/>
              </a:rPr>
              <a:t>period</a:t>
            </a:r>
            <a:endParaRPr lang="de-DE" sz="2800" dirty="0">
              <a:latin typeface="+mj-lt"/>
            </a:endParaRPr>
          </a:p>
        </p:txBody>
      </p:sp>
      <p:grpSp>
        <p:nvGrpSpPr>
          <p:cNvPr id="85" name="Gruppieren 84"/>
          <p:cNvGrpSpPr/>
          <p:nvPr/>
        </p:nvGrpSpPr>
        <p:grpSpPr>
          <a:xfrm>
            <a:off x="6748272" y="5833872"/>
            <a:ext cx="1376644" cy="1024128"/>
            <a:chOff x="6748272" y="5833872"/>
            <a:chExt cx="1376644" cy="1024128"/>
          </a:xfrm>
        </p:grpSpPr>
        <p:grpSp>
          <p:nvGrpSpPr>
            <p:cNvPr id="86" name="Gruppieren 21"/>
            <p:cNvGrpSpPr>
              <a:grpSpLocks noChangeAspect="1"/>
            </p:cNvGrpSpPr>
            <p:nvPr/>
          </p:nvGrpSpPr>
          <p:grpSpPr bwMode="auto">
            <a:xfrm>
              <a:off x="7159573" y="5955878"/>
              <a:ext cx="914237" cy="873461"/>
              <a:chOff x="1696617" y="1098210"/>
              <a:chExt cx="5071962" cy="4844879"/>
            </a:xfrm>
          </p:grpSpPr>
          <p:sp>
            <p:nvSpPr>
              <p:cNvPr id="88" name="Ellipse 29"/>
              <p:cNvSpPr/>
              <p:nvPr/>
            </p:nvSpPr>
            <p:spPr>
              <a:xfrm rot="7200000">
                <a:off x="3858108" y="2232451"/>
                <a:ext cx="2124236" cy="3696707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7200000"/>
                </a:lightRig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89" name="Ellipse 30"/>
              <p:cNvSpPr/>
              <p:nvPr/>
            </p:nvSpPr>
            <p:spPr>
              <a:xfrm rot="14400000">
                <a:off x="2458521" y="2245239"/>
                <a:ext cx="2124236" cy="364804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4400000"/>
                </a:lightRig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90" name="Ellipse 31"/>
              <p:cNvSpPr/>
              <p:nvPr/>
            </p:nvSpPr>
            <p:spPr>
              <a:xfrm>
                <a:off x="3152152" y="1098210"/>
                <a:ext cx="2124236" cy="3712889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91" name="Ellipse 32"/>
              <p:cNvSpPr/>
              <p:nvPr/>
            </p:nvSpPr>
            <p:spPr>
              <a:xfrm>
                <a:off x="3166493" y="2664416"/>
                <a:ext cx="2124236" cy="216024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08000" h="127000"/>
                <a:bevelB w="508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sz="4800" dirty="0"/>
              </a:p>
            </p:txBody>
          </p:sp>
          <p:sp>
            <p:nvSpPr>
              <p:cNvPr id="92" name="Gleichschenkliges Dreieck 33"/>
              <p:cNvSpPr/>
              <p:nvPr/>
            </p:nvSpPr>
            <p:spPr>
              <a:xfrm rot="3600000">
                <a:off x="5206910" y="2352140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36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93" name="Gleichschenkliges Dreieck 34"/>
              <p:cNvSpPr/>
              <p:nvPr/>
            </p:nvSpPr>
            <p:spPr>
              <a:xfrm rot="10800000">
                <a:off x="3831456" y="4826965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08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94" name="Gleichschenkliges Dreieck 35"/>
              <p:cNvSpPr/>
              <p:nvPr/>
            </p:nvSpPr>
            <p:spPr>
              <a:xfrm rot="18000000">
                <a:off x="2412500" y="2354447"/>
                <a:ext cx="828092" cy="1116124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>
                  <a:rot lat="0" lon="0" rev="18000000"/>
                </a:lightRig>
              </a:scene3d>
              <a:sp3d>
                <a:bevelT w="50800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95" name="Textfeld 36"/>
              <p:cNvSpPr txBox="1">
                <a:spLocks noChangeArrowheads="1"/>
              </p:cNvSpPr>
              <p:nvPr/>
            </p:nvSpPr>
            <p:spPr bwMode="auto">
              <a:xfrm>
                <a:off x="3108443" y="3236664"/>
                <a:ext cx="2246158" cy="1024298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/>
              <a:p>
                <a:pPr algn="ctr">
                  <a:defRPr/>
                </a:pPr>
                <a:r>
                  <a:rPr lang="de-DE" sz="600" b="1" dirty="0">
                    <a:solidFill>
                      <a:schemeClr val="bg1"/>
                    </a:solidFill>
                    <a:latin typeface="Arial Black" pitchFamily="34" charset="0"/>
                    <a:ea typeface="MS PGothic" pitchFamily="34" charset="-128"/>
                    <a:cs typeface="+mn-cs"/>
                  </a:rPr>
                  <a:t>HIOS</a:t>
                </a:r>
              </a:p>
            </p:txBody>
          </p:sp>
        </p:grpSp>
        <p:sp>
          <p:nvSpPr>
            <p:cNvPr id="87" name="Rechteck 86"/>
            <p:cNvSpPr/>
            <p:nvPr/>
          </p:nvSpPr>
          <p:spPr>
            <a:xfrm>
              <a:off x="6748272" y="5833872"/>
              <a:ext cx="1376644" cy="1024128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uppieren 81"/>
          <p:cNvGrpSpPr/>
          <p:nvPr/>
        </p:nvGrpSpPr>
        <p:grpSpPr>
          <a:xfrm>
            <a:off x="5264780" y="1318406"/>
            <a:ext cx="3416706" cy="1200329"/>
            <a:chOff x="590941" y="3263916"/>
            <a:chExt cx="3416706" cy="1451581"/>
          </a:xfrm>
        </p:grpSpPr>
        <p:sp>
          <p:nvSpPr>
            <p:cNvPr id="83" name="Rechteck 82"/>
            <p:cNvSpPr/>
            <p:nvPr/>
          </p:nvSpPr>
          <p:spPr>
            <a:xfrm>
              <a:off x="698365" y="3265245"/>
              <a:ext cx="3219539" cy="145025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TextBox 10"/>
            <p:cNvSpPr txBox="1"/>
            <p:nvPr/>
          </p:nvSpPr>
          <p:spPr>
            <a:xfrm>
              <a:off x="590941" y="3263916"/>
              <a:ext cx="3416706" cy="145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err="1" smtClean="0"/>
                <a:t>energy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level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alignment</a:t>
              </a:r>
              <a:r>
                <a:rPr lang="de-DE" b="1" dirty="0" smtClean="0"/>
                <a:t>:</a:t>
              </a:r>
            </a:p>
            <a:p>
              <a:pPr algn="ctr"/>
              <a:r>
                <a:rPr lang="en-GB" dirty="0"/>
                <a:t>A3  (</a:t>
              </a:r>
              <a:r>
                <a:rPr lang="en-GB" dirty="0" smtClean="0"/>
                <a:t>Hecht)</a:t>
              </a:r>
            </a:p>
            <a:p>
              <a:pPr algn="ctr"/>
              <a:r>
                <a:rPr lang="en-GB" dirty="0" smtClean="0"/>
                <a:t>A4  </a:t>
              </a:r>
              <a:r>
                <a:rPr lang="en-GB" dirty="0"/>
                <a:t>(</a:t>
              </a:r>
              <a:r>
                <a:rPr lang="en-GB" dirty="0" err="1"/>
                <a:t>Heimel</a:t>
              </a:r>
              <a:r>
                <a:rPr lang="en-GB" dirty="0" smtClean="0"/>
                <a:t>)</a:t>
              </a:r>
            </a:p>
            <a:p>
              <a:pPr algn="ctr"/>
              <a:r>
                <a:rPr lang="en-GB" dirty="0"/>
                <a:t>B4  (</a:t>
              </a:r>
              <a:r>
                <a:rPr lang="en-GB" dirty="0" err="1"/>
                <a:t>Körzendörfer</a:t>
              </a:r>
              <a:r>
                <a:rPr lang="en-GB" dirty="0"/>
                <a:t>/</a:t>
              </a:r>
              <a:r>
                <a:rPr lang="en-GB" dirty="0" err="1"/>
                <a:t>Scheffler</a:t>
              </a:r>
              <a:r>
                <a:rPr lang="en-GB" dirty="0"/>
                <a:t>/</a:t>
              </a:r>
              <a:r>
                <a:rPr lang="en-GB" dirty="0" err="1"/>
                <a:t>Rinke</a:t>
              </a:r>
              <a:r>
                <a:rPr lang="en-GB" dirty="0"/>
                <a:t>)</a:t>
              </a:r>
              <a:endParaRPr lang="de-DE" b="1" dirty="0" smtClean="0"/>
            </a:p>
          </p:txBody>
        </p:sp>
      </p:grpSp>
      <p:grpSp>
        <p:nvGrpSpPr>
          <p:cNvPr id="119" name="Gruppieren 118"/>
          <p:cNvGrpSpPr/>
          <p:nvPr/>
        </p:nvGrpSpPr>
        <p:grpSpPr>
          <a:xfrm>
            <a:off x="5253811" y="2604197"/>
            <a:ext cx="3416705" cy="1200329"/>
            <a:chOff x="590941" y="3263916"/>
            <a:chExt cx="3416705" cy="1451581"/>
          </a:xfrm>
        </p:grpSpPr>
        <p:sp>
          <p:nvSpPr>
            <p:cNvPr id="120" name="Rechteck 119"/>
            <p:cNvSpPr/>
            <p:nvPr/>
          </p:nvSpPr>
          <p:spPr>
            <a:xfrm>
              <a:off x="698365" y="3265245"/>
              <a:ext cx="3219539" cy="145025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0"/>
            <p:cNvSpPr txBox="1"/>
            <p:nvPr/>
          </p:nvSpPr>
          <p:spPr>
            <a:xfrm>
              <a:off x="590941" y="3263916"/>
              <a:ext cx="3416705" cy="145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err="1" smtClean="0"/>
                <a:t>carrier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dynamics</a:t>
              </a:r>
              <a:r>
                <a:rPr lang="de-DE" b="1" dirty="0" smtClean="0"/>
                <a:t>/</a:t>
              </a:r>
              <a:r>
                <a:rPr lang="de-DE" b="1" dirty="0" err="1" smtClean="0"/>
                <a:t>charge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transfer</a:t>
              </a:r>
              <a:r>
                <a:rPr lang="de-DE" b="1" dirty="0" smtClean="0"/>
                <a:t>:</a:t>
              </a:r>
            </a:p>
            <a:p>
              <a:pPr algn="ctr"/>
              <a:r>
                <a:rPr lang="en-GB" dirty="0" smtClean="0"/>
                <a:t>B4  </a:t>
              </a:r>
              <a:r>
                <a:rPr lang="en-GB" dirty="0"/>
                <a:t>(</a:t>
              </a:r>
              <a:r>
                <a:rPr lang="en-GB" dirty="0" err="1"/>
                <a:t>Körzendörfer</a:t>
              </a:r>
              <a:r>
                <a:rPr lang="en-GB" dirty="0"/>
                <a:t>/</a:t>
              </a:r>
              <a:r>
                <a:rPr lang="en-GB" dirty="0" err="1"/>
                <a:t>Scheffler</a:t>
              </a:r>
              <a:r>
                <a:rPr lang="en-GB" dirty="0"/>
                <a:t>/</a:t>
              </a:r>
              <a:r>
                <a:rPr lang="en-GB" dirty="0" err="1"/>
                <a:t>Rinke</a:t>
              </a:r>
              <a:r>
                <a:rPr lang="en-GB" dirty="0" smtClean="0"/>
                <a:t>)</a:t>
              </a:r>
            </a:p>
            <a:p>
              <a:pPr algn="ctr"/>
              <a:r>
                <a:rPr lang="de-DE" dirty="0" smtClean="0"/>
                <a:t>B6 (May)</a:t>
              </a:r>
            </a:p>
            <a:p>
              <a:pPr algn="ctr"/>
              <a:r>
                <a:rPr lang="de-DE" dirty="0" smtClean="0"/>
                <a:t>B7 (Neher)</a:t>
              </a:r>
            </a:p>
          </p:txBody>
        </p:sp>
      </p:grpSp>
      <p:grpSp>
        <p:nvGrpSpPr>
          <p:cNvPr id="125" name="Gruppieren 124"/>
          <p:cNvGrpSpPr/>
          <p:nvPr/>
        </p:nvGrpSpPr>
        <p:grpSpPr>
          <a:xfrm>
            <a:off x="5258380" y="3883484"/>
            <a:ext cx="3416705" cy="1200329"/>
            <a:chOff x="590941" y="3263916"/>
            <a:chExt cx="3416705" cy="1451581"/>
          </a:xfrm>
        </p:grpSpPr>
        <p:sp>
          <p:nvSpPr>
            <p:cNvPr id="126" name="Rechteck 125"/>
            <p:cNvSpPr/>
            <p:nvPr/>
          </p:nvSpPr>
          <p:spPr>
            <a:xfrm>
              <a:off x="698365" y="3265245"/>
              <a:ext cx="3219539" cy="145025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TextBox 10"/>
            <p:cNvSpPr txBox="1"/>
            <p:nvPr/>
          </p:nvSpPr>
          <p:spPr>
            <a:xfrm>
              <a:off x="590941" y="3263916"/>
              <a:ext cx="3416705" cy="145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smtClean="0"/>
                <a:t>exciton </a:t>
              </a:r>
              <a:r>
                <a:rPr lang="de-DE" b="1" dirty="0" err="1" smtClean="0"/>
                <a:t>dynamics</a:t>
              </a:r>
              <a:r>
                <a:rPr lang="de-DE" b="1" dirty="0" smtClean="0"/>
                <a:t>/</a:t>
              </a:r>
              <a:r>
                <a:rPr lang="de-DE" b="1" dirty="0" err="1" smtClean="0"/>
                <a:t>energy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transfer</a:t>
              </a:r>
              <a:r>
                <a:rPr lang="de-DE" b="1" dirty="0" smtClean="0"/>
                <a:t>:</a:t>
              </a:r>
            </a:p>
            <a:p>
              <a:pPr algn="ctr"/>
              <a:r>
                <a:rPr lang="en-GB" dirty="0"/>
                <a:t>B3  (</a:t>
              </a:r>
              <a:r>
                <a:rPr lang="en-GB" dirty="0" err="1"/>
                <a:t>Blumstengel</a:t>
              </a:r>
              <a:r>
                <a:rPr lang="en-GB" dirty="0" smtClean="0"/>
                <a:t>)</a:t>
              </a:r>
            </a:p>
            <a:p>
              <a:pPr algn="ctr"/>
              <a:r>
                <a:rPr lang="en-GB" dirty="0"/>
                <a:t>B5  (</a:t>
              </a:r>
              <a:r>
                <a:rPr lang="en-GB" dirty="0" err="1"/>
                <a:t>Wörner</a:t>
              </a:r>
              <a:r>
                <a:rPr lang="en-GB" dirty="0"/>
                <a:t>/</a:t>
              </a:r>
              <a:r>
                <a:rPr lang="en-GB" dirty="0" err="1"/>
                <a:t>Elsässer</a:t>
              </a:r>
              <a:r>
                <a:rPr lang="en-GB" dirty="0" smtClean="0"/>
                <a:t>)</a:t>
              </a:r>
              <a:endParaRPr lang="en-GB" dirty="0"/>
            </a:p>
            <a:p>
              <a:pPr algn="ctr"/>
              <a:r>
                <a:rPr lang="en-GB" dirty="0"/>
                <a:t>B11(</a:t>
              </a:r>
              <a:r>
                <a:rPr lang="en-GB" dirty="0" err="1"/>
                <a:t>Draxl</a:t>
              </a:r>
              <a:r>
                <a:rPr lang="en-GB" dirty="0"/>
                <a:t>)</a:t>
              </a:r>
              <a:endParaRPr lang="en-US" dirty="0"/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446699" y="1744557"/>
            <a:ext cx="4182704" cy="3051129"/>
            <a:chOff x="942632" y="2826143"/>
            <a:chExt cx="4182704" cy="3051129"/>
          </a:xfrm>
        </p:grpSpPr>
        <p:sp>
          <p:nvSpPr>
            <p:cNvPr id="8" name="Rechteck 7"/>
            <p:cNvSpPr/>
            <p:nvPr/>
          </p:nvSpPr>
          <p:spPr>
            <a:xfrm>
              <a:off x="2488616" y="5373216"/>
              <a:ext cx="720080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Rounded Rectangle 5"/>
            <p:cNvSpPr/>
            <p:nvPr/>
          </p:nvSpPr>
          <p:spPr bwMode="auto">
            <a:xfrm>
              <a:off x="942632" y="2826144"/>
              <a:ext cx="4182704" cy="2867300"/>
            </a:xfrm>
            <a:prstGeom prst="roundRect">
              <a:avLst>
                <a:gd name="adj" fmla="val 11422"/>
              </a:avLst>
            </a:prstGeom>
            <a:gradFill flip="none" rotWithShape="1">
              <a:gsLst>
                <a:gs pos="43000">
                  <a:schemeClr val="accent3">
                    <a:lumMod val="60000"/>
                    <a:lumOff val="40000"/>
                  </a:schemeClr>
                </a:gs>
                <a:gs pos="63000">
                  <a:schemeClr val="accent1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59" name="TextBox 21"/>
            <p:cNvSpPr txBox="1"/>
            <p:nvPr/>
          </p:nvSpPr>
          <p:spPr>
            <a:xfrm>
              <a:off x="989027" y="2964643"/>
              <a:ext cx="13891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r>
                <a:rPr lang="de-DE" b="1" dirty="0" smtClean="0">
                  <a:solidFill>
                    <a:schemeClr val="accent3">
                      <a:lumMod val="50000"/>
                    </a:schemeClr>
                  </a:solidFill>
                </a:rPr>
                <a:t>(10-10)</a:t>
              </a:r>
            </a:p>
            <a:p>
              <a:r>
                <a:rPr lang="de-DE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ZnO</a:t>
              </a:r>
              <a:r>
                <a:rPr lang="de-DE" b="1" dirty="0" smtClean="0">
                  <a:solidFill>
                    <a:schemeClr val="accent3">
                      <a:lumMod val="50000"/>
                    </a:schemeClr>
                  </a:solidFill>
                </a:rPr>
                <a:t>(000-1)</a:t>
              </a:r>
            </a:p>
          </p:txBody>
        </p:sp>
        <p:sp>
          <p:nvSpPr>
            <p:cNvPr id="60" name="TextBox 23"/>
            <p:cNvSpPr txBox="1"/>
            <p:nvPr/>
          </p:nvSpPr>
          <p:spPr>
            <a:xfrm>
              <a:off x="3732727" y="2826144"/>
              <a:ext cx="12949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b="1" dirty="0" smtClean="0">
                  <a:solidFill>
                    <a:schemeClr val="tx2">
                      <a:lumMod val="75000"/>
                    </a:schemeClr>
                  </a:solidFill>
                </a:rPr>
                <a:t>SP6</a:t>
              </a:r>
            </a:p>
            <a:p>
              <a:pPr algn="r"/>
              <a:r>
                <a:rPr lang="de-DE" b="1" dirty="0" smtClean="0">
                  <a:solidFill>
                    <a:schemeClr val="tx2">
                      <a:lumMod val="75000"/>
                    </a:schemeClr>
                  </a:solidFill>
                </a:rPr>
                <a:t>5P-Py</a:t>
              </a:r>
            </a:p>
            <a:p>
              <a:pPr algn="r"/>
              <a:r>
                <a:rPr lang="de-DE" b="1" dirty="0" smtClean="0">
                  <a:solidFill>
                    <a:schemeClr val="tx2">
                      <a:lumMod val="75000"/>
                    </a:schemeClr>
                  </a:solidFill>
                </a:rPr>
                <a:t>L4P </a:t>
              </a:r>
              <a:endParaRPr lang="en-US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1" name="TextBox 21"/>
            <p:cNvSpPr txBox="1"/>
            <p:nvPr/>
          </p:nvSpPr>
          <p:spPr>
            <a:xfrm>
              <a:off x="2397929" y="2826143"/>
              <a:ext cx="138918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H</a:t>
              </a:r>
            </a:p>
            <a:p>
              <a:pPr algn="ctr"/>
              <a:r>
                <a:rPr lang="de-DE" b="1" dirty="0" err="1" smtClean="0">
                  <a:solidFill>
                    <a:srgbClr val="C00000"/>
                  </a:solidFill>
                </a:rPr>
                <a:t>Pyridine</a:t>
              </a:r>
              <a:endParaRPr lang="de-DE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de-DE" b="1" dirty="0" smtClean="0">
                  <a:solidFill>
                    <a:srgbClr val="C00000"/>
                  </a:solidFill>
                </a:rPr>
                <a:t>F4TCNQ</a:t>
              </a:r>
            </a:p>
          </p:txBody>
        </p:sp>
        <p:sp>
          <p:nvSpPr>
            <p:cNvPr id="62" name="TextBox 21"/>
            <p:cNvSpPr txBox="1"/>
            <p:nvPr/>
          </p:nvSpPr>
          <p:spPr>
            <a:xfrm>
              <a:off x="1148864" y="5330814"/>
              <a:ext cx="13891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err="1" smtClean="0">
                  <a:solidFill>
                    <a:schemeClr val="accent3">
                      <a:lumMod val="50000"/>
                    </a:schemeClr>
                  </a:solidFill>
                </a:rPr>
                <a:t>inorganic</a:t>
              </a:r>
              <a:endParaRPr lang="en-US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3" name="TextBox 23"/>
            <p:cNvSpPr txBox="1"/>
            <p:nvPr/>
          </p:nvSpPr>
          <p:spPr>
            <a:xfrm>
              <a:off x="3525128" y="5344326"/>
              <a:ext cx="1294919" cy="406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b="1" dirty="0" err="1" smtClean="0">
                  <a:solidFill>
                    <a:schemeClr val="tx2">
                      <a:lumMod val="75000"/>
                    </a:schemeClr>
                  </a:solidFill>
                </a:rPr>
                <a:t>organic</a:t>
              </a:r>
              <a:r>
                <a:rPr lang="de-DE" b="1" dirty="0" smtClean="0">
                  <a:solidFill>
                    <a:schemeClr val="tx2">
                      <a:lumMod val="75000"/>
                    </a:schemeClr>
                  </a:solidFill>
                </a:rPr>
                <a:t>      </a:t>
              </a:r>
              <a:endParaRPr lang="en-US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grpSp>
          <p:nvGrpSpPr>
            <p:cNvPr id="64" name="Gruppieren 175"/>
            <p:cNvGrpSpPr>
              <a:grpSpLocks/>
            </p:cNvGrpSpPr>
            <p:nvPr/>
          </p:nvGrpSpPr>
          <p:grpSpPr bwMode="auto">
            <a:xfrm>
              <a:off x="1371878" y="3790639"/>
              <a:ext cx="3441700" cy="1548161"/>
              <a:chOff x="1000125" y="4341800"/>
              <a:chExt cx="3441700" cy="1547812"/>
            </a:xfrm>
          </p:grpSpPr>
          <p:sp>
            <p:nvSpPr>
              <p:cNvPr id="65" name="AutoShape 103"/>
              <p:cNvSpPr>
                <a:spLocks noChangeAspect="1" noChangeArrowheads="1"/>
              </p:cNvSpPr>
              <p:nvPr/>
            </p:nvSpPr>
            <p:spPr bwMode="auto">
              <a:xfrm flipH="1">
                <a:off x="2500313" y="4341800"/>
                <a:ext cx="258762" cy="692150"/>
              </a:xfrm>
              <a:prstGeom prst="moon">
                <a:avLst>
                  <a:gd name="adj" fmla="val 50000"/>
                </a:avLst>
              </a:prstGeom>
              <a:gradFill rotWithShape="1">
                <a:gsLst>
                  <a:gs pos="0">
                    <a:srgbClr val="00FFFF">
                      <a:alpha val="99001"/>
                    </a:srgbClr>
                  </a:gs>
                  <a:gs pos="100000">
                    <a:srgbClr val="0066F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66" name="Gruppieren 120"/>
              <p:cNvGrpSpPr>
                <a:grpSpLocks/>
              </p:cNvGrpSpPr>
              <p:nvPr/>
            </p:nvGrpSpPr>
            <p:grpSpPr bwMode="auto">
              <a:xfrm>
                <a:off x="1000125" y="4341800"/>
                <a:ext cx="1441450" cy="1520825"/>
                <a:chOff x="5715012" y="3714755"/>
                <a:chExt cx="1440765" cy="1521143"/>
              </a:xfrm>
            </p:grpSpPr>
            <p:sp>
              <p:nvSpPr>
                <p:cNvPr id="77" name="Oval 12"/>
                <p:cNvSpPr>
                  <a:spLocks noChangeAspect="1" noChangeArrowheads="1"/>
                </p:cNvSpPr>
                <p:nvPr/>
              </p:nvSpPr>
              <p:spPr bwMode="auto">
                <a:xfrm>
                  <a:off x="6134841" y="3714755"/>
                  <a:ext cx="154881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78" name="Oval 13"/>
                <p:cNvSpPr>
                  <a:spLocks noChangeAspect="1" noChangeArrowheads="1"/>
                </p:cNvSpPr>
                <p:nvPr/>
              </p:nvSpPr>
              <p:spPr bwMode="auto">
                <a:xfrm>
                  <a:off x="5715012" y="3989108"/>
                  <a:ext cx="154881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79" name="Oval 14"/>
                <p:cNvSpPr>
                  <a:spLocks noChangeAspect="1" noChangeArrowheads="1"/>
                </p:cNvSpPr>
                <p:nvPr/>
              </p:nvSpPr>
              <p:spPr bwMode="auto">
                <a:xfrm>
                  <a:off x="6135627" y="3989108"/>
                  <a:ext cx="154094" cy="14420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80" name="Oval 15"/>
                <p:cNvSpPr>
                  <a:spLocks noChangeAspect="1" noChangeArrowheads="1"/>
                </p:cNvSpPr>
                <p:nvPr/>
              </p:nvSpPr>
              <p:spPr bwMode="auto">
                <a:xfrm>
                  <a:off x="6134841" y="4261982"/>
                  <a:ext cx="154881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84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5715012" y="4534856"/>
                  <a:ext cx="154881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97" name="Oval 17"/>
                <p:cNvSpPr>
                  <a:spLocks noChangeAspect="1" noChangeArrowheads="1"/>
                </p:cNvSpPr>
                <p:nvPr/>
              </p:nvSpPr>
              <p:spPr bwMode="auto">
                <a:xfrm>
                  <a:off x="6134841" y="4815125"/>
                  <a:ext cx="154881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98" name="Oval 18"/>
                <p:cNvSpPr>
                  <a:spLocks noChangeAspect="1" noChangeArrowheads="1"/>
                </p:cNvSpPr>
                <p:nvPr/>
              </p:nvSpPr>
              <p:spPr bwMode="auto">
                <a:xfrm>
                  <a:off x="5715012" y="5090217"/>
                  <a:ext cx="154881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99" name="Oval 19"/>
                <p:cNvSpPr>
                  <a:spLocks noChangeAspect="1" noChangeArrowheads="1"/>
                </p:cNvSpPr>
                <p:nvPr/>
              </p:nvSpPr>
              <p:spPr bwMode="auto">
                <a:xfrm>
                  <a:off x="6135627" y="4536335"/>
                  <a:ext cx="154094" cy="14420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00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6135627" y="5090957"/>
                  <a:ext cx="154094" cy="144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01" name="Oval 21"/>
                <p:cNvSpPr>
                  <a:spLocks noChangeAspect="1" noChangeArrowheads="1"/>
                </p:cNvSpPr>
                <p:nvPr/>
              </p:nvSpPr>
              <p:spPr bwMode="auto">
                <a:xfrm>
                  <a:off x="5715798" y="4262721"/>
                  <a:ext cx="154094" cy="144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02" name="Oval 22"/>
                <p:cNvSpPr>
                  <a:spLocks noChangeAspect="1" noChangeArrowheads="1"/>
                </p:cNvSpPr>
                <p:nvPr/>
              </p:nvSpPr>
              <p:spPr bwMode="auto">
                <a:xfrm>
                  <a:off x="5715798" y="4815864"/>
                  <a:ext cx="154094" cy="144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03" name="Oval 23"/>
                <p:cNvSpPr>
                  <a:spLocks noChangeAspect="1" noChangeArrowheads="1"/>
                </p:cNvSpPr>
                <p:nvPr/>
              </p:nvSpPr>
              <p:spPr bwMode="auto">
                <a:xfrm>
                  <a:off x="5715798" y="3714755"/>
                  <a:ext cx="154094" cy="144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04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7000896" y="3714755"/>
                  <a:ext cx="154881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05" name="Oval 25"/>
                <p:cNvSpPr>
                  <a:spLocks noChangeAspect="1" noChangeArrowheads="1"/>
                </p:cNvSpPr>
                <p:nvPr/>
              </p:nvSpPr>
              <p:spPr bwMode="auto">
                <a:xfrm>
                  <a:off x="6548380" y="3989108"/>
                  <a:ext cx="154094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06" name="Oval 26"/>
                <p:cNvSpPr>
                  <a:spLocks noChangeAspect="1" noChangeArrowheads="1"/>
                </p:cNvSpPr>
                <p:nvPr/>
              </p:nvSpPr>
              <p:spPr bwMode="auto">
                <a:xfrm>
                  <a:off x="6929458" y="3989108"/>
                  <a:ext cx="154094" cy="14420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07" name="Oval 27"/>
                <p:cNvSpPr>
                  <a:spLocks noChangeAspect="1" noChangeArrowheads="1"/>
                </p:cNvSpPr>
                <p:nvPr/>
              </p:nvSpPr>
              <p:spPr bwMode="auto">
                <a:xfrm>
                  <a:off x="7000896" y="4261982"/>
                  <a:ext cx="154881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08" name="Oval 28"/>
                <p:cNvSpPr>
                  <a:spLocks noChangeAspect="1" noChangeArrowheads="1"/>
                </p:cNvSpPr>
                <p:nvPr/>
              </p:nvSpPr>
              <p:spPr bwMode="auto">
                <a:xfrm>
                  <a:off x="6548380" y="4534856"/>
                  <a:ext cx="154094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09" name="Oval 29"/>
                <p:cNvSpPr>
                  <a:spLocks noChangeAspect="1" noChangeArrowheads="1"/>
                </p:cNvSpPr>
                <p:nvPr/>
              </p:nvSpPr>
              <p:spPr bwMode="auto">
                <a:xfrm>
                  <a:off x="6929458" y="4815125"/>
                  <a:ext cx="154881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10" name="Oval 30"/>
                <p:cNvSpPr>
                  <a:spLocks noChangeAspect="1" noChangeArrowheads="1"/>
                </p:cNvSpPr>
                <p:nvPr/>
              </p:nvSpPr>
              <p:spPr bwMode="auto">
                <a:xfrm>
                  <a:off x="6548380" y="5090217"/>
                  <a:ext cx="154094" cy="1456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11" name="Oval 31"/>
                <p:cNvSpPr>
                  <a:spLocks noChangeAspect="1" noChangeArrowheads="1"/>
                </p:cNvSpPr>
                <p:nvPr/>
              </p:nvSpPr>
              <p:spPr bwMode="auto">
                <a:xfrm>
                  <a:off x="7000896" y="4536335"/>
                  <a:ext cx="154094" cy="14420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12" name="Oval 32"/>
                <p:cNvSpPr>
                  <a:spLocks noChangeAspect="1" noChangeArrowheads="1"/>
                </p:cNvSpPr>
                <p:nvPr/>
              </p:nvSpPr>
              <p:spPr bwMode="auto">
                <a:xfrm>
                  <a:off x="7000896" y="5090957"/>
                  <a:ext cx="154094" cy="144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13" name="Oval 33"/>
                <p:cNvSpPr>
                  <a:spLocks noChangeAspect="1" noChangeArrowheads="1"/>
                </p:cNvSpPr>
                <p:nvPr/>
              </p:nvSpPr>
              <p:spPr bwMode="auto">
                <a:xfrm>
                  <a:off x="6549166" y="4262721"/>
                  <a:ext cx="153308" cy="144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14" name="Oval 34"/>
                <p:cNvSpPr>
                  <a:spLocks noChangeAspect="1" noChangeArrowheads="1"/>
                </p:cNvSpPr>
                <p:nvPr/>
              </p:nvSpPr>
              <p:spPr bwMode="auto">
                <a:xfrm>
                  <a:off x="6549166" y="4815864"/>
                  <a:ext cx="153308" cy="144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115" name="Oval 35"/>
                <p:cNvSpPr>
                  <a:spLocks noChangeAspect="1" noChangeArrowheads="1"/>
                </p:cNvSpPr>
                <p:nvPr/>
              </p:nvSpPr>
              <p:spPr bwMode="auto">
                <a:xfrm>
                  <a:off x="6549166" y="3714755"/>
                  <a:ext cx="153308" cy="144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de-DE">
                    <a:ea typeface="ＭＳ Ｐゴシック" charset="0"/>
                    <a:cs typeface="+mn-cs"/>
                  </a:endParaRPr>
                </a:p>
              </p:txBody>
            </p:sp>
          </p:grpSp>
          <p:sp>
            <p:nvSpPr>
              <p:cNvPr id="67" name="AutoShape 103"/>
              <p:cNvSpPr>
                <a:spLocks noChangeAspect="1" noChangeArrowheads="1"/>
              </p:cNvSpPr>
              <p:nvPr/>
            </p:nvSpPr>
            <p:spPr bwMode="auto">
              <a:xfrm flipH="1">
                <a:off x="2527300" y="5197462"/>
                <a:ext cx="258763" cy="692150"/>
              </a:xfrm>
              <a:prstGeom prst="moon">
                <a:avLst>
                  <a:gd name="adj" fmla="val 50000"/>
                </a:avLst>
              </a:prstGeom>
              <a:gradFill rotWithShape="1">
                <a:gsLst>
                  <a:gs pos="0">
                    <a:srgbClr val="00FFFF">
                      <a:alpha val="99001"/>
                    </a:srgbClr>
                  </a:gs>
                  <a:gs pos="100000">
                    <a:srgbClr val="0066F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68" name="Gruppieren 154"/>
              <p:cNvGrpSpPr>
                <a:grpSpLocks/>
              </p:cNvGrpSpPr>
              <p:nvPr/>
            </p:nvGrpSpPr>
            <p:grpSpPr bwMode="auto">
              <a:xfrm rot="-5400000">
                <a:off x="2963069" y="4379106"/>
                <a:ext cx="1444625" cy="1512887"/>
                <a:chOff x="3346124" y="3714759"/>
                <a:chExt cx="1443989" cy="1512571"/>
              </a:xfrm>
            </p:grpSpPr>
            <p:sp>
              <p:nvSpPr>
                <p:cNvPr id="69" name="Oval 89"/>
                <p:cNvSpPr>
                  <a:spLocks noChangeAspect="1" noChangeArrowheads="1"/>
                </p:cNvSpPr>
                <p:nvPr/>
              </p:nvSpPr>
              <p:spPr bwMode="auto">
                <a:xfrm>
                  <a:off x="3347076" y="3714759"/>
                  <a:ext cx="172402" cy="700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0" name="Oval 91"/>
                <p:cNvSpPr>
                  <a:spLocks noChangeAspect="1" noChangeArrowheads="1"/>
                </p:cNvSpPr>
                <p:nvPr/>
              </p:nvSpPr>
              <p:spPr bwMode="auto">
                <a:xfrm>
                  <a:off x="3770938" y="3714759"/>
                  <a:ext cx="172403" cy="700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1" name="Oval 93"/>
                <p:cNvSpPr>
                  <a:spLocks noChangeAspect="1" noChangeArrowheads="1"/>
                </p:cNvSpPr>
                <p:nvPr/>
              </p:nvSpPr>
              <p:spPr bwMode="auto">
                <a:xfrm>
                  <a:off x="4193848" y="3714759"/>
                  <a:ext cx="172403" cy="700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2" name="Oval 95"/>
                <p:cNvSpPr>
                  <a:spLocks noChangeAspect="1" noChangeArrowheads="1"/>
                </p:cNvSpPr>
                <p:nvPr/>
              </p:nvSpPr>
              <p:spPr bwMode="auto">
                <a:xfrm>
                  <a:off x="4617711" y="3714759"/>
                  <a:ext cx="172402" cy="700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3" name="Oval 99"/>
                <p:cNvSpPr>
                  <a:spLocks noChangeAspect="1" noChangeArrowheads="1"/>
                </p:cNvSpPr>
                <p:nvPr/>
              </p:nvSpPr>
              <p:spPr bwMode="auto">
                <a:xfrm>
                  <a:off x="3346124" y="4527242"/>
                  <a:ext cx="172403" cy="700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4" name="Oval 100"/>
                <p:cNvSpPr>
                  <a:spLocks noChangeAspect="1" noChangeArrowheads="1"/>
                </p:cNvSpPr>
                <p:nvPr/>
              </p:nvSpPr>
              <p:spPr bwMode="auto">
                <a:xfrm>
                  <a:off x="3769986" y="4527242"/>
                  <a:ext cx="172402" cy="700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5" name="Oval 101"/>
                <p:cNvSpPr>
                  <a:spLocks noChangeAspect="1" noChangeArrowheads="1"/>
                </p:cNvSpPr>
                <p:nvPr/>
              </p:nvSpPr>
              <p:spPr bwMode="auto">
                <a:xfrm>
                  <a:off x="4192896" y="4527242"/>
                  <a:ext cx="172402" cy="700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6" name="Oval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4616758" y="4527242"/>
                  <a:ext cx="172403" cy="700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/>
                    </a:gs>
                    <a:gs pos="100000">
                      <a:srgbClr val="0066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116" name="TextBox 23"/>
            <p:cNvSpPr txBox="1"/>
            <p:nvPr/>
          </p:nvSpPr>
          <p:spPr>
            <a:xfrm>
              <a:off x="2373469" y="5340606"/>
              <a:ext cx="13600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err="1" smtClean="0">
                  <a:solidFill>
                    <a:srgbClr val="C00000"/>
                  </a:solidFill>
                </a:rPr>
                <a:t>interface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858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363</Words>
  <Application>Microsoft Office PowerPoint</Application>
  <PresentationFormat>Bildschirmpräsentation (4:3)</PresentationFormat>
  <Paragraphs>147</Paragraphs>
  <Slides>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FHI der MPG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</dc:creator>
  <cp:lastModifiedBy>Julia</cp:lastModifiedBy>
  <cp:revision>302</cp:revision>
  <cp:lastPrinted>2014-01-09T12:25:57Z</cp:lastPrinted>
  <dcterms:created xsi:type="dcterms:W3CDTF">2013-05-16T12:10:49Z</dcterms:created>
  <dcterms:modified xsi:type="dcterms:W3CDTF">2014-10-09T08:43:58Z</dcterms:modified>
</cp:coreProperties>
</file>