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547" r:id="rId3"/>
    <p:sldId id="548" r:id="rId4"/>
    <p:sldId id="559" r:id="rId5"/>
    <p:sldId id="553" r:id="rId6"/>
    <p:sldId id="560" r:id="rId7"/>
    <p:sldId id="561" r:id="rId8"/>
    <p:sldId id="556" r:id="rId9"/>
    <p:sldId id="557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rg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3300"/>
    <a:srgbClr val="336600"/>
    <a:srgbClr val="00376C"/>
    <a:srgbClr val="CCFF99"/>
    <a:srgbClr val="FFCC99"/>
    <a:srgbClr val="969696"/>
    <a:srgbClr val="CCFFCC"/>
    <a:srgbClr val="FFFF99"/>
    <a:srgbClr val="74B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6918" autoAdjust="0"/>
  </p:normalViewPr>
  <p:slideViewPr>
    <p:cSldViewPr>
      <p:cViewPr varScale="1">
        <p:scale>
          <a:sx n="109" d="100"/>
          <a:sy n="109" d="100"/>
        </p:scale>
        <p:origin x="18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ECEB684-45CF-4512-9444-45E1083A12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994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usiegel_bw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28600"/>
            <a:ext cx="11430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uschrift_b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685800"/>
            <a:ext cx="53340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381000" y="1676400"/>
            <a:ext cx="6934200" cy="0"/>
          </a:xfrm>
          <a:prstGeom prst="line">
            <a:avLst/>
          </a:prstGeom>
          <a:noFill/>
          <a:ln w="25400">
            <a:solidFill>
              <a:srgbClr val="00376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18"/>
          <p:cNvSpPr>
            <a:spLocks noChangeArrowheads="1"/>
          </p:cNvSpPr>
          <p:nvPr userDrawn="1"/>
        </p:nvSpPr>
        <p:spPr bwMode="auto">
          <a:xfrm>
            <a:off x="381000" y="1676400"/>
            <a:ext cx="76200" cy="381000"/>
          </a:xfrm>
          <a:prstGeom prst="rect">
            <a:avLst/>
          </a:prstGeom>
          <a:solidFill>
            <a:srgbClr val="00376C"/>
          </a:solidFill>
          <a:ln w="25400">
            <a:solidFill>
              <a:srgbClr val="00376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8" name="Line 22"/>
          <p:cNvSpPr>
            <a:spLocks noChangeShapeType="1"/>
          </p:cNvSpPr>
          <p:nvPr userDrawn="1"/>
        </p:nvSpPr>
        <p:spPr bwMode="auto">
          <a:xfrm>
            <a:off x="1981200" y="3886200"/>
            <a:ext cx="6781800" cy="0"/>
          </a:xfrm>
          <a:prstGeom prst="line">
            <a:avLst/>
          </a:prstGeom>
          <a:noFill/>
          <a:ln w="19050">
            <a:solidFill>
              <a:srgbClr val="3366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Rectangle 23"/>
          <p:cNvSpPr>
            <a:spLocks noChangeArrowheads="1"/>
          </p:cNvSpPr>
          <p:nvPr userDrawn="1"/>
        </p:nvSpPr>
        <p:spPr bwMode="auto">
          <a:xfrm>
            <a:off x="1905000" y="3886200"/>
            <a:ext cx="76200" cy="304800"/>
          </a:xfrm>
          <a:prstGeom prst="rect">
            <a:avLst/>
          </a:prstGeom>
          <a:solidFill>
            <a:srgbClr val="336600"/>
          </a:solidFill>
          <a:ln w="19050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" name="Line 26"/>
          <p:cNvSpPr>
            <a:spLocks noChangeShapeType="1"/>
          </p:cNvSpPr>
          <p:nvPr userDrawn="1"/>
        </p:nvSpPr>
        <p:spPr bwMode="auto">
          <a:xfrm>
            <a:off x="1143000" y="6019800"/>
            <a:ext cx="7010400" cy="0"/>
          </a:xfrm>
          <a:prstGeom prst="line">
            <a:avLst/>
          </a:prstGeom>
          <a:noFill/>
          <a:ln w="12700">
            <a:solidFill>
              <a:srgbClr val="00376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Rectangle 27"/>
          <p:cNvSpPr>
            <a:spLocks noChangeArrowheads="1"/>
          </p:cNvSpPr>
          <p:nvPr userDrawn="1"/>
        </p:nvSpPr>
        <p:spPr bwMode="auto">
          <a:xfrm>
            <a:off x="8077200" y="5791200"/>
            <a:ext cx="76200" cy="228600"/>
          </a:xfrm>
          <a:prstGeom prst="rect">
            <a:avLst/>
          </a:prstGeom>
          <a:solidFill>
            <a:srgbClr val="00376C"/>
          </a:solidFill>
          <a:ln w="12700">
            <a:solidFill>
              <a:srgbClr val="00376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76400"/>
            <a:ext cx="6858000" cy="17526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886200"/>
            <a:ext cx="6781800" cy="1371600"/>
          </a:xfrm>
        </p:spPr>
        <p:txBody>
          <a:bodyPr/>
          <a:lstStyle>
            <a:lvl1pPr marL="0" indent="0">
              <a:buFont typeface="Wingdings 2" pitchFamily="18" charset="2"/>
              <a:buNone/>
              <a:defRPr sz="2800" b="1" i="1">
                <a:solidFill>
                  <a:srgbClr val="336600"/>
                </a:solidFill>
              </a:defRPr>
            </a:lvl1pPr>
          </a:lstStyle>
          <a:p>
            <a:r>
              <a:rPr lang="de-DE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715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7150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715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pic>
        <p:nvPicPr>
          <p:cNvPr id="4100" name="Picture 7" descr="husiegel_bw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29600" y="6096000"/>
            <a:ext cx="5334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huschrift_b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67400" y="6324600"/>
            <a:ext cx="2286000" cy="7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457200" y="6019800"/>
            <a:ext cx="8229600" cy="0"/>
          </a:xfrm>
          <a:prstGeom prst="line">
            <a:avLst/>
          </a:prstGeom>
          <a:noFill/>
          <a:ln w="12700">
            <a:solidFill>
              <a:srgbClr val="00376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1219200" y="6096000"/>
            <a:ext cx="1828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noProof="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Georg </a:t>
            </a:r>
            <a:r>
              <a:rPr lang="en-US" sz="1000" noProof="0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Heimel</a:t>
            </a:r>
            <a:r>
              <a:rPr lang="en-US" sz="1000" noProof="0" dirty="0" smtClean="0">
                <a:solidFill>
                  <a:srgbClr val="00376C"/>
                </a:solidFill>
              </a:rPr>
              <a:t/>
            </a:r>
            <a:br>
              <a:rPr lang="en-US" sz="1000" noProof="0" dirty="0" smtClean="0">
                <a:solidFill>
                  <a:srgbClr val="00376C"/>
                </a:solidFill>
              </a:rPr>
            </a:br>
            <a:r>
              <a:rPr lang="en-US" sz="1000" i="0" noProof="0" dirty="0" smtClean="0">
                <a:solidFill>
                  <a:srgbClr val="00376C"/>
                </a:solidFill>
              </a:rPr>
              <a:t>PI-meeting</a:t>
            </a:r>
            <a:r>
              <a:rPr lang="en-US" sz="1000" i="0" baseline="0" noProof="0" dirty="0" smtClean="0">
                <a:solidFill>
                  <a:srgbClr val="00376C"/>
                </a:solidFill>
              </a:rPr>
              <a:t> HIOS</a:t>
            </a:r>
            <a:r>
              <a:rPr lang="en-US" sz="1000" i="0" noProof="0" dirty="0" smtClean="0">
                <a:solidFill>
                  <a:srgbClr val="00376C"/>
                </a:solidFill>
              </a:rPr>
              <a:t/>
            </a:r>
            <a:br>
              <a:rPr lang="en-US" sz="1000" i="0" noProof="0" dirty="0" smtClean="0">
                <a:solidFill>
                  <a:srgbClr val="00376C"/>
                </a:solidFill>
              </a:rPr>
            </a:br>
            <a:r>
              <a:rPr lang="en-US" sz="1000" i="0" noProof="0" dirty="0" smtClean="0">
                <a:solidFill>
                  <a:srgbClr val="00376C"/>
                </a:solidFill>
              </a:rPr>
              <a:t>9.10.2014</a:t>
            </a:r>
            <a:endParaRPr lang="en-US" sz="1000" i="1" noProof="0" dirty="0" smtClean="0">
              <a:solidFill>
                <a:srgbClr val="00376C"/>
              </a:solidFill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2895600" y="6172200"/>
            <a:ext cx="289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i="1" noProof="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Surface selective </a:t>
            </a:r>
            <a:r>
              <a:rPr lang="en-US" sz="1000" b="1" i="1" noProof="0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functionalization</a:t>
            </a:r>
            <a:r>
              <a:rPr lang="en-US" sz="1000" b="1" i="1" noProof="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000" b="1" i="1" noProof="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000" b="1" i="1" noProof="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inorganic semiconductors</a:t>
            </a:r>
            <a:endParaRPr lang="en-US" sz="1000" b="1" i="1" noProof="0" dirty="0">
              <a:solidFill>
                <a:srgbClr val="00376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457200" y="228600"/>
            <a:ext cx="8229600" cy="0"/>
          </a:xfrm>
          <a:prstGeom prst="line">
            <a:avLst/>
          </a:prstGeom>
          <a:noFill/>
          <a:ln w="25400">
            <a:solidFill>
              <a:srgbClr val="00376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686800" y="5791200"/>
            <a:ext cx="76200" cy="228600"/>
          </a:xfrm>
          <a:prstGeom prst="rect">
            <a:avLst/>
          </a:prstGeom>
          <a:solidFill>
            <a:srgbClr val="00376C"/>
          </a:solidFill>
          <a:ln w="12700">
            <a:solidFill>
              <a:srgbClr val="00376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381000" y="228600"/>
            <a:ext cx="76200" cy="381000"/>
          </a:xfrm>
          <a:prstGeom prst="rect">
            <a:avLst/>
          </a:prstGeom>
          <a:solidFill>
            <a:srgbClr val="00376C"/>
          </a:solidFill>
          <a:ln w="25400">
            <a:solidFill>
              <a:srgbClr val="00376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/>
          </a:p>
        </p:txBody>
      </p:sp>
      <p:pic>
        <p:nvPicPr>
          <p:cNvPr id="14" name="Grafik 13" descr="HIOSlogo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7200" y="6096000"/>
            <a:ext cx="620181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C33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»"/>
        <a:defRPr sz="3200">
          <a:solidFill>
            <a:srgbClr val="0037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Ê"/>
        <a:defRPr sz="2400" i="1">
          <a:solidFill>
            <a:srgbClr val="0037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 3" pitchFamily="18" charset="2"/>
        <a:buChar char=""/>
        <a:defRPr sz="2000">
          <a:solidFill>
            <a:srgbClr val="0037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76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376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376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376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376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376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8458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Project A4</a:t>
            </a:r>
            <a:endParaRPr lang="de-DE" sz="28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886200"/>
            <a:ext cx="6781800" cy="914400"/>
          </a:xfrm>
        </p:spPr>
        <p:txBody>
          <a:bodyPr/>
          <a:lstStyle/>
          <a:p>
            <a:r>
              <a:rPr lang="en-US" sz="1800" dirty="0" smtClean="0"/>
              <a:t>Surface-selective </a:t>
            </a:r>
            <a:r>
              <a:rPr lang="en-US" sz="1800" dirty="0" err="1" smtClean="0"/>
              <a:t>functionalization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of inorganic semiconductors</a:t>
            </a:r>
            <a:endParaRPr lang="de-DE" sz="1800" dirty="0"/>
          </a:p>
        </p:txBody>
      </p:sp>
      <p:sp>
        <p:nvSpPr>
          <p:cNvPr id="6148" name="Text Box 69"/>
          <p:cNvSpPr txBox="1">
            <a:spLocks noChangeArrowheads="1"/>
          </p:cNvSpPr>
          <p:nvPr/>
        </p:nvSpPr>
        <p:spPr bwMode="auto">
          <a:xfrm>
            <a:off x="3352800" y="4572000"/>
            <a:ext cx="47244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400" b="1" dirty="0">
                <a:solidFill>
                  <a:srgbClr val="00376C"/>
                </a:solidFill>
              </a:rPr>
              <a:t>Georg Heimel</a:t>
            </a:r>
            <a:r>
              <a:rPr lang="de-DE" sz="1400" dirty="0">
                <a:solidFill>
                  <a:srgbClr val="00376C"/>
                </a:solidFill>
              </a:rPr>
              <a:t> </a:t>
            </a:r>
            <a:endParaRPr lang="de-DE" sz="1400" b="1" dirty="0">
              <a:solidFill>
                <a:srgbClr val="00376C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de-DE" sz="1200" dirty="0">
                <a:solidFill>
                  <a:srgbClr val="00376C"/>
                </a:solidFill>
              </a:rPr>
              <a:t>Institut für Physik / SMS</a:t>
            </a:r>
            <a:br>
              <a:rPr lang="de-DE" sz="1200" dirty="0">
                <a:solidFill>
                  <a:srgbClr val="00376C"/>
                </a:solidFill>
              </a:rPr>
            </a:br>
            <a:r>
              <a:rPr lang="de-DE" sz="1200" dirty="0">
                <a:solidFill>
                  <a:srgbClr val="00376C"/>
                </a:solidFill>
              </a:rPr>
              <a:t>Humboldt-Universität zu Berlin</a:t>
            </a:r>
            <a:br>
              <a:rPr lang="de-DE" sz="1200" dirty="0">
                <a:solidFill>
                  <a:srgbClr val="00376C"/>
                </a:solidFill>
              </a:rPr>
            </a:br>
            <a:r>
              <a:rPr lang="de-DE" sz="1200" dirty="0" smtClean="0">
                <a:solidFill>
                  <a:srgbClr val="00376C"/>
                </a:solidFill>
              </a:rPr>
              <a:t>Brook-Taylor-Straße </a:t>
            </a:r>
            <a:r>
              <a:rPr lang="de-DE" sz="1200" dirty="0">
                <a:solidFill>
                  <a:srgbClr val="00376C"/>
                </a:solidFill>
              </a:rPr>
              <a:t>6</a:t>
            </a:r>
          </a:p>
          <a:p>
            <a:pPr algn="r">
              <a:spcBef>
                <a:spcPct val="50000"/>
              </a:spcBef>
            </a:pPr>
            <a:r>
              <a:rPr lang="de-DE" sz="1200" dirty="0">
                <a:solidFill>
                  <a:srgbClr val="00376C"/>
                </a:solidFill>
              </a:rPr>
              <a:t>Phone: </a:t>
            </a:r>
            <a:r>
              <a:rPr lang="de-DE" sz="1200" dirty="0" smtClean="0">
                <a:solidFill>
                  <a:srgbClr val="00376C"/>
                </a:solidFill>
              </a:rPr>
              <a:t>+49 </a:t>
            </a:r>
            <a:r>
              <a:rPr lang="de-DE" sz="1200" i="1" dirty="0" smtClean="0">
                <a:solidFill>
                  <a:srgbClr val="00376C"/>
                </a:solidFill>
              </a:rPr>
              <a:t>(030</a:t>
            </a:r>
            <a:r>
              <a:rPr lang="de-DE" sz="1200" i="1" dirty="0">
                <a:solidFill>
                  <a:srgbClr val="00376C"/>
                </a:solidFill>
              </a:rPr>
              <a:t>) 2093-7537</a:t>
            </a:r>
            <a:r>
              <a:rPr lang="de-DE" sz="1200" dirty="0">
                <a:solidFill>
                  <a:srgbClr val="00376C"/>
                </a:solidFill>
              </a:rPr>
              <a:t/>
            </a:r>
            <a:br>
              <a:rPr lang="de-DE" sz="1200" dirty="0">
                <a:solidFill>
                  <a:srgbClr val="00376C"/>
                </a:solidFill>
              </a:rPr>
            </a:br>
            <a:r>
              <a:rPr lang="de-DE" sz="1200" dirty="0" err="1">
                <a:solidFill>
                  <a:srgbClr val="00376C"/>
                </a:solidFill>
              </a:rPr>
              <a:t>EMail</a:t>
            </a:r>
            <a:r>
              <a:rPr lang="de-DE" sz="1200" dirty="0">
                <a:solidFill>
                  <a:srgbClr val="00376C"/>
                </a:solidFill>
              </a:rPr>
              <a:t>: </a:t>
            </a:r>
            <a:r>
              <a:rPr lang="de-DE" sz="1200" i="1" dirty="0">
                <a:solidFill>
                  <a:srgbClr val="00376C"/>
                </a:solidFill>
              </a:rPr>
              <a:t>georg.heimel@physik.hu-berlin.de</a:t>
            </a:r>
          </a:p>
        </p:txBody>
      </p:sp>
      <p:pic>
        <p:nvPicPr>
          <p:cNvPr id="5" name="Grafik 4" descr="HIOS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1066800" cy="917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 for first funding period</a:t>
            </a:r>
          </a:p>
        </p:txBody>
      </p:sp>
      <p:pic>
        <p:nvPicPr>
          <p:cNvPr id="48" name="Picture 1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8079" y="1752600"/>
            <a:ext cx="1773417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1" name="Gerade Verbindung mit Pfeil 40"/>
          <p:cNvCxnSpPr/>
          <p:nvPr/>
        </p:nvCxnSpPr>
        <p:spPr>
          <a:xfrm flipV="1">
            <a:off x="3270096" y="2602468"/>
            <a:ext cx="0" cy="533400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3270096" y="269033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CC3300"/>
                </a:solidFill>
              </a:rPr>
              <a:t>μ</a:t>
            </a:r>
            <a:endParaRPr lang="en-US">
              <a:solidFill>
                <a:srgbClr val="CC3300"/>
              </a:solidFill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5181600" y="1219200"/>
            <a:ext cx="2241162" cy="3048000"/>
            <a:chOff x="6312288" y="3352800"/>
            <a:chExt cx="2241162" cy="3048000"/>
          </a:xfrm>
        </p:grpSpPr>
        <p:sp>
          <p:nvSpPr>
            <p:cNvPr id="46" name="Bogen 45"/>
            <p:cNvSpPr/>
            <p:nvPr/>
          </p:nvSpPr>
          <p:spPr>
            <a:xfrm flipH="1" flipV="1">
              <a:off x="6633210" y="3352800"/>
              <a:ext cx="609600" cy="1219200"/>
            </a:xfrm>
            <a:prstGeom prst="arc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Bogen 46"/>
            <p:cNvSpPr/>
            <p:nvPr/>
          </p:nvSpPr>
          <p:spPr>
            <a:xfrm flipH="1">
              <a:off x="6633210" y="5181600"/>
              <a:ext cx="609600" cy="1219200"/>
            </a:xfrm>
            <a:prstGeom prst="arc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Gerade Verbindung 48"/>
            <p:cNvCxnSpPr/>
            <p:nvPr/>
          </p:nvCxnSpPr>
          <p:spPr>
            <a:xfrm>
              <a:off x="6557010" y="3962400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/>
          </p:nvCxnSpPr>
          <p:spPr>
            <a:xfrm>
              <a:off x="6938010" y="3962400"/>
              <a:ext cx="453390" cy="152400"/>
            </a:xfrm>
            <a:prstGeom prst="line">
              <a:avLst/>
            </a:prstGeom>
            <a:ln>
              <a:solidFill>
                <a:srgbClr val="CC33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>
              <a:off x="6557010" y="4648200"/>
              <a:ext cx="135547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6312288" y="4495800"/>
              <a:ext cx="320922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E</a:t>
              </a:r>
              <a:r>
                <a:rPr lang="en-US" sz="1200" baseline="-25000" smtClean="0"/>
                <a:t>F</a:t>
              </a:r>
              <a:endParaRPr lang="en-US" sz="1200" baseline="-25000"/>
            </a:p>
          </p:txBody>
        </p:sp>
        <p:sp>
          <p:nvSpPr>
            <p:cNvPr id="58" name="Rechteck 57"/>
            <p:cNvSpPr/>
            <p:nvPr/>
          </p:nvSpPr>
          <p:spPr>
            <a:xfrm>
              <a:off x="7471410" y="5181600"/>
              <a:ext cx="457200" cy="76200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33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hteck 58"/>
            <p:cNvSpPr/>
            <p:nvPr/>
          </p:nvSpPr>
          <p:spPr>
            <a:xfrm>
              <a:off x="7471410" y="4572000"/>
              <a:ext cx="457200" cy="76200"/>
            </a:xfrm>
            <a:prstGeom prst="rect">
              <a:avLst/>
            </a:prstGeom>
            <a:noFill/>
            <a:ln w="9525">
              <a:solidFill>
                <a:srgbClr val="33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7950400" y="5087481"/>
              <a:ext cx="603050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solidFill>
                    <a:srgbClr val="336600"/>
                  </a:solidFill>
                </a:rPr>
                <a:t>HOMO</a:t>
              </a:r>
              <a:endParaRPr lang="en-US" sz="1200">
                <a:solidFill>
                  <a:srgbClr val="336600"/>
                </a:solidFill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7943850" y="4477881"/>
              <a:ext cx="575799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solidFill>
                    <a:srgbClr val="336600"/>
                  </a:solidFill>
                </a:rPr>
                <a:t>LUMO</a:t>
              </a:r>
              <a:endParaRPr lang="en-US" sz="1200">
                <a:solidFill>
                  <a:srgbClr val="336600"/>
                </a:solidFill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7365146" y="3875901"/>
              <a:ext cx="712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336600"/>
                  </a:solidFill>
                </a:rPr>
                <a:t>organic</a:t>
              </a:r>
              <a:endParaRPr lang="en-US" sz="1200" b="1">
                <a:solidFill>
                  <a:srgbClr val="336600"/>
                </a:solidFill>
              </a:endParaRPr>
            </a:p>
          </p:txBody>
        </p:sp>
        <p:cxnSp>
          <p:nvCxnSpPr>
            <p:cNvPr id="63" name="Gerade Verbindung 62"/>
            <p:cNvCxnSpPr/>
            <p:nvPr/>
          </p:nvCxnSpPr>
          <p:spPr>
            <a:xfrm>
              <a:off x="7395210" y="4114800"/>
              <a:ext cx="533400" cy="0"/>
            </a:xfrm>
            <a:prstGeom prst="line">
              <a:avLst/>
            </a:prstGeom>
            <a:ln>
              <a:solidFill>
                <a:srgbClr val="33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64"/>
            <p:cNvCxnSpPr/>
            <p:nvPr/>
          </p:nvCxnSpPr>
          <p:spPr>
            <a:xfrm>
              <a:off x="6938010" y="3962400"/>
              <a:ext cx="0" cy="1828800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feld 74"/>
            <p:cNvSpPr txBox="1"/>
            <p:nvPr/>
          </p:nvSpPr>
          <p:spPr>
            <a:xfrm>
              <a:off x="6557010" y="3685401"/>
              <a:ext cx="4716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/>
                <a:t>ZnO</a:t>
              </a:r>
              <a:endParaRPr lang="en-US" sz="1200" b="1"/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6617088" y="5514201"/>
              <a:ext cx="360996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solidFill>
                    <a:schemeClr val="bg1"/>
                  </a:solidFill>
                </a:rPr>
                <a:t>VB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6617088" y="3990201"/>
              <a:ext cx="360996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CB</a:t>
              </a:r>
              <a:endParaRPr lang="en-US" sz="1200"/>
            </a:p>
          </p:txBody>
        </p:sp>
        <p:sp>
          <p:nvSpPr>
            <p:cNvPr id="79" name="Textfeld 78"/>
            <p:cNvSpPr txBox="1"/>
            <p:nvPr/>
          </p:nvSpPr>
          <p:spPr>
            <a:xfrm>
              <a:off x="6964518" y="3768090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CC3300"/>
                  </a:solidFill>
                </a:rPr>
                <a:t>SAM</a:t>
              </a:r>
              <a:endParaRPr lang="en-US" sz="1200" b="1">
                <a:solidFill>
                  <a:srgbClr val="CC3300"/>
                </a:solidFill>
              </a:endParaRPr>
            </a:p>
          </p:txBody>
        </p:sp>
        <p:cxnSp>
          <p:nvCxnSpPr>
            <p:cNvPr id="81" name="Gerade Verbindung mit Pfeil 80"/>
            <p:cNvCxnSpPr/>
            <p:nvPr/>
          </p:nvCxnSpPr>
          <p:spPr>
            <a:xfrm>
              <a:off x="7696200" y="4419600"/>
              <a:ext cx="0" cy="152400"/>
            </a:xfrm>
            <a:prstGeom prst="straightConnector1">
              <a:avLst/>
            </a:prstGeom>
            <a:ln>
              <a:solidFill>
                <a:srgbClr val="CC3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mit Pfeil 84"/>
            <p:cNvCxnSpPr/>
            <p:nvPr/>
          </p:nvCxnSpPr>
          <p:spPr>
            <a:xfrm>
              <a:off x="7696200" y="5029200"/>
              <a:ext cx="0" cy="152400"/>
            </a:xfrm>
            <a:prstGeom prst="straightConnector1">
              <a:avLst/>
            </a:prstGeom>
            <a:ln>
              <a:solidFill>
                <a:srgbClr val="CC3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mit Pfeil 85"/>
            <p:cNvCxnSpPr/>
            <p:nvPr/>
          </p:nvCxnSpPr>
          <p:spPr>
            <a:xfrm>
              <a:off x="7391400" y="3962400"/>
              <a:ext cx="0" cy="152400"/>
            </a:xfrm>
            <a:prstGeom prst="straightConnector1">
              <a:avLst/>
            </a:prstGeom>
            <a:ln>
              <a:solidFill>
                <a:srgbClr val="CC3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feld 30"/>
          <p:cNvSpPr txBox="1"/>
          <p:nvPr/>
        </p:nvSpPr>
        <p:spPr>
          <a:xfrm>
            <a:off x="1423099" y="4812268"/>
            <a:ext cx="5968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76C"/>
                </a:solidFill>
              </a:rPr>
              <a:t>of </a:t>
            </a:r>
            <a:r>
              <a:rPr lang="en-US" dirty="0" err="1" smtClean="0">
                <a:solidFill>
                  <a:srgbClr val="00376C"/>
                </a:solidFill>
              </a:rPr>
              <a:t>ZnO</a:t>
            </a:r>
            <a:r>
              <a:rPr lang="en-US" dirty="0" smtClean="0">
                <a:solidFill>
                  <a:srgbClr val="00376C"/>
                </a:solidFill>
              </a:rPr>
              <a:t> surfaces with self-assembled monolayers (SAMs)</a:t>
            </a:r>
          </a:p>
          <a:p>
            <a:pPr algn="ctr"/>
            <a:r>
              <a:rPr lang="en-US" dirty="0" smtClean="0">
                <a:solidFill>
                  <a:srgbClr val="00376C"/>
                </a:solidFill>
              </a:rPr>
              <a:t>from first-principles</a:t>
            </a:r>
            <a:endParaRPr lang="en-US" dirty="0">
              <a:solidFill>
                <a:srgbClr val="00376C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358349" y="3733800"/>
            <a:ext cx="626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US" i="1" dirty="0" smtClean="0">
                <a:solidFill>
                  <a:srgbClr val="00376C"/>
                </a:solidFill>
              </a:rPr>
              <a:t>and</a:t>
            </a:r>
            <a:r>
              <a:rPr lang="en-US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en-US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functionalization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Activities in first funding period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57200" y="1066800"/>
            <a:ext cx="4493538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design &amp; characterization</a:t>
            </a: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00376C"/>
                </a:solidFill>
              </a:rPr>
              <a:t>with A3 (Hecht), A9 (</a:t>
            </a:r>
            <a:r>
              <a:rPr lang="en-US" sz="1200" b="1" i="1" dirty="0" err="1" smtClean="0">
                <a:solidFill>
                  <a:srgbClr val="00376C"/>
                </a:solidFill>
              </a:rPr>
              <a:t>Kowarik</a:t>
            </a:r>
            <a:r>
              <a:rPr lang="en-US" sz="1200" b="1" i="1" dirty="0" smtClean="0">
                <a:solidFill>
                  <a:srgbClr val="00376C"/>
                </a:solidFill>
              </a:rPr>
              <a:t>), and B7 (</a:t>
            </a:r>
            <a:r>
              <a:rPr lang="en-US" sz="1200" b="1" i="1" dirty="0" err="1" smtClean="0">
                <a:solidFill>
                  <a:srgbClr val="00376C"/>
                </a:solidFill>
              </a:rPr>
              <a:t>Neher</a:t>
            </a:r>
            <a:r>
              <a:rPr lang="en-US" sz="1200" b="1" i="1" dirty="0" smtClean="0">
                <a:solidFill>
                  <a:srgbClr val="00376C"/>
                </a:solidFill>
              </a:rPr>
              <a:t>)</a:t>
            </a:r>
            <a:endParaRPr lang="en-US" sz="1200" i="1" dirty="0" smtClean="0">
              <a:solidFill>
                <a:srgbClr val="00376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systematic series of dipolar SAM molecules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calculated molecular structure and dipole moments</a:t>
            </a:r>
          </a:p>
          <a:p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Lange &amp; al., </a:t>
            </a:r>
            <a:r>
              <a:rPr lang="en-US" sz="1200" b="1" i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Adv. </a:t>
            </a:r>
            <a:r>
              <a:rPr lang="en-US" sz="1200" b="1" i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</a:t>
            </a:r>
            <a:r>
              <a:rPr lang="en-US" sz="1200" b="1" i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Mater.</a:t>
            </a:r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DOI:10.1002.201401493</a:t>
            </a:r>
          </a:p>
          <a:p>
            <a:endParaRPr lang="en-US" sz="1200" b="1" dirty="0" smtClean="0">
              <a:solidFill>
                <a:srgbClr val="00376C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336600"/>
                </a:solidFill>
              </a:rPr>
              <a:t>with A1 (</a:t>
            </a:r>
            <a:r>
              <a:rPr lang="en-US" sz="1200" b="1" i="1" dirty="0" err="1" smtClean="0">
                <a:solidFill>
                  <a:srgbClr val="336600"/>
                </a:solidFill>
              </a:rPr>
              <a:t>Dzubiella</a:t>
            </a:r>
            <a:r>
              <a:rPr lang="en-US" sz="1200" b="1" i="1" dirty="0" smtClean="0">
                <a:solidFill>
                  <a:srgbClr val="336600"/>
                </a:solidFill>
              </a:rPr>
              <a:t>)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partial charges for </a:t>
            </a:r>
            <a:r>
              <a:rPr lang="en-US" sz="1200" dirty="0" err="1" smtClean="0">
                <a:solidFill>
                  <a:srgbClr val="336600"/>
                </a:solidFill>
              </a:rPr>
              <a:t>parameterizing</a:t>
            </a:r>
            <a:r>
              <a:rPr lang="en-US" sz="1200" dirty="0" smtClean="0">
                <a:solidFill>
                  <a:srgbClr val="336600"/>
                </a:solidFill>
              </a:rPr>
              <a:t> classical force field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validation of force-field results on structure and energy</a:t>
            </a:r>
          </a:p>
          <a:p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 </a:t>
            </a:r>
            <a:r>
              <a:rPr lang="en-US" sz="1200" b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Palczynski</a:t>
            </a:r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al., </a:t>
            </a:r>
            <a:r>
              <a:rPr lang="en-US" sz="12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Cryst</a:t>
            </a:r>
            <a:r>
              <a:rPr lang="en-US" sz="12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Growth Des.</a:t>
            </a:r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14, 3791 (2014).</a:t>
            </a:r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19200"/>
            <a:ext cx="135756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100189"/>
            <a:ext cx="1790700" cy="140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feld 22"/>
          <p:cNvSpPr txBox="1"/>
          <p:nvPr/>
        </p:nvSpPr>
        <p:spPr>
          <a:xfrm>
            <a:off x="4588549" y="3733800"/>
            <a:ext cx="4250651" cy="2262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development</a:t>
            </a: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00376C"/>
                </a:solidFill>
              </a:rPr>
              <a:t>with A8 (Koch)</a:t>
            </a:r>
            <a:endParaRPr lang="en-US" sz="1200" i="1" dirty="0" smtClean="0">
              <a:solidFill>
                <a:srgbClr val="00376C"/>
              </a:solidFill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electrostatic model for band bending at HIOS interfaces</a:t>
            </a:r>
          </a:p>
          <a:p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</a:t>
            </a:r>
            <a:r>
              <a:rPr lang="en-US" sz="1200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Oehzelt</a:t>
            </a:r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al., </a:t>
            </a:r>
            <a:r>
              <a:rPr lang="en-US" sz="1200" b="1" i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Comm</a:t>
            </a:r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5, 4174 (2014).</a:t>
            </a:r>
          </a:p>
          <a:p>
            <a:endParaRPr lang="en-US" sz="1200" b="1" dirty="0" smtClean="0">
              <a:solidFill>
                <a:srgbClr val="00376C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336600"/>
                </a:solidFill>
              </a:rPr>
              <a:t>with B4 (</a:t>
            </a:r>
            <a:r>
              <a:rPr lang="en-US" sz="1200" b="1" i="1" dirty="0" err="1" smtClean="0">
                <a:solidFill>
                  <a:srgbClr val="336600"/>
                </a:solidFill>
              </a:rPr>
              <a:t>Knorr</a:t>
            </a:r>
            <a:r>
              <a:rPr lang="en-US" sz="1200" b="1" i="1" dirty="0" smtClean="0">
                <a:solidFill>
                  <a:srgbClr val="336600"/>
                </a:solidFill>
              </a:rPr>
              <a:t>/</a:t>
            </a:r>
            <a:r>
              <a:rPr lang="en-US" sz="1200" b="1" i="1" dirty="0" err="1" smtClean="0">
                <a:solidFill>
                  <a:srgbClr val="336600"/>
                </a:solidFill>
              </a:rPr>
              <a:t>Scheffler</a:t>
            </a:r>
            <a:r>
              <a:rPr lang="en-US" sz="1200" b="1" i="1" dirty="0" smtClean="0">
                <a:solidFill>
                  <a:srgbClr val="336600"/>
                </a:solidFill>
              </a:rPr>
              <a:t>/</a:t>
            </a:r>
            <a:r>
              <a:rPr lang="en-US" sz="1200" b="1" i="1" dirty="0" err="1" smtClean="0">
                <a:solidFill>
                  <a:srgbClr val="336600"/>
                </a:solidFill>
              </a:rPr>
              <a:t>Rinke</a:t>
            </a:r>
            <a:r>
              <a:rPr lang="en-US" sz="1200" b="1" i="1" dirty="0" smtClean="0">
                <a:solidFill>
                  <a:srgbClr val="336600"/>
                </a:solidFill>
              </a:rPr>
              <a:t>)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multi-scale approach to DFT modeling of</a:t>
            </a:r>
            <a:br>
              <a:rPr lang="en-US" sz="1200" dirty="0" smtClean="0">
                <a:solidFill>
                  <a:srgbClr val="336600"/>
                </a:solidFill>
              </a:rPr>
            </a:br>
            <a:r>
              <a:rPr lang="en-US" sz="1200" dirty="0" smtClean="0">
                <a:solidFill>
                  <a:srgbClr val="336600"/>
                </a:solidFill>
              </a:rPr>
              <a:t>  doped inorganic-semiconductor surfaces</a:t>
            </a:r>
          </a:p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O. Sinai &amp; al., </a:t>
            </a:r>
            <a:r>
              <a:rPr lang="en-US" sz="12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preparation</a:t>
            </a:r>
            <a:endParaRPr lang="en-US" sz="1200" b="1" dirty="0" smtClean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 b="19231"/>
          <a:stretch>
            <a:fillRect/>
          </a:stretch>
        </p:blipFill>
        <p:spPr bwMode="auto">
          <a:xfrm>
            <a:off x="2438400" y="4191000"/>
            <a:ext cx="183277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feld 25"/>
          <p:cNvSpPr txBox="1"/>
          <p:nvPr/>
        </p:nvSpPr>
        <p:spPr>
          <a:xfrm>
            <a:off x="3733800" y="4953000"/>
            <a:ext cx="5277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rgbClr val="336600"/>
                </a:solidFill>
              </a:rPr>
              <a:t>LUMO</a:t>
            </a:r>
            <a:endParaRPr lang="de-DE" sz="1000" b="1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Activities in first funding period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57200" y="1066800"/>
            <a:ext cx="375615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 of </a:t>
            </a:r>
            <a:r>
              <a:rPr lang="en-US" sz="2000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ZnO</a:t>
            </a: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</a:t>
            </a: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00376C"/>
                </a:solidFill>
              </a:rPr>
              <a:t>in A4 (</a:t>
            </a:r>
            <a:r>
              <a:rPr lang="en-US" sz="1200" b="1" i="1" dirty="0" err="1" smtClean="0">
                <a:solidFill>
                  <a:srgbClr val="00376C"/>
                </a:solidFill>
              </a:rPr>
              <a:t>Heimel</a:t>
            </a:r>
            <a:r>
              <a:rPr lang="en-US" sz="1200" b="1" i="1" dirty="0" smtClean="0">
                <a:solidFill>
                  <a:srgbClr val="00376C"/>
                </a:solidFill>
              </a:rPr>
              <a:t>)</a:t>
            </a:r>
            <a:endParaRPr lang="en-US" sz="1200" i="1" dirty="0" smtClean="0">
              <a:solidFill>
                <a:srgbClr val="00376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compute XPS core-level shifts for many structures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construct spectra for different take-off angles</a:t>
            </a:r>
          </a:p>
          <a:p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</a:t>
            </a:r>
            <a:r>
              <a:rPr lang="en-US" sz="1200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Abedi</a:t>
            </a:r>
            <a:r>
              <a:rPr lang="en-US" sz="12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al., </a:t>
            </a:r>
            <a:r>
              <a:rPr lang="en-US" sz="1200" b="1" i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submitted</a:t>
            </a:r>
            <a:endParaRPr lang="en-US" sz="1200" b="1" i="1" dirty="0" smtClean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200" b="1" i="1" dirty="0" smtClean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compute kinetic barriers for diffusion/dissociation</a:t>
            </a:r>
          </a:p>
          <a:p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</a:t>
            </a:r>
            <a:r>
              <a:rPr lang="en-US" sz="1200" b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Abedi</a:t>
            </a:r>
            <a:r>
              <a:rPr lang="en-US" sz="12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al., </a:t>
            </a:r>
            <a:r>
              <a:rPr lang="en-US" sz="12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preparation</a:t>
            </a:r>
            <a:endParaRPr lang="en-US" sz="1200" b="1" dirty="0" smtClean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488215" y="3976062"/>
            <a:ext cx="4198585" cy="1738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predictions of </a:t>
            </a:r>
            <a:r>
              <a:rPr lang="en-US" sz="2000" b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ZnO</a:t>
            </a:r>
            <a:r>
              <a:rPr lang="en-US" sz="2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/SAM</a:t>
            </a: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rgbClr val="CC3300"/>
                </a:solidFill>
              </a:rPr>
              <a:t>in A4 (</a:t>
            </a:r>
            <a:r>
              <a:rPr lang="en-US" sz="1200" b="1" i="1" dirty="0" err="1" smtClean="0">
                <a:solidFill>
                  <a:srgbClr val="CC3300"/>
                </a:solidFill>
              </a:rPr>
              <a:t>Heimel</a:t>
            </a:r>
            <a:r>
              <a:rPr lang="en-US" sz="1200" b="1" i="1" dirty="0" smtClean="0">
                <a:solidFill>
                  <a:srgbClr val="CC3300"/>
                </a:solidFill>
              </a:rPr>
              <a:t>)</a:t>
            </a:r>
            <a:endParaRPr lang="en-US" sz="1200" i="1" dirty="0" smtClean="0">
              <a:solidFill>
                <a:srgbClr val="CC3300"/>
              </a:solidFill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CC3300"/>
                </a:solidFill>
              </a:rPr>
              <a:t> literature approach not suitable for our systems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CC3300"/>
                </a:solidFill>
              </a:rPr>
              <a:t> extend a combined DFT/thermodynamics model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CC3300"/>
                </a:solidFill>
              </a:rPr>
              <a:t> time consuming development </a:t>
            </a:r>
            <a:r>
              <a:rPr lang="en-US" sz="1200" dirty="0" smtClean="0">
                <a:solidFill>
                  <a:srgbClr val="CC3300"/>
                </a:solidFill>
                <a:sym typeface="Wingdings" pitchFamily="2" charset="2"/>
              </a:rPr>
              <a:t> only few results</a:t>
            </a:r>
            <a:endParaRPr lang="en-US" sz="1200" dirty="0" smtClean="0">
              <a:solidFill>
                <a:srgbClr val="CC3300"/>
              </a:solidFill>
            </a:endParaRPr>
          </a:p>
          <a:p>
            <a:r>
              <a:rPr lang="en-US" sz="1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Hermann &amp; al., </a:t>
            </a:r>
            <a:r>
              <a:rPr lang="en-US" sz="1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submitted</a:t>
            </a:r>
          </a:p>
          <a:p>
            <a:r>
              <a:rPr lang="en-US" sz="1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Hermann &amp; al., </a:t>
            </a:r>
            <a:r>
              <a:rPr lang="en-US" sz="12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preparation</a:t>
            </a:r>
          </a:p>
        </p:txBody>
      </p:sp>
      <p:pic>
        <p:nvPicPr>
          <p:cNvPr id="11" name="Grafik 10" descr="Fig3_1.png"/>
          <p:cNvPicPr>
            <a:picLocks noChangeAspect="1"/>
          </p:cNvPicPr>
          <p:nvPr/>
        </p:nvPicPr>
        <p:blipFill>
          <a:blip r:embed="rId2" cstate="print"/>
          <a:srcRect r="31986"/>
          <a:stretch>
            <a:fillRect/>
          </a:stretch>
        </p:blipFill>
        <p:spPr>
          <a:xfrm>
            <a:off x="381000" y="4038600"/>
            <a:ext cx="4038600" cy="16764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381000" y="5758190"/>
            <a:ext cx="4084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acetic</a:t>
            </a:r>
            <a:r>
              <a:rPr lang="de-DE" sz="1100" dirty="0" smtClean="0"/>
              <a:t> </a:t>
            </a:r>
            <a:r>
              <a:rPr lang="de-DE" sz="1100" dirty="0" err="1" smtClean="0"/>
              <a:t>acid</a:t>
            </a:r>
            <a:r>
              <a:rPr lang="de-DE" sz="1100" dirty="0" smtClean="0"/>
              <a:t> on </a:t>
            </a:r>
            <a:r>
              <a:rPr lang="de-DE" sz="1100" dirty="0" err="1" smtClean="0"/>
              <a:t>ZnO</a:t>
            </a:r>
            <a:r>
              <a:rPr lang="de-DE" sz="1100" dirty="0" smtClean="0"/>
              <a:t>(1010) @ </a:t>
            </a:r>
            <a:r>
              <a:rPr lang="de-DE" sz="1100" i="1" dirty="0" smtClean="0"/>
              <a:t>T</a:t>
            </a:r>
            <a:r>
              <a:rPr lang="de-DE" sz="1100" dirty="0" smtClean="0"/>
              <a:t> = 400 K &amp; </a:t>
            </a:r>
            <a:r>
              <a:rPr lang="de-DE" sz="1100" i="1" dirty="0" smtClean="0"/>
              <a:t>p</a:t>
            </a:r>
            <a:r>
              <a:rPr lang="de-DE" sz="1100" baseline="-25000" dirty="0" smtClean="0"/>
              <a:t>O2</a:t>
            </a:r>
            <a:r>
              <a:rPr lang="de-DE" sz="1100" dirty="0" smtClean="0"/>
              <a:t> = </a:t>
            </a:r>
            <a:r>
              <a:rPr lang="de-DE" sz="1100" i="1" dirty="0" smtClean="0"/>
              <a:t>p</a:t>
            </a:r>
            <a:r>
              <a:rPr lang="de-DE" sz="1100" baseline="-25000" dirty="0" smtClean="0"/>
              <a:t>H2</a:t>
            </a:r>
            <a:r>
              <a:rPr lang="de-DE" sz="1100" dirty="0" smtClean="0"/>
              <a:t> = 10</a:t>
            </a:r>
            <a:r>
              <a:rPr lang="de-DE" sz="1100" baseline="30000" dirty="0" smtClean="0"/>
              <a:t>-12</a:t>
            </a:r>
            <a:r>
              <a:rPr lang="de-DE" sz="1100" dirty="0" smtClean="0"/>
              <a:t> </a:t>
            </a:r>
            <a:r>
              <a:rPr lang="de-DE" sz="1100" dirty="0" err="1" smtClean="0"/>
              <a:t>mbar</a:t>
            </a:r>
            <a:endParaRPr lang="de-DE" sz="1100" dirty="0" smtClean="0"/>
          </a:p>
        </p:txBody>
      </p:sp>
      <p:pic>
        <p:nvPicPr>
          <p:cNvPr id="16" name="Grafik 15" descr="Fig3_1.png"/>
          <p:cNvPicPr>
            <a:picLocks noChangeAspect="1"/>
          </p:cNvPicPr>
          <p:nvPr/>
        </p:nvPicPr>
        <p:blipFill>
          <a:blip r:embed="rId2" cstate="print"/>
          <a:srcRect l="71864"/>
          <a:stretch>
            <a:fillRect/>
          </a:stretch>
        </p:blipFill>
        <p:spPr>
          <a:xfrm>
            <a:off x="6705600" y="1219200"/>
            <a:ext cx="1829061" cy="1835347"/>
          </a:xfrm>
          <a:prstGeom prst="rect">
            <a:avLst/>
          </a:prstGeom>
        </p:spPr>
      </p:pic>
      <p:pic>
        <p:nvPicPr>
          <p:cNvPr id="17" name="Grafik 16" descr="XPS-Fig_2.png"/>
          <p:cNvPicPr>
            <a:picLocks noChangeAspect="1"/>
          </p:cNvPicPr>
          <p:nvPr/>
        </p:nvPicPr>
        <p:blipFill>
          <a:blip r:embed="rId3" cstate="print"/>
          <a:srcRect t="5641" r="72246"/>
          <a:stretch>
            <a:fillRect/>
          </a:stretch>
        </p:blipFill>
        <p:spPr>
          <a:xfrm>
            <a:off x="4419600" y="1178560"/>
            <a:ext cx="1485900" cy="186944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419600" y="990600"/>
            <a:ext cx="15632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solidFill>
                  <a:srgbClr val="00376C"/>
                </a:solidFill>
              </a:rPr>
              <a:t>hydroxylated</a:t>
            </a:r>
            <a:r>
              <a:rPr lang="de-DE" sz="1000" dirty="0" smtClean="0">
                <a:solidFill>
                  <a:srgbClr val="00376C"/>
                </a:solidFill>
              </a:rPr>
              <a:t> </a:t>
            </a:r>
            <a:r>
              <a:rPr lang="de-DE" sz="1000" dirty="0" err="1" smtClean="0">
                <a:solidFill>
                  <a:srgbClr val="00376C"/>
                </a:solidFill>
              </a:rPr>
              <a:t>ZnO</a:t>
            </a:r>
            <a:r>
              <a:rPr lang="de-DE" sz="1000" dirty="0" smtClean="0">
                <a:solidFill>
                  <a:srgbClr val="00376C"/>
                </a:solidFill>
              </a:rPr>
              <a:t>(0001)</a:t>
            </a:r>
            <a:endParaRPr lang="de-DE" sz="1000" dirty="0">
              <a:solidFill>
                <a:srgbClr val="00376C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>
          <a:xfrm>
            <a:off x="5768340" y="1047750"/>
            <a:ext cx="51435" cy="0"/>
          </a:xfrm>
          <a:prstGeom prst="line">
            <a:avLst/>
          </a:prstGeom>
          <a:ln>
            <a:solidFill>
              <a:srgbClr val="0037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978683" y="990600"/>
            <a:ext cx="16321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solidFill>
                  <a:srgbClr val="336600"/>
                </a:solidFill>
              </a:rPr>
              <a:t>acetic</a:t>
            </a:r>
            <a:r>
              <a:rPr lang="de-DE" sz="1000" dirty="0" smtClean="0">
                <a:solidFill>
                  <a:srgbClr val="336600"/>
                </a:solidFill>
              </a:rPr>
              <a:t> </a:t>
            </a:r>
            <a:r>
              <a:rPr lang="de-DE" sz="1000" dirty="0" err="1" smtClean="0">
                <a:solidFill>
                  <a:srgbClr val="336600"/>
                </a:solidFill>
              </a:rPr>
              <a:t>acid</a:t>
            </a:r>
            <a:r>
              <a:rPr lang="de-DE" sz="1000" dirty="0" smtClean="0">
                <a:solidFill>
                  <a:srgbClr val="336600"/>
                </a:solidFill>
              </a:rPr>
              <a:t> on </a:t>
            </a:r>
            <a:r>
              <a:rPr lang="de-DE" sz="1000" dirty="0" err="1" smtClean="0">
                <a:solidFill>
                  <a:srgbClr val="336600"/>
                </a:solidFill>
              </a:rPr>
              <a:t>ZnO</a:t>
            </a:r>
            <a:r>
              <a:rPr lang="de-DE" sz="1000" dirty="0" smtClean="0">
                <a:solidFill>
                  <a:srgbClr val="336600"/>
                </a:solidFill>
              </a:rPr>
              <a:t>(1010)</a:t>
            </a:r>
            <a:endParaRPr lang="de-DE" sz="1000" dirty="0">
              <a:solidFill>
                <a:srgbClr val="336600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8327423" y="1047750"/>
            <a:ext cx="51435" cy="0"/>
          </a:xfrm>
          <a:prstGeom prst="line">
            <a:avLst/>
          </a:prstGeom>
          <a:ln>
            <a:solidFill>
              <a:srgbClr val="33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1854200" y="5819140"/>
            <a:ext cx="51435" cy="0"/>
          </a:xfrm>
          <a:prstGeom prst="line">
            <a:avLst/>
          </a:prstGeom>
          <a:ln>
            <a:solidFill>
              <a:srgbClr val="0037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4556760" y="2337256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OH</a:t>
            </a:r>
            <a:endParaRPr lang="de-DE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hteck 151"/>
          <p:cNvSpPr/>
          <p:nvPr/>
        </p:nvSpPr>
        <p:spPr>
          <a:xfrm>
            <a:off x="7620000" y="1447800"/>
            <a:ext cx="381000" cy="2971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hteck 150"/>
          <p:cNvSpPr/>
          <p:nvPr/>
        </p:nvSpPr>
        <p:spPr>
          <a:xfrm>
            <a:off x="5562600" y="1447800"/>
            <a:ext cx="2057400" cy="3733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Goals for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</a:t>
            </a:r>
            <a:r>
              <a:rPr lang="en-US" smtClean="0"/>
              <a:t> funding period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457200" y="1066800"/>
            <a:ext cx="42258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vacuum into solution</a:t>
            </a:r>
          </a:p>
          <a:p>
            <a:pPr marL="342900" indent="-73025"/>
            <a:r>
              <a:rPr lang="en-US" sz="140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(PhD student 1 of 2)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838200" y="4648200"/>
            <a:ext cx="2057400" cy="533400"/>
          </a:xfrm>
          <a:prstGeom prst="rect">
            <a:avLst/>
          </a:prstGeom>
          <a:solidFill>
            <a:srgbClr val="969696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36306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</a:rPr>
              <a:t>ZnO</a:t>
            </a:r>
            <a:endParaRPr lang="en-US" sz="2400" b="1">
              <a:solidFill>
                <a:schemeClr val="bg1"/>
              </a:solidFill>
            </a:endParaRPr>
          </a:p>
        </p:txBody>
      </p:sp>
      <p:grpSp>
        <p:nvGrpSpPr>
          <p:cNvPr id="100" name="Group 73"/>
          <p:cNvGrpSpPr>
            <a:grpSpLocks/>
          </p:cNvGrpSpPr>
          <p:nvPr/>
        </p:nvGrpSpPr>
        <p:grpSpPr bwMode="auto">
          <a:xfrm>
            <a:off x="1752600" y="2438400"/>
            <a:ext cx="381000" cy="228600"/>
            <a:chOff x="2448" y="2064"/>
            <a:chExt cx="240" cy="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1" name="Oval 70"/>
            <p:cNvSpPr>
              <a:spLocks noChangeArrowheads="1"/>
            </p:cNvSpPr>
            <p:nvPr/>
          </p:nvSpPr>
          <p:spPr bwMode="auto">
            <a:xfrm>
              <a:off x="2496" y="206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Oval 71"/>
            <p:cNvSpPr>
              <a:spLocks noChangeArrowheads="1"/>
            </p:cNvSpPr>
            <p:nvPr/>
          </p:nvSpPr>
          <p:spPr bwMode="auto">
            <a:xfrm>
              <a:off x="2448" y="206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Oval 72"/>
            <p:cNvSpPr>
              <a:spLocks noChangeArrowheads="1"/>
            </p:cNvSpPr>
            <p:nvPr/>
          </p:nvSpPr>
          <p:spPr bwMode="auto">
            <a:xfrm>
              <a:off x="2592" y="206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" name="Group 76"/>
          <p:cNvGrpSpPr>
            <a:grpSpLocks/>
          </p:cNvGrpSpPr>
          <p:nvPr/>
        </p:nvGrpSpPr>
        <p:grpSpPr bwMode="auto">
          <a:xfrm>
            <a:off x="1219200" y="2667000"/>
            <a:ext cx="381000" cy="228600"/>
            <a:chOff x="3360" y="2112"/>
            <a:chExt cx="240" cy="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5" name="Oval 74"/>
            <p:cNvSpPr>
              <a:spLocks noChangeArrowheads="1"/>
            </p:cNvSpPr>
            <p:nvPr/>
          </p:nvSpPr>
          <p:spPr bwMode="auto">
            <a:xfrm>
              <a:off x="3360" y="2112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Oval 75"/>
            <p:cNvSpPr>
              <a:spLocks noChangeArrowheads="1"/>
            </p:cNvSpPr>
            <p:nvPr/>
          </p:nvSpPr>
          <p:spPr bwMode="auto">
            <a:xfrm>
              <a:off x="3456" y="2112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" name="Text Box 78"/>
          <p:cNvSpPr txBox="1">
            <a:spLocks noChangeArrowheads="1"/>
          </p:cNvSpPr>
          <p:nvPr/>
        </p:nvSpPr>
        <p:spPr bwMode="auto">
          <a:xfrm>
            <a:off x="1600200" y="2057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="1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ext Box 79"/>
          <p:cNvSpPr txBox="1">
            <a:spLocks noChangeArrowheads="1"/>
          </p:cNvSpPr>
          <p:nvPr/>
        </p:nvSpPr>
        <p:spPr bwMode="auto">
          <a:xfrm>
            <a:off x="1143000" y="2300288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7" name="Gruppieren 116"/>
          <p:cNvGrpSpPr/>
          <p:nvPr/>
        </p:nvGrpSpPr>
        <p:grpSpPr>
          <a:xfrm>
            <a:off x="990600" y="3200400"/>
            <a:ext cx="228600" cy="152400"/>
            <a:chOff x="609600" y="3352800"/>
            <a:chExt cx="228600" cy="152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5" name="Oval 71"/>
            <p:cNvSpPr>
              <a:spLocks noChangeArrowheads="1"/>
            </p:cNvSpPr>
            <p:nvPr/>
          </p:nvSpPr>
          <p:spPr bwMode="auto">
            <a:xfrm>
              <a:off x="609600" y="33528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72"/>
            <p:cNvSpPr>
              <a:spLocks noChangeArrowheads="1"/>
            </p:cNvSpPr>
            <p:nvPr/>
          </p:nvSpPr>
          <p:spPr bwMode="auto">
            <a:xfrm>
              <a:off x="685800" y="33528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8" name="Text Box 78"/>
          <p:cNvSpPr txBox="1">
            <a:spLocks noChangeArrowheads="1"/>
          </p:cNvSpPr>
          <p:nvPr/>
        </p:nvSpPr>
        <p:spPr bwMode="auto">
          <a:xfrm>
            <a:off x="838200" y="2819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="1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" name="Text Box 78"/>
          <p:cNvSpPr txBox="1">
            <a:spLocks noChangeArrowheads="1"/>
          </p:cNvSpPr>
          <p:nvPr/>
        </p:nvSpPr>
        <p:spPr bwMode="auto">
          <a:xfrm>
            <a:off x="2667000" y="2057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1447800" y="3429000"/>
            <a:ext cx="1069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smtClean="0"/>
              <a:t>gas phase</a:t>
            </a:r>
            <a:endParaRPr lang="en-US" sz="1600" i="1"/>
          </a:p>
        </p:txBody>
      </p:sp>
      <p:sp>
        <p:nvSpPr>
          <p:cNvPr id="121" name="Textfeld 120"/>
          <p:cNvSpPr txBox="1"/>
          <p:nvPr/>
        </p:nvSpPr>
        <p:spPr>
          <a:xfrm>
            <a:off x="1143000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14959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8007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" name="Textfeld 123"/>
          <p:cNvSpPr txBox="1"/>
          <p:nvPr/>
        </p:nvSpPr>
        <p:spPr>
          <a:xfrm>
            <a:off x="21055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2438400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6" name="Rectangle 5"/>
          <p:cNvSpPr>
            <a:spLocks noChangeArrowheads="1"/>
          </p:cNvSpPr>
          <p:nvPr/>
        </p:nvSpPr>
        <p:spPr bwMode="auto">
          <a:xfrm>
            <a:off x="5562600" y="4648200"/>
            <a:ext cx="2057400" cy="533400"/>
          </a:xfrm>
          <a:prstGeom prst="rect">
            <a:avLst/>
          </a:prstGeom>
          <a:solidFill>
            <a:srgbClr val="969696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36306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</a:rPr>
              <a:t>ZnO</a:t>
            </a:r>
            <a:endParaRPr lang="en-US" sz="2400" b="1">
              <a:solidFill>
                <a:schemeClr val="bg1"/>
              </a:solidFill>
            </a:endParaRPr>
          </a:p>
        </p:txBody>
      </p:sp>
      <p:grpSp>
        <p:nvGrpSpPr>
          <p:cNvPr id="127" name="Group 17"/>
          <p:cNvGrpSpPr>
            <a:grpSpLocks/>
          </p:cNvGrpSpPr>
          <p:nvPr/>
        </p:nvGrpSpPr>
        <p:grpSpPr bwMode="auto">
          <a:xfrm>
            <a:off x="7239000" y="2895600"/>
            <a:ext cx="533400" cy="838200"/>
            <a:chOff x="1440" y="480"/>
            <a:chExt cx="336" cy="5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8" name="Freeform 18"/>
            <p:cNvSpPr>
              <a:spLocks/>
            </p:cNvSpPr>
            <p:nvPr/>
          </p:nvSpPr>
          <p:spPr bwMode="auto">
            <a:xfrm>
              <a:off x="1536" y="576"/>
              <a:ext cx="144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96" y="240"/>
                </a:cxn>
                <a:cxn ang="0">
                  <a:pos x="48" y="96"/>
                </a:cxn>
                <a:cxn ang="0">
                  <a:pos x="144" y="0"/>
                </a:cxn>
              </a:cxnLst>
              <a:rect l="0" t="0" r="r" b="b"/>
              <a:pathLst>
                <a:path w="144" h="336">
                  <a:moveTo>
                    <a:pt x="0" y="336"/>
                  </a:moveTo>
                  <a:lnTo>
                    <a:pt x="96" y="240"/>
                  </a:lnTo>
                  <a:lnTo>
                    <a:pt x="48" y="96"/>
                  </a:lnTo>
                  <a:lnTo>
                    <a:pt x="144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Oval 19"/>
            <p:cNvSpPr>
              <a:spLocks noChangeArrowheads="1"/>
            </p:cNvSpPr>
            <p:nvPr/>
          </p:nvSpPr>
          <p:spPr bwMode="auto">
            <a:xfrm>
              <a:off x="1440" y="86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AutoShape 20"/>
            <p:cNvSpPr>
              <a:spLocks noChangeArrowheads="1"/>
            </p:cNvSpPr>
            <p:nvPr/>
          </p:nvSpPr>
          <p:spPr bwMode="auto">
            <a:xfrm rot="13500000">
              <a:off x="1632" y="48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grpSp>
        <p:nvGrpSpPr>
          <p:cNvPr id="131" name="Group 73"/>
          <p:cNvGrpSpPr>
            <a:grpSpLocks/>
          </p:cNvGrpSpPr>
          <p:nvPr/>
        </p:nvGrpSpPr>
        <p:grpSpPr bwMode="auto">
          <a:xfrm>
            <a:off x="6553200" y="1905000"/>
            <a:ext cx="381000" cy="228600"/>
            <a:chOff x="2448" y="2064"/>
            <a:chExt cx="240" cy="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2" name="Oval 70"/>
            <p:cNvSpPr>
              <a:spLocks noChangeArrowheads="1"/>
            </p:cNvSpPr>
            <p:nvPr/>
          </p:nvSpPr>
          <p:spPr bwMode="auto">
            <a:xfrm>
              <a:off x="2496" y="206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71"/>
            <p:cNvSpPr>
              <a:spLocks noChangeArrowheads="1"/>
            </p:cNvSpPr>
            <p:nvPr/>
          </p:nvSpPr>
          <p:spPr bwMode="auto">
            <a:xfrm>
              <a:off x="2448" y="206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72"/>
            <p:cNvSpPr>
              <a:spLocks noChangeArrowheads="1"/>
            </p:cNvSpPr>
            <p:nvPr/>
          </p:nvSpPr>
          <p:spPr bwMode="auto">
            <a:xfrm>
              <a:off x="2592" y="206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8" name="Text Box 78"/>
          <p:cNvSpPr txBox="1">
            <a:spLocks noChangeArrowheads="1"/>
          </p:cNvSpPr>
          <p:nvPr/>
        </p:nvSpPr>
        <p:spPr bwMode="auto">
          <a:xfrm>
            <a:off x="6400800" y="1524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="1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" name="Text Box 78"/>
          <p:cNvSpPr txBox="1">
            <a:spLocks noChangeArrowheads="1"/>
          </p:cNvSpPr>
          <p:nvPr/>
        </p:nvSpPr>
        <p:spPr bwMode="auto">
          <a:xfrm>
            <a:off x="7010400" y="1447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" name="Textfeld 145"/>
          <p:cNvSpPr txBox="1"/>
          <p:nvPr/>
        </p:nvSpPr>
        <p:spPr>
          <a:xfrm>
            <a:off x="5867400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7" name="Textfeld 146"/>
          <p:cNvSpPr txBox="1"/>
          <p:nvPr/>
        </p:nvSpPr>
        <p:spPr>
          <a:xfrm>
            <a:off x="62203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" name="Textfeld 147"/>
          <p:cNvSpPr txBox="1"/>
          <p:nvPr/>
        </p:nvSpPr>
        <p:spPr>
          <a:xfrm>
            <a:off x="65251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Textfeld 148"/>
          <p:cNvSpPr txBox="1"/>
          <p:nvPr/>
        </p:nvSpPr>
        <p:spPr>
          <a:xfrm>
            <a:off x="6829914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0" name="Textfeld 149"/>
          <p:cNvSpPr txBox="1"/>
          <p:nvPr/>
        </p:nvSpPr>
        <p:spPr>
          <a:xfrm>
            <a:off x="7162800" y="4016514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4" name="Gruppieren 163"/>
          <p:cNvGrpSpPr/>
          <p:nvPr/>
        </p:nvGrpSpPr>
        <p:grpSpPr>
          <a:xfrm>
            <a:off x="5715000" y="2883932"/>
            <a:ext cx="304800" cy="228600"/>
            <a:chOff x="3962400" y="4724400"/>
            <a:chExt cx="304800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5" name="Oval 70"/>
            <p:cNvSpPr>
              <a:spLocks noChangeArrowheads="1"/>
            </p:cNvSpPr>
            <p:nvPr/>
          </p:nvSpPr>
          <p:spPr bwMode="auto">
            <a:xfrm>
              <a:off x="4038600" y="47244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71"/>
            <p:cNvSpPr>
              <a:spLocks noChangeArrowheads="1"/>
            </p:cNvSpPr>
            <p:nvPr/>
          </p:nvSpPr>
          <p:spPr bwMode="auto">
            <a:xfrm>
              <a:off x="3962400" y="47244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" name="Gruppieren 162"/>
          <p:cNvGrpSpPr/>
          <p:nvPr/>
        </p:nvGrpSpPr>
        <p:grpSpPr>
          <a:xfrm>
            <a:off x="5943600" y="2209800"/>
            <a:ext cx="381000" cy="304800"/>
            <a:chOff x="3962400" y="3200400"/>
            <a:chExt cx="381000" cy="30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9" name="Oval 70"/>
            <p:cNvSpPr>
              <a:spLocks noChangeArrowheads="1"/>
            </p:cNvSpPr>
            <p:nvPr/>
          </p:nvSpPr>
          <p:spPr bwMode="auto">
            <a:xfrm>
              <a:off x="4038600" y="32004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71"/>
            <p:cNvSpPr>
              <a:spLocks noChangeArrowheads="1"/>
            </p:cNvSpPr>
            <p:nvPr/>
          </p:nvSpPr>
          <p:spPr bwMode="auto">
            <a:xfrm>
              <a:off x="3962400" y="32004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72"/>
            <p:cNvSpPr>
              <a:spLocks noChangeArrowheads="1"/>
            </p:cNvSpPr>
            <p:nvPr/>
          </p:nvSpPr>
          <p:spPr bwMode="auto">
            <a:xfrm>
              <a:off x="4191000" y="32004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71"/>
            <p:cNvSpPr>
              <a:spLocks noChangeArrowheads="1"/>
            </p:cNvSpPr>
            <p:nvPr/>
          </p:nvSpPr>
          <p:spPr bwMode="auto">
            <a:xfrm>
              <a:off x="4114800" y="33528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9" name="Text Box 78"/>
          <p:cNvSpPr txBox="1">
            <a:spLocks noChangeArrowheads="1"/>
          </p:cNvSpPr>
          <p:nvPr/>
        </p:nvSpPr>
        <p:spPr bwMode="auto">
          <a:xfrm>
            <a:off x="5791200" y="18288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="1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baseline="30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n-US" b="1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" name="Text Box 78"/>
          <p:cNvSpPr txBox="1">
            <a:spLocks noChangeArrowheads="1"/>
          </p:cNvSpPr>
          <p:nvPr/>
        </p:nvSpPr>
        <p:spPr bwMode="auto">
          <a:xfrm>
            <a:off x="5486400" y="25146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</a:t>
            </a:r>
            <a:r>
              <a:rPr lang="en-US" b="1" baseline="30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b="1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4" name="Gruppieren 173"/>
          <p:cNvGrpSpPr/>
          <p:nvPr/>
        </p:nvGrpSpPr>
        <p:grpSpPr>
          <a:xfrm>
            <a:off x="2438400" y="2514600"/>
            <a:ext cx="609600" cy="838200"/>
            <a:chOff x="2438400" y="2514600"/>
            <a:chExt cx="609600" cy="838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2667000" y="2667000"/>
              <a:ext cx="228600" cy="533400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96" y="240"/>
                </a:cxn>
                <a:cxn ang="0">
                  <a:pos x="48" y="96"/>
                </a:cxn>
                <a:cxn ang="0">
                  <a:pos x="144" y="0"/>
                </a:cxn>
              </a:cxnLst>
              <a:rect l="0" t="0" r="r" b="b"/>
              <a:pathLst>
                <a:path w="144" h="336">
                  <a:moveTo>
                    <a:pt x="0" y="336"/>
                  </a:moveTo>
                  <a:lnTo>
                    <a:pt x="96" y="240"/>
                  </a:lnTo>
                  <a:lnTo>
                    <a:pt x="48" y="96"/>
                  </a:lnTo>
                  <a:lnTo>
                    <a:pt x="144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9"/>
            <p:cNvSpPr>
              <a:spLocks noChangeArrowheads="1"/>
            </p:cNvSpPr>
            <p:nvPr/>
          </p:nvSpPr>
          <p:spPr bwMode="auto">
            <a:xfrm>
              <a:off x="2514600" y="31242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AutoShape 20"/>
            <p:cNvSpPr>
              <a:spLocks noChangeArrowheads="1"/>
            </p:cNvSpPr>
            <p:nvPr/>
          </p:nvSpPr>
          <p:spPr bwMode="auto">
            <a:xfrm rot="13500000">
              <a:off x="2819400" y="2514600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3" name="Oval 72"/>
            <p:cNvSpPr>
              <a:spLocks noChangeArrowheads="1"/>
            </p:cNvSpPr>
            <p:nvPr/>
          </p:nvSpPr>
          <p:spPr bwMode="auto">
            <a:xfrm>
              <a:off x="2438400" y="31242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5" name="Gruppieren 174"/>
          <p:cNvGrpSpPr/>
          <p:nvPr/>
        </p:nvGrpSpPr>
        <p:grpSpPr>
          <a:xfrm>
            <a:off x="6858000" y="1905000"/>
            <a:ext cx="609600" cy="838200"/>
            <a:chOff x="2438400" y="2514600"/>
            <a:chExt cx="609600" cy="838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6" name="Freeform 18"/>
            <p:cNvSpPr>
              <a:spLocks/>
            </p:cNvSpPr>
            <p:nvPr/>
          </p:nvSpPr>
          <p:spPr bwMode="auto">
            <a:xfrm>
              <a:off x="2667000" y="2667000"/>
              <a:ext cx="228600" cy="533400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96" y="240"/>
                </a:cxn>
                <a:cxn ang="0">
                  <a:pos x="48" y="96"/>
                </a:cxn>
                <a:cxn ang="0">
                  <a:pos x="144" y="0"/>
                </a:cxn>
              </a:cxnLst>
              <a:rect l="0" t="0" r="r" b="b"/>
              <a:pathLst>
                <a:path w="144" h="336">
                  <a:moveTo>
                    <a:pt x="0" y="336"/>
                  </a:moveTo>
                  <a:lnTo>
                    <a:pt x="96" y="240"/>
                  </a:lnTo>
                  <a:lnTo>
                    <a:pt x="48" y="96"/>
                  </a:lnTo>
                  <a:lnTo>
                    <a:pt x="144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Oval 19"/>
            <p:cNvSpPr>
              <a:spLocks noChangeArrowheads="1"/>
            </p:cNvSpPr>
            <p:nvPr/>
          </p:nvSpPr>
          <p:spPr bwMode="auto">
            <a:xfrm>
              <a:off x="2514600" y="31242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AutoShape 20"/>
            <p:cNvSpPr>
              <a:spLocks noChangeArrowheads="1"/>
            </p:cNvSpPr>
            <p:nvPr/>
          </p:nvSpPr>
          <p:spPr bwMode="auto">
            <a:xfrm rot="13500000">
              <a:off x="2819400" y="2514600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9" name="Oval 72"/>
            <p:cNvSpPr>
              <a:spLocks noChangeArrowheads="1"/>
            </p:cNvSpPr>
            <p:nvPr/>
          </p:nvSpPr>
          <p:spPr bwMode="auto">
            <a:xfrm>
              <a:off x="2438400" y="3124200"/>
              <a:ext cx="152400" cy="152400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5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0" name="Text Box 78"/>
          <p:cNvSpPr txBox="1">
            <a:spLocks noChangeArrowheads="1"/>
          </p:cNvSpPr>
          <p:nvPr/>
        </p:nvSpPr>
        <p:spPr bwMode="auto">
          <a:xfrm>
            <a:off x="7315200" y="2452687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</a:t>
            </a:r>
            <a:r>
              <a:rPr lang="en-US" b="1" baseline="30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b="1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1" name="Textfeld 180"/>
          <p:cNvSpPr txBox="1"/>
          <p:nvPr/>
        </p:nvSpPr>
        <p:spPr>
          <a:xfrm>
            <a:off x="5530907" y="339524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solvent:</a:t>
            </a:r>
            <a:endParaRPr lang="en-US" sz="1600" i="1" dirty="0"/>
          </a:p>
        </p:txBody>
      </p:sp>
      <p:sp>
        <p:nvSpPr>
          <p:cNvPr id="182" name="Text Box 78"/>
          <p:cNvSpPr txBox="1">
            <a:spLocks noChangeArrowheads="1"/>
          </p:cNvSpPr>
          <p:nvPr/>
        </p:nvSpPr>
        <p:spPr bwMode="auto">
          <a:xfrm>
            <a:off x="6324600" y="3364468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EtOH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3" name="Text Box 78"/>
          <p:cNvSpPr txBox="1">
            <a:spLocks noChangeArrowheads="1"/>
          </p:cNvSpPr>
          <p:nvPr/>
        </p:nvSpPr>
        <p:spPr bwMode="auto">
          <a:xfrm>
            <a:off x="6324600" y="3593068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EtO</a:t>
            </a:r>
            <a:r>
              <a:rPr lang="en-US" b="1" baseline="30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b="1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" name="Textfeld 183"/>
          <p:cNvSpPr txBox="1"/>
          <p:nvPr/>
        </p:nvSpPr>
        <p:spPr>
          <a:xfrm>
            <a:off x="1617227" y="5181600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</a:t>
            </a:r>
            <a:endParaRPr lang="en-US" sz="480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5" name="Textfeld 184"/>
          <p:cNvSpPr txBox="1"/>
          <p:nvPr/>
        </p:nvSpPr>
        <p:spPr>
          <a:xfrm>
            <a:off x="4800600" y="5334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3300"/>
                </a:solidFill>
              </a:rPr>
              <a:t>How does the surface/SAM look now ?</a:t>
            </a:r>
            <a:endParaRPr lang="en-US" dirty="0">
              <a:solidFill>
                <a:srgbClr val="CC3300"/>
              </a:solidFill>
            </a:endParaRPr>
          </a:p>
        </p:txBody>
      </p:sp>
      <p:sp>
        <p:nvSpPr>
          <p:cNvPr id="186" name="Pfeil nach rechts 185"/>
          <p:cNvSpPr/>
          <p:nvPr/>
        </p:nvSpPr>
        <p:spPr>
          <a:xfrm>
            <a:off x="3657600" y="3124200"/>
            <a:ext cx="1219200" cy="304800"/>
          </a:xfrm>
          <a:prstGeom prst="rightArrow">
            <a:avLst>
              <a:gd name="adj1" fmla="val 50000"/>
              <a:gd name="adj2" fmla="val 140000"/>
            </a:avLst>
          </a:prstGeom>
          <a:ln w="28575">
            <a:solidFill>
              <a:srgbClr val="003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/>
          <p:cNvSpPr/>
          <p:nvPr/>
        </p:nvSpPr>
        <p:spPr>
          <a:xfrm>
            <a:off x="5105400" y="3429000"/>
            <a:ext cx="3505200" cy="251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the vacuum into solution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4419600" y="1752600"/>
            <a:ext cx="609600" cy="381000"/>
          </a:xfrm>
          <a:prstGeom prst="straightConnector1">
            <a:avLst/>
          </a:prstGeom>
          <a:ln>
            <a:solidFill>
              <a:srgbClr val="0037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4976157" y="1447800"/>
            <a:ext cx="3482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376C"/>
                </a:solidFill>
              </a:rPr>
              <a:t>TurboMOLE</a:t>
            </a:r>
            <a:r>
              <a:rPr lang="en-US" b="1" i="1" dirty="0" smtClean="0">
                <a:solidFill>
                  <a:srgbClr val="00376C"/>
                </a:solidFill>
              </a:rPr>
              <a:t> and </a:t>
            </a:r>
            <a:r>
              <a:rPr lang="en-US" b="1" i="1" dirty="0" err="1" smtClean="0">
                <a:solidFill>
                  <a:srgbClr val="00376C"/>
                </a:solidFill>
              </a:rPr>
              <a:t>COSMOtherm</a:t>
            </a:r>
            <a:endParaRPr lang="en-US" b="1" i="1" dirty="0" smtClean="0">
              <a:solidFill>
                <a:srgbClr val="00376C"/>
              </a:solidFill>
            </a:endParaRPr>
          </a:p>
          <a:p>
            <a:r>
              <a:rPr lang="en-US" sz="1400" dirty="0" smtClean="0">
                <a:solidFill>
                  <a:srgbClr val="00376C"/>
                </a:solidFill>
              </a:rPr>
              <a:t>       € 3000          +           € 4000</a:t>
            </a:r>
            <a:endParaRPr lang="en-US" sz="1400" dirty="0">
              <a:solidFill>
                <a:srgbClr val="00376C"/>
              </a:solidFill>
            </a:endParaRPr>
          </a:p>
        </p:txBody>
      </p:sp>
      <p:grpSp>
        <p:nvGrpSpPr>
          <p:cNvPr id="32" name="Gruppieren 31"/>
          <p:cNvGrpSpPr/>
          <p:nvPr/>
        </p:nvGrpSpPr>
        <p:grpSpPr>
          <a:xfrm rot="2195172">
            <a:off x="6784827" y="3720284"/>
            <a:ext cx="609601" cy="1981200"/>
            <a:chOff x="9067800" y="3657600"/>
            <a:chExt cx="609601" cy="1981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Sechseck 19"/>
            <p:cNvSpPr/>
            <p:nvPr/>
          </p:nvSpPr>
          <p:spPr>
            <a:xfrm>
              <a:off x="9067801" y="5410200"/>
              <a:ext cx="609600" cy="228600"/>
            </a:xfrm>
            <a:prstGeom prst="hexagon">
              <a:avLst>
                <a:gd name="adj" fmla="val 52972"/>
                <a:gd name="vf" fmla="val 115470"/>
              </a:avLst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376C"/>
                </a:solidFill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9067800" y="3774440"/>
              <a:ext cx="367665" cy="1751965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376C"/>
                </a:solidFill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9307830" y="3769995"/>
              <a:ext cx="367665" cy="1754505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376C"/>
                </a:solidFill>
              </a:endParaRPr>
            </a:p>
          </p:txBody>
        </p:sp>
        <p:sp>
          <p:nvSpPr>
            <p:cNvPr id="18" name="Sechseck 17"/>
            <p:cNvSpPr/>
            <p:nvPr/>
          </p:nvSpPr>
          <p:spPr>
            <a:xfrm>
              <a:off x="9067801" y="3657600"/>
              <a:ext cx="609600" cy="228600"/>
            </a:xfrm>
            <a:prstGeom prst="hexagon">
              <a:avLst>
                <a:gd name="adj" fmla="val 52972"/>
                <a:gd name="vf" fmla="val 115470"/>
              </a:avLst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9189720" y="3886200"/>
              <a:ext cx="367665" cy="1752600"/>
            </a:xfrm>
            <a:prstGeom prst="rect">
              <a:avLst/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5105400" y="3452336"/>
            <a:ext cx="13789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i="1" dirty="0" err="1" smtClean="0"/>
              <a:t>solution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with</a:t>
            </a:r>
            <a:r>
              <a:rPr lang="de-DE" sz="1400" i="1" dirty="0" smtClean="0"/>
              <a:t/>
            </a:r>
            <a:br>
              <a:rPr lang="de-DE" sz="1400" i="1" dirty="0" smtClean="0"/>
            </a:br>
            <a:r>
              <a:rPr lang="de-DE" sz="1400" i="1" dirty="0" smtClean="0"/>
              <a:t>SAM </a:t>
            </a:r>
            <a:r>
              <a:rPr lang="de-DE" sz="1400" i="1" dirty="0" err="1" smtClean="0"/>
              <a:t>molecules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de-DE" sz="1400" dirty="0" smtClean="0"/>
              <a:t>, </a:t>
            </a:r>
            <a:r>
              <a:rPr lang="de-DE" sz="1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de-DE" sz="1400" dirty="0" smtClean="0"/>
              <a:t>, </a:t>
            </a:r>
            <a:r>
              <a:rPr lang="de-DE" sz="1400" i="1" dirty="0" err="1" smtClean="0"/>
              <a:t>and</a:t>
            </a:r>
            <a:r>
              <a:rPr lang="de-DE" sz="1400" dirty="0" smtClean="0"/>
              <a:t> </a:t>
            </a:r>
            <a:r>
              <a:rPr lang="de-DE" sz="14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de-DE" sz="1400" b="1" dirty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57200" y="990600"/>
            <a:ext cx="4267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Computational methods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built upon what we have and know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DFT slab-type calculations (VASP and </a:t>
            </a:r>
            <a:r>
              <a:rPr lang="en-US" sz="1200" dirty="0" err="1" smtClean="0">
                <a:solidFill>
                  <a:srgbClr val="00376C"/>
                </a:solidFill>
              </a:rPr>
              <a:t>JDFTx</a:t>
            </a:r>
            <a:r>
              <a:rPr lang="en-US" sz="1200" dirty="0" smtClean="0">
                <a:solidFill>
                  <a:srgbClr val="00376C"/>
                </a:solidFill>
              </a:rPr>
              <a:t> for </a:t>
            </a:r>
            <a:r>
              <a:rPr lang="en-US" sz="1200" dirty="0" err="1" smtClean="0">
                <a:solidFill>
                  <a:srgbClr val="00376C"/>
                </a:solidFill>
              </a:rPr>
              <a:t>solvation</a:t>
            </a:r>
            <a:r>
              <a:rPr lang="en-US" sz="1200" dirty="0" smtClean="0">
                <a:solidFill>
                  <a:srgbClr val="00376C"/>
                </a:solidFill>
              </a:rPr>
              <a:t>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quantum chemistry for molecules in gas phase (Gaussian)</a:t>
            </a:r>
          </a:p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00376C"/>
                </a:solidFill>
              </a:rPr>
              <a:t>need accurate </a:t>
            </a:r>
            <a:r>
              <a:rPr lang="en-US" sz="1200" b="1" dirty="0" err="1" smtClean="0">
                <a:solidFill>
                  <a:srgbClr val="00376C"/>
                </a:solidFill>
              </a:rPr>
              <a:t>solvation</a:t>
            </a:r>
            <a:r>
              <a:rPr lang="en-US" sz="1200" b="1" dirty="0" smtClean="0">
                <a:solidFill>
                  <a:srgbClr val="00376C"/>
                </a:solidFill>
              </a:rPr>
              <a:t> energies for molecules/ions!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457200" y="2590800"/>
            <a:ext cx="35052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work out the thermodynamics and link to DFT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correlate results with preparation protocol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predict stability of </a:t>
            </a:r>
            <a:r>
              <a:rPr lang="en-US" sz="1200" dirty="0" err="1" smtClean="0">
                <a:solidFill>
                  <a:srgbClr val="336600"/>
                </a:solidFill>
              </a:rPr>
              <a:t>ZnO</a:t>
            </a:r>
            <a:r>
              <a:rPr lang="en-US" sz="1200" dirty="0" smtClean="0">
                <a:solidFill>
                  <a:srgbClr val="336600"/>
                </a:solidFill>
              </a:rPr>
              <a:t> against etching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57200" y="3913019"/>
            <a:ext cx="2133600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various </a:t>
            </a:r>
            <a:r>
              <a:rPr lang="en-US" sz="1200" dirty="0" err="1" smtClean="0">
                <a:solidFill>
                  <a:srgbClr val="996600"/>
                </a:solidFill>
              </a:rPr>
              <a:t>ZnO</a:t>
            </a:r>
            <a:r>
              <a:rPr lang="en-US" sz="1200" dirty="0" smtClean="0">
                <a:solidFill>
                  <a:srgbClr val="996600"/>
                </a:solidFill>
              </a:rPr>
              <a:t> surfaces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solvents </a:t>
            </a:r>
            <a:r>
              <a:rPr lang="en-US" sz="1200" dirty="0" err="1" smtClean="0">
                <a:solidFill>
                  <a:srgbClr val="996600"/>
                </a:solidFill>
              </a:rPr>
              <a:t>EtOH</a:t>
            </a:r>
            <a:r>
              <a:rPr lang="en-US" sz="1200" dirty="0" smtClean="0">
                <a:solidFill>
                  <a:srgbClr val="996600"/>
                </a:solidFill>
              </a:rPr>
              <a:t>, THF, …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simple SAM molecules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various docking groups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200" dirty="0" smtClean="0">
                <a:solidFill>
                  <a:srgbClr val="996600"/>
                </a:solidFill>
              </a:rPr>
              <a:t> </a:t>
            </a:r>
            <a:r>
              <a:rPr lang="en-US" sz="1050" i="1" dirty="0" smtClean="0">
                <a:solidFill>
                  <a:srgbClr val="996600"/>
                </a:solidFill>
              </a:rPr>
              <a:t>phosphonic acids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carboxylic acids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</a:t>
            </a:r>
            <a:r>
              <a:rPr lang="en-US" sz="1050" i="1" dirty="0" err="1" smtClean="0">
                <a:solidFill>
                  <a:srgbClr val="996600"/>
                </a:solidFill>
              </a:rPr>
              <a:t>thiols</a:t>
            </a:r>
            <a:endParaRPr lang="en-US" sz="1050" i="1" dirty="0" smtClean="0">
              <a:solidFill>
                <a:srgbClr val="996600"/>
              </a:solidFill>
            </a:endParaRP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…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029200" y="2590800"/>
            <a:ext cx="35052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</a:t>
            </a:r>
          </a:p>
          <a:p>
            <a:pPr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CC3300"/>
                </a:solidFill>
              </a:rPr>
              <a:t> multi-functionalized </a:t>
            </a:r>
            <a:r>
              <a:rPr lang="en-US" sz="1200" b="1" dirty="0" err="1" smtClean="0">
                <a:solidFill>
                  <a:srgbClr val="CC3300"/>
                </a:solidFill>
              </a:rPr>
              <a:t>ZnO</a:t>
            </a:r>
            <a:r>
              <a:rPr lang="en-US" sz="1200" b="1" dirty="0" smtClean="0">
                <a:solidFill>
                  <a:srgbClr val="CC3300"/>
                </a:solidFill>
              </a:rPr>
              <a:t> nanostructures</a:t>
            </a:r>
          </a:p>
        </p:txBody>
      </p:sp>
      <p:sp>
        <p:nvSpPr>
          <p:cNvPr id="33" name="Ellipse 32"/>
          <p:cNvSpPr/>
          <p:nvPr/>
        </p:nvSpPr>
        <p:spPr>
          <a:xfrm rot="780000">
            <a:off x="6044926" y="4650413"/>
            <a:ext cx="45719" cy="228600"/>
          </a:xfrm>
          <a:prstGeom prst="ellipse">
            <a:avLst/>
          </a:prstGeom>
          <a:solidFill>
            <a:srgbClr val="CC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>
          <a:xfrm rot="4020000">
            <a:off x="5425286" y="4447204"/>
            <a:ext cx="45719" cy="228600"/>
          </a:xfrm>
          <a:prstGeom prst="ellipse">
            <a:avLst/>
          </a:prstGeom>
          <a:solidFill>
            <a:srgbClr val="CC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 rot="7380000">
            <a:off x="8010251" y="4920123"/>
            <a:ext cx="45719" cy="228600"/>
          </a:xfrm>
          <a:prstGeom prst="ellipse">
            <a:avLst/>
          </a:prstGeom>
          <a:solidFill>
            <a:srgbClr val="CC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 rot="6060000">
            <a:off x="8090178" y="3880051"/>
            <a:ext cx="45719" cy="228600"/>
          </a:xfrm>
          <a:prstGeom prst="ellipse">
            <a:avLst/>
          </a:prstGeom>
          <a:solidFill>
            <a:srgbClr val="CC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 rot="9240000">
            <a:off x="7591592" y="5256253"/>
            <a:ext cx="45719" cy="228600"/>
          </a:xfrm>
          <a:prstGeom prst="ellipse">
            <a:avLst/>
          </a:prstGeom>
          <a:solidFill>
            <a:srgbClr val="CC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Ellipse 47"/>
          <p:cNvSpPr/>
          <p:nvPr/>
        </p:nvSpPr>
        <p:spPr>
          <a:xfrm rot="780000">
            <a:off x="8330926" y="3659813"/>
            <a:ext cx="45719" cy="228600"/>
          </a:xfrm>
          <a:prstGeom prst="ellipse">
            <a:avLst/>
          </a:prstGeom>
          <a:solidFill>
            <a:srgbClr val="99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/>
          <p:cNvSpPr/>
          <p:nvPr/>
        </p:nvSpPr>
        <p:spPr>
          <a:xfrm rot="4020000">
            <a:off x="5882486" y="5361603"/>
            <a:ext cx="45719" cy="228600"/>
          </a:xfrm>
          <a:prstGeom prst="ellipse">
            <a:avLst/>
          </a:prstGeom>
          <a:solidFill>
            <a:srgbClr val="99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Ellipse 49"/>
          <p:cNvSpPr/>
          <p:nvPr/>
        </p:nvSpPr>
        <p:spPr>
          <a:xfrm rot="7380000">
            <a:off x="6714850" y="3700924"/>
            <a:ext cx="45719" cy="228600"/>
          </a:xfrm>
          <a:prstGeom prst="ellipse">
            <a:avLst/>
          </a:prstGeom>
          <a:solidFill>
            <a:srgbClr val="99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Ellipse 50"/>
          <p:cNvSpPr/>
          <p:nvPr/>
        </p:nvSpPr>
        <p:spPr>
          <a:xfrm rot="6060000">
            <a:off x="5580103" y="5644948"/>
            <a:ext cx="45719" cy="228600"/>
          </a:xfrm>
          <a:prstGeom prst="ellipse">
            <a:avLst/>
          </a:prstGeom>
          <a:solidFill>
            <a:srgbClr val="99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Ellipse 51"/>
          <p:cNvSpPr/>
          <p:nvPr/>
        </p:nvSpPr>
        <p:spPr>
          <a:xfrm rot="9240000">
            <a:off x="7896392" y="5256253"/>
            <a:ext cx="45719" cy="228600"/>
          </a:xfrm>
          <a:prstGeom prst="ellipse">
            <a:avLst/>
          </a:prstGeom>
          <a:solidFill>
            <a:srgbClr val="99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/>
          <p:cNvSpPr/>
          <p:nvPr/>
        </p:nvSpPr>
        <p:spPr>
          <a:xfrm rot="780000">
            <a:off x="5511526" y="5183813"/>
            <a:ext cx="45719" cy="228600"/>
          </a:xfrm>
          <a:prstGeom prst="ellipse">
            <a:avLst/>
          </a:prstGeom>
          <a:solidFill>
            <a:srgbClr val="33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/>
          <p:cNvSpPr/>
          <p:nvPr/>
        </p:nvSpPr>
        <p:spPr>
          <a:xfrm rot="4020000">
            <a:off x="7177887" y="5590203"/>
            <a:ext cx="45719" cy="228600"/>
          </a:xfrm>
          <a:prstGeom prst="ellipse">
            <a:avLst/>
          </a:prstGeom>
          <a:solidFill>
            <a:srgbClr val="33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Ellipse 54"/>
          <p:cNvSpPr/>
          <p:nvPr/>
        </p:nvSpPr>
        <p:spPr>
          <a:xfrm rot="7380000">
            <a:off x="6410052" y="4310525"/>
            <a:ext cx="45719" cy="228600"/>
          </a:xfrm>
          <a:prstGeom prst="ellipse">
            <a:avLst/>
          </a:prstGeom>
          <a:solidFill>
            <a:srgbClr val="33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/>
          <p:cNvSpPr/>
          <p:nvPr/>
        </p:nvSpPr>
        <p:spPr>
          <a:xfrm rot="6060000">
            <a:off x="8247102" y="5644949"/>
            <a:ext cx="45719" cy="228600"/>
          </a:xfrm>
          <a:prstGeom prst="ellipse">
            <a:avLst/>
          </a:prstGeom>
          <a:solidFill>
            <a:srgbClr val="33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/>
          <p:cNvSpPr/>
          <p:nvPr/>
        </p:nvSpPr>
        <p:spPr>
          <a:xfrm rot="9240000">
            <a:off x="8048792" y="4418053"/>
            <a:ext cx="45719" cy="228600"/>
          </a:xfrm>
          <a:prstGeom prst="ellipse">
            <a:avLst/>
          </a:prstGeom>
          <a:solidFill>
            <a:srgbClr val="33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6781800" y="3649266"/>
            <a:ext cx="609600" cy="160734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200" h="229046">
                <a:moveTo>
                  <a:pt x="0" y="157799"/>
                </a:moveTo>
                <a:cubicBezTo>
                  <a:pt x="227753" y="8828"/>
                  <a:pt x="325967" y="1"/>
                  <a:pt x="444500" y="11876"/>
                </a:cubicBezTo>
                <a:cubicBezTo>
                  <a:pt x="563033" y="23751"/>
                  <a:pt x="666750" y="192851"/>
                  <a:pt x="711200" y="229046"/>
                </a:cubicBezTo>
                <a:lnTo>
                  <a:pt x="711200" y="229046"/>
                </a:lnTo>
              </a:path>
            </a:pathLst>
          </a:custGeom>
          <a:ln>
            <a:solidFill>
              <a:srgbClr val="9966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 flipH="1">
            <a:off x="7696200" y="3657600"/>
            <a:ext cx="609600" cy="160734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200" h="229046">
                <a:moveTo>
                  <a:pt x="0" y="157799"/>
                </a:moveTo>
                <a:cubicBezTo>
                  <a:pt x="227753" y="8828"/>
                  <a:pt x="325967" y="1"/>
                  <a:pt x="444500" y="11876"/>
                </a:cubicBezTo>
                <a:cubicBezTo>
                  <a:pt x="563033" y="23751"/>
                  <a:pt x="666750" y="192851"/>
                  <a:pt x="711200" y="229046"/>
                </a:cubicBezTo>
                <a:lnTo>
                  <a:pt x="711200" y="229046"/>
                </a:lnTo>
              </a:path>
            </a:pathLst>
          </a:custGeom>
          <a:ln>
            <a:solidFill>
              <a:srgbClr val="9966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6497320" y="4271434"/>
            <a:ext cx="513080" cy="156500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  <a:gd name="connsiteX0" fmla="*/ 0 w 798124"/>
              <a:gd name="connsiteY0" fmla="*/ 187961 h 223013"/>
              <a:gd name="connsiteX1" fmla="*/ 531424 w 798124"/>
              <a:gd name="connsiteY1" fmla="*/ 5843 h 223013"/>
              <a:gd name="connsiteX2" fmla="*/ 798124 w 798124"/>
              <a:gd name="connsiteY2" fmla="*/ 223013 h 223013"/>
              <a:gd name="connsiteX3" fmla="*/ 798124 w 798124"/>
              <a:gd name="connsiteY3" fmla="*/ 223013 h 22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124" h="223013">
                <a:moveTo>
                  <a:pt x="0" y="187961"/>
                </a:moveTo>
                <a:cubicBezTo>
                  <a:pt x="227753" y="38990"/>
                  <a:pt x="398403" y="1"/>
                  <a:pt x="531424" y="5843"/>
                </a:cubicBezTo>
                <a:cubicBezTo>
                  <a:pt x="664445" y="11685"/>
                  <a:pt x="753674" y="186818"/>
                  <a:pt x="798124" y="223013"/>
                </a:cubicBezTo>
                <a:lnTo>
                  <a:pt x="798124" y="223013"/>
                </a:lnTo>
              </a:path>
            </a:pathLst>
          </a:custGeom>
          <a:ln>
            <a:solidFill>
              <a:srgbClr val="3366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Freihandform 61"/>
          <p:cNvSpPr/>
          <p:nvPr/>
        </p:nvSpPr>
        <p:spPr>
          <a:xfrm flipH="1" flipV="1">
            <a:off x="7500620" y="4530514"/>
            <a:ext cx="513080" cy="156500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  <a:gd name="connsiteX0" fmla="*/ 0 w 798124"/>
              <a:gd name="connsiteY0" fmla="*/ 187961 h 223013"/>
              <a:gd name="connsiteX1" fmla="*/ 531424 w 798124"/>
              <a:gd name="connsiteY1" fmla="*/ 5843 h 223013"/>
              <a:gd name="connsiteX2" fmla="*/ 798124 w 798124"/>
              <a:gd name="connsiteY2" fmla="*/ 223013 h 223013"/>
              <a:gd name="connsiteX3" fmla="*/ 798124 w 798124"/>
              <a:gd name="connsiteY3" fmla="*/ 223013 h 22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8124" h="223013">
                <a:moveTo>
                  <a:pt x="0" y="187961"/>
                </a:moveTo>
                <a:cubicBezTo>
                  <a:pt x="227753" y="38990"/>
                  <a:pt x="398403" y="1"/>
                  <a:pt x="531424" y="5843"/>
                </a:cubicBezTo>
                <a:cubicBezTo>
                  <a:pt x="664445" y="11685"/>
                  <a:pt x="753674" y="186818"/>
                  <a:pt x="798124" y="223013"/>
                </a:cubicBezTo>
                <a:lnTo>
                  <a:pt x="798124" y="223013"/>
                </a:lnTo>
              </a:path>
            </a:pathLst>
          </a:custGeom>
          <a:ln>
            <a:solidFill>
              <a:srgbClr val="3366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Freihandform 62"/>
          <p:cNvSpPr/>
          <p:nvPr/>
        </p:nvSpPr>
        <p:spPr>
          <a:xfrm>
            <a:off x="6123940" y="4740888"/>
            <a:ext cx="401320" cy="134932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  <a:gd name="connsiteX0" fmla="*/ 0 w 798124"/>
              <a:gd name="connsiteY0" fmla="*/ 187961 h 223013"/>
              <a:gd name="connsiteX1" fmla="*/ 531424 w 798124"/>
              <a:gd name="connsiteY1" fmla="*/ 5843 h 223013"/>
              <a:gd name="connsiteX2" fmla="*/ 798124 w 798124"/>
              <a:gd name="connsiteY2" fmla="*/ 223013 h 223013"/>
              <a:gd name="connsiteX3" fmla="*/ 798124 w 798124"/>
              <a:gd name="connsiteY3" fmla="*/ 223013 h 223013"/>
              <a:gd name="connsiteX0" fmla="*/ 0 w 739595"/>
              <a:gd name="connsiteY0" fmla="*/ 169864 h 226633"/>
              <a:gd name="connsiteX1" fmla="*/ 472895 w 739595"/>
              <a:gd name="connsiteY1" fmla="*/ 9463 h 226633"/>
              <a:gd name="connsiteX2" fmla="*/ 739595 w 739595"/>
              <a:gd name="connsiteY2" fmla="*/ 226633 h 226633"/>
              <a:gd name="connsiteX3" fmla="*/ 739595 w 739595"/>
              <a:gd name="connsiteY3" fmla="*/ 226633 h 226633"/>
              <a:gd name="connsiteX0" fmla="*/ 0 w 840691"/>
              <a:gd name="connsiteY0" fmla="*/ 169863 h 327978"/>
              <a:gd name="connsiteX1" fmla="*/ 472895 w 840691"/>
              <a:gd name="connsiteY1" fmla="*/ 9462 h 327978"/>
              <a:gd name="connsiteX2" fmla="*/ 739595 w 840691"/>
              <a:gd name="connsiteY2" fmla="*/ 226632 h 327978"/>
              <a:gd name="connsiteX3" fmla="*/ 840691 w 840691"/>
              <a:gd name="connsiteY3" fmla="*/ 327978 h 327978"/>
              <a:gd name="connsiteX0" fmla="*/ 0 w 840691"/>
              <a:gd name="connsiteY0" fmla="*/ 186754 h 344869"/>
              <a:gd name="connsiteX1" fmla="*/ 472895 w 840691"/>
              <a:gd name="connsiteY1" fmla="*/ 26353 h 344869"/>
              <a:gd name="connsiteX2" fmla="*/ 840691 w 840691"/>
              <a:gd name="connsiteY2" fmla="*/ 344869 h 344869"/>
              <a:gd name="connsiteX0" fmla="*/ 0 w 840691"/>
              <a:gd name="connsiteY0" fmla="*/ 148971 h 307086"/>
              <a:gd name="connsiteX1" fmla="*/ 579970 w 840691"/>
              <a:gd name="connsiteY1" fmla="*/ 91311 h 307086"/>
              <a:gd name="connsiteX2" fmla="*/ 840691 w 840691"/>
              <a:gd name="connsiteY2" fmla="*/ 307086 h 307086"/>
              <a:gd name="connsiteX0" fmla="*/ 0 w 840691"/>
              <a:gd name="connsiteY0" fmla="*/ -1 h 158114"/>
              <a:gd name="connsiteX1" fmla="*/ 840691 w 840691"/>
              <a:gd name="connsiteY1" fmla="*/ 158114 h 158114"/>
              <a:gd name="connsiteX0" fmla="*/ 0 w 840691"/>
              <a:gd name="connsiteY0" fmla="*/ 0 h 158115"/>
              <a:gd name="connsiteX1" fmla="*/ 840691 w 840691"/>
              <a:gd name="connsiteY1" fmla="*/ 158115 h 158115"/>
              <a:gd name="connsiteX0" fmla="*/ 0 w 840691"/>
              <a:gd name="connsiteY0" fmla="*/ 34163 h 192278"/>
              <a:gd name="connsiteX1" fmla="*/ 840691 w 840691"/>
              <a:gd name="connsiteY1" fmla="*/ 192278 h 19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0691" h="192278">
                <a:moveTo>
                  <a:pt x="0" y="34163"/>
                </a:moveTo>
                <a:cubicBezTo>
                  <a:pt x="333438" y="0"/>
                  <a:pt x="571103" y="52705"/>
                  <a:pt x="840691" y="192278"/>
                </a:cubicBezTo>
              </a:path>
            </a:pathLst>
          </a:custGeom>
          <a:ln>
            <a:solidFill>
              <a:srgbClr val="CC33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 flipH="1" flipV="1">
            <a:off x="7086600" y="5257800"/>
            <a:ext cx="477520" cy="134932"/>
          </a:xfrm>
          <a:custGeom>
            <a:avLst/>
            <a:gdLst>
              <a:gd name="connsiteX0" fmla="*/ 0 w 711200"/>
              <a:gd name="connsiteY0" fmla="*/ 167640 h 289560"/>
              <a:gd name="connsiteX1" fmla="*/ 502920 w 711200"/>
              <a:gd name="connsiteY1" fmla="*/ 20320 h 289560"/>
              <a:gd name="connsiteX2" fmla="*/ 711200 w 711200"/>
              <a:gd name="connsiteY2" fmla="*/ 289560 h 289560"/>
              <a:gd name="connsiteX3" fmla="*/ 711200 w 711200"/>
              <a:gd name="connsiteY3" fmla="*/ 289560 h 289560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209868 h 281115"/>
              <a:gd name="connsiteX1" fmla="*/ 502920 w 711200"/>
              <a:gd name="connsiteY1" fmla="*/ 11875 h 281115"/>
              <a:gd name="connsiteX2" fmla="*/ 711200 w 711200"/>
              <a:gd name="connsiteY2" fmla="*/ 281115 h 281115"/>
              <a:gd name="connsiteX3" fmla="*/ 711200 w 711200"/>
              <a:gd name="connsiteY3" fmla="*/ 281115 h 281115"/>
              <a:gd name="connsiteX0" fmla="*/ 0 w 711200"/>
              <a:gd name="connsiteY0" fmla="*/ 157799 h 229046"/>
              <a:gd name="connsiteX1" fmla="*/ 444500 w 711200"/>
              <a:gd name="connsiteY1" fmla="*/ 11876 h 229046"/>
              <a:gd name="connsiteX2" fmla="*/ 711200 w 711200"/>
              <a:gd name="connsiteY2" fmla="*/ 229046 h 229046"/>
              <a:gd name="connsiteX3" fmla="*/ 711200 w 711200"/>
              <a:gd name="connsiteY3" fmla="*/ 229046 h 229046"/>
              <a:gd name="connsiteX0" fmla="*/ 0 w 798124"/>
              <a:gd name="connsiteY0" fmla="*/ 187961 h 223013"/>
              <a:gd name="connsiteX1" fmla="*/ 531424 w 798124"/>
              <a:gd name="connsiteY1" fmla="*/ 5843 h 223013"/>
              <a:gd name="connsiteX2" fmla="*/ 798124 w 798124"/>
              <a:gd name="connsiteY2" fmla="*/ 223013 h 223013"/>
              <a:gd name="connsiteX3" fmla="*/ 798124 w 798124"/>
              <a:gd name="connsiteY3" fmla="*/ 223013 h 223013"/>
              <a:gd name="connsiteX0" fmla="*/ 0 w 739595"/>
              <a:gd name="connsiteY0" fmla="*/ 169864 h 226633"/>
              <a:gd name="connsiteX1" fmla="*/ 472895 w 739595"/>
              <a:gd name="connsiteY1" fmla="*/ 9463 h 226633"/>
              <a:gd name="connsiteX2" fmla="*/ 739595 w 739595"/>
              <a:gd name="connsiteY2" fmla="*/ 226633 h 226633"/>
              <a:gd name="connsiteX3" fmla="*/ 739595 w 739595"/>
              <a:gd name="connsiteY3" fmla="*/ 226633 h 226633"/>
              <a:gd name="connsiteX0" fmla="*/ 0 w 840691"/>
              <a:gd name="connsiteY0" fmla="*/ 169863 h 327978"/>
              <a:gd name="connsiteX1" fmla="*/ 472895 w 840691"/>
              <a:gd name="connsiteY1" fmla="*/ 9462 h 327978"/>
              <a:gd name="connsiteX2" fmla="*/ 739595 w 840691"/>
              <a:gd name="connsiteY2" fmla="*/ 226632 h 327978"/>
              <a:gd name="connsiteX3" fmla="*/ 840691 w 840691"/>
              <a:gd name="connsiteY3" fmla="*/ 327978 h 327978"/>
              <a:gd name="connsiteX0" fmla="*/ 0 w 840691"/>
              <a:gd name="connsiteY0" fmla="*/ 186754 h 344869"/>
              <a:gd name="connsiteX1" fmla="*/ 472895 w 840691"/>
              <a:gd name="connsiteY1" fmla="*/ 26353 h 344869"/>
              <a:gd name="connsiteX2" fmla="*/ 840691 w 840691"/>
              <a:gd name="connsiteY2" fmla="*/ 344869 h 344869"/>
              <a:gd name="connsiteX0" fmla="*/ 0 w 840691"/>
              <a:gd name="connsiteY0" fmla="*/ 148971 h 307086"/>
              <a:gd name="connsiteX1" fmla="*/ 579970 w 840691"/>
              <a:gd name="connsiteY1" fmla="*/ 91311 h 307086"/>
              <a:gd name="connsiteX2" fmla="*/ 840691 w 840691"/>
              <a:gd name="connsiteY2" fmla="*/ 307086 h 307086"/>
              <a:gd name="connsiteX0" fmla="*/ 0 w 840691"/>
              <a:gd name="connsiteY0" fmla="*/ -1 h 158114"/>
              <a:gd name="connsiteX1" fmla="*/ 840691 w 840691"/>
              <a:gd name="connsiteY1" fmla="*/ 158114 h 158114"/>
              <a:gd name="connsiteX0" fmla="*/ 0 w 840691"/>
              <a:gd name="connsiteY0" fmla="*/ 0 h 158115"/>
              <a:gd name="connsiteX1" fmla="*/ 840691 w 840691"/>
              <a:gd name="connsiteY1" fmla="*/ 158115 h 158115"/>
              <a:gd name="connsiteX0" fmla="*/ 0 w 840691"/>
              <a:gd name="connsiteY0" fmla="*/ 34163 h 192278"/>
              <a:gd name="connsiteX1" fmla="*/ 840691 w 840691"/>
              <a:gd name="connsiteY1" fmla="*/ 192278 h 19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0691" h="192278">
                <a:moveTo>
                  <a:pt x="0" y="34163"/>
                </a:moveTo>
                <a:cubicBezTo>
                  <a:pt x="333438" y="0"/>
                  <a:pt x="571103" y="52705"/>
                  <a:pt x="840691" y="192278"/>
                </a:cubicBezTo>
              </a:path>
            </a:pathLst>
          </a:custGeom>
          <a:ln>
            <a:solidFill>
              <a:srgbClr val="CC33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39" descr="ZnOonl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2209800"/>
            <a:ext cx="876029" cy="1910125"/>
          </a:xfrm>
          <a:prstGeom prst="rect">
            <a:avLst/>
          </a:prstGeom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Goals for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</a:t>
            </a:r>
            <a:r>
              <a:rPr lang="en-US" smtClean="0"/>
              <a:t> funding period</a:t>
            </a:r>
          </a:p>
        </p:txBody>
      </p:sp>
      <p:sp>
        <p:nvSpPr>
          <p:cNvPr id="78" name="Pfeil nach unten 77"/>
          <p:cNvSpPr/>
          <p:nvPr/>
        </p:nvSpPr>
        <p:spPr>
          <a:xfrm>
            <a:off x="1524000" y="4343400"/>
            <a:ext cx="228600" cy="304800"/>
          </a:xfrm>
          <a:prstGeom prst="downArrow">
            <a:avLst/>
          </a:prstGeom>
          <a:solidFill>
            <a:srgbClr val="FFCC99"/>
          </a:solidFill>
          <a:ln>
            <a:solidFill>
              <a:srgbClr val="CC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3300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548622" y="4648200"/>
            <a:ext cx="14911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CC3300"/>
                </a:solidFill>
              </a:rPr>
              <a:t>with </a:t>
            </a:r>
            <a:r>
              <a:rPr lang="en-US" sz="1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  <a:r>
              <a:rPr lang="en-US" sz="1400" dirty="0" smtClean="0">
                <a:solidFill>
                  <a:srgbClr val="CC3300"/>
                </a:solidFill>
              </a:rPr>
              <a:t> to</a:t>
            </a:r>
          </a:p>
          <a:p>
            <a:pPr algn="r"/>
            <a:r>
              <a:rPr lang="en-US" sz="1400" dirty="0" smtClean="0">
                <a:solidFill>
                  <a:srgbClr val="CC3300"/>
                </a:solidFill>
              </a:rPr>
              <a:t>modify energy</a:t>
            </a:r>
            <a:br>
              <a:rPr lang="en-US" sz="1400" dirty="0" smtClean="0">
                <a:solidFill>
                  <a:srgbClr val="CC3300"/>
                </a:solidFill>
              </a:rPr>
            </a:br>
            <a:r>
              <a:rPr lang="en-US" sz="1400" dirty="0" smtClean="0">
                <a:solidFill>
                  <a:srgbClr val="CC3300"/>
                </a:solidFill>
              </a:rPr>
              <a:t>level alignment</a:t>
            </a:r>
          </a:p>
          <a:p>
            <a:pPr algn="r"/>
            <a:endParaRPr lang="en-US" sz="1400" dirty="0" smtClean="0">
              <a:solidFill>
                <a:srgbClr val="CC3300"/>
              </a:solidFill>
            </a:endParaRPr>
          </a:p>
          <a:p>
            <a:pPr algn="r"/>
            <a:r>
              <a:rPr lang="en-US" sz="1400" dirty="0" smtClean="0">
                <a:solidFill>
                  <a:srgbClr val="CC3300"/>
                </a:solidFill>
              </a:rPr>
              <a:t>de</a:t>
            </a:r>
            <a:r>
              <a:rPr lang="en-US" sz="1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coupling</a:t>
            </a:r>
            <a:r>
              <a:rPr lang="en-US" sz="1400" dirty="0" smtClean="0">
                <a:solidFill>
                  <a:srgbClr val="CC3300"/>
                </a:solidFill>
              </a:rPr>
              <a:t> of</a:t>
            </a:r>
            <a:br>
              <a:rPr lang="en-US" sz="1400" dirty="0" smtClean="0">
                <a:solidFill>
                  <a:srgbClr val="CC3300"/>
                </a:solidFill>
              </a:rPr>
            </a:b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ZnO</a:t>
            </a:r>
            <a:r>
              <a:rPr lang="en-US" sz="1400" dirty="0" smtClean="0">
                <a:solidFill>
                  <a:srgbClr val="CC3300"/>
                </a:solidFill>
              </a:rPr>
              <a:t> and </a:t>
            </a:r>
            <a:r>
              <a:rPr lang="en-US" sz="1400" dirty="0" smtClean="0">
                <a:solidFill>
                  <a:srgbClr val="336600"/>
                </a:solidFill>
              </a:rPr>
              <a:t>organic</a:t>
            </a:r>
            <a:endParaRPr lang="en-US" sz="1400" dirty="0">
              <a:solidFill>
                <a:srgbClr val="336600"/>
              </a:solidFill>
            </a:endParaRPr>
          </a:p>
        </p:txBody>
      </p:sp>
      <p:sp>
        <p:nvSpPr>
          <p:cNvPr id="80" name="Pfeil nach unten 79"/>
          <p:cNvSpPr/>
          <p:nvPr/>
        </p:nvSpPr>
        <p:spPr>
          <a:xfrm>
            <a:off x="2316796" y="4343400"/>
            <a:ext cx="228600" cy="304800"/>
          </a:xfrm>
          <a:prstGeom prst="downArrow">
            <a:avLst/>
          </a:prstGeom>
          <a:solidFill>
            <a:srgbClr val="CCFFCC"/>
          </a:solidFill>
          <a:ln>
            <a:solidFill>
              <a:srgbClr val="33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3300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2240596" y="4648200"/>
            <a:ext cx="1569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336600"/>
                </a:solidFill>
              </a:rPr>
              <a:t>not treated in A4</a:t>
            </a:r>
            <a:endParaRPr lang="en-US" sz="1400" i="1" dirty="0">
              <a:solidFill>
                <a:srgbClr val="336600"/>
              </a:solidFill>
            </a:endParaRPr>
          </a:p>
        </p:txBody>
      </p:sp>
      <p:sp>
        <p:nvSpPr>
          <p:cNvPr id="82" name="Pfeil nach rechts 81"/>
          <p:cNvSpPr/>
          <p:nvPr/>
        </p:nvSpPr>
        <p:spPr>
          <a:xfrm>
            <a:off x="3810000" y="3048000"/>
            <a:ext cx="1219200" cy="304800"/>
          </a:xfrm>
          <a:prstGeom prst="rightArrow">
            <a:avLst>
              <a:gd name="adj1" fmla="val 50000"/>
              <a:gd name="adj2" fmla="val 140000"/>
            </a:avLst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ieren 92"/>
          <p:cNvGrpSpPr/>
          <p:nvPr/>
        </p:nvGrpSpPr>
        <p:grpSpPr>
          <a:xfrm>
            <a:off x="6096000" y="2514600"/>
            <a:ext cx="2362200" cy="457200"/>
            <a:chOff x="6096000" y="2286000"/>
            <a:chExt cx="2362200" cy="457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7" name="Bogen 86"/>
            <p:cNvSpPr/>
            <p:nvPr/>
          </p:nvSpPr>
          <p:spPr>
            <a:xfrm rot="5400000">
              <a:off x="6019800" y="2362200"/>
              <a:ext cx="457200" cy="304800"/>
            </a:xfrm>
            <a:prstGeom prst="arc">
              <a:avLst>
                <a:gd name="adj1" fmla="val 10777082"/>
                <a:gd name="adj2" fmla="val 0"/>
              </a:avLst>
            </a:prstGeom>
            <a:solidFill>
              <a:schemeClr val="accent1"/>
            </a:solidFill>
            <a:ln w="25400">
              <a:solidFill>
                <a:srgbClr val="0037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Gerade Verbindung 88"/>
            <p:cNvCxnSpPr/>
            <p:nvPr/>
          </p:nvCxnSpPr>
          <p:spPr>
            <a:xfrm>
              <a:off x="6400800" y="2514600"/>
              <a:ext cx="152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Gleichschenkliges Dreieck 89"/>
            <p:cNvSpPr/>
            <p:nvPr/>
          </p:nvSpPr>
          <p:spPr>
            <a:xfrm rot="5400000">
              <a:off x="6553200" y="2286000"/>
              <a:ext cx="457200" cy="457200"/>
            </a:xfrm>
            <a:prstGeom prst="triangle">
              <a:avLst/>
            </a:prstGeom>
            <a:solidFill>
              <a:srgbClr val="FFCC99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Gerade Verbindung 90"/>
            <p:cNvCxnSpPr/>
            <p:nvPr/>
          </p:nvCxnSpPr>
          <p:spPr>
            <a:xfrm>
              <a:off x="7010400" y="2514600"/>
              <a:ext cx="152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hteck 91"/>
            <p:cNvSpPr/>
            <p:nvPr/>
          </p:nvSpPr>
          <p:spPr>
            <a:xfrm>
              <a:off x="7162800" y="2286000"/>
              <a:ext cx="1295400" cy="457200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feld 93"/>
          <p:cNvSpPr txBox="1"/>
          <p:nvPr/>
        </p:nvSpPr>
        <p:spPr>
          <a:xfrm>
            <a:off x="6248400" y="1447800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376C"/>
                </a:solidFill>
              </a:rPr>
              <a:t>docking</a:t>
            </a:r>
            <a:endParaRPr lang="en-US" sz="1400" dirty="0">
              <a:solidFill>
                <a:srgbClr val="00376C"/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7010400" y="175260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  <a:endParaRPr lang="en-US" sz="140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7772400" y="1981200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336600"/>
                </a:solidFill>
              </a:rPr>
              <a:t>organic</a:t>
            </a:r>
            <a:endParaRPr lang="en-US" sz="1400">
              <a:solidFill>
                <a:srgbClr val="336600"/>
              </a:solidFill>
            </a:endParaRPr>
          </a:p>
        </p:txBody>
      </p:sp>
      <p:cxnSp>
        <p:nvCxnSpPr>
          <p:cNvPr id="100" name="Gerade Verbindung mit Pfeil 99"/>
          <p:cNvCxnSpPr>
            <a:stCxn id="94" idx="2"/>
          </p:cNvCxnSpPr>
          <p:nvPr/>
        </p:nvCxnSpPr>
        <p:spPr>
          <a:xfrm flipH="1">
            <a:off x="6324600" y="1755577"/>
            <a:ext cx="322307" cy="759023"/>
          </a:xfrm>
          <a:prstGeom prst="straightConnector1">
            <a:avLst/>
          </a:prstGeom>
          <a:ln>
            <a:solidFill>
              <a:srgbClr val="00376C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/>
          <p:nvPr/>
        </p:nvCxnSpPr>
        <p:spPr>
          <a:xfrm flipH="1">
            <a:off x="6781800" y="2057400"/>
            <a:ext cx="381000" cy="533400"/>
          </a:xfrm>
          <a:prstGeom prst="straightConnector1">
            <a:avLst/>
          </a:prstGeom>
          <a:ln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H="1">
            <a:off x="7775597" y="2232180"/>
            <a:ext cx="114567" cy="223272"/>
          </a:xfrm>
          <a:prstGeom prst="straightConnector1">
            <a:avLst/>
          </a:prstGeom>
          <a:ln>
            <a:solidFill>
              <a:srgbClr val="3366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162"/>
          <p:cNvGrpSpPr/>
          <p:nvPr/>
        </p:nvGrpSpPr>
        <p:grpSpPr>
          <a:xfrm>
            <a:off x="6096000" y="3124200"/>
            <a:ext cx="2362200" cy="533400"/>
            <a:chOff x="6096000" y="3429000"/>
            <a:chExt cx="2362200" cy="533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53" name="Gerade Verbindung 152"/>
            <p:cNvCxnSpPr/>
            <p:nvPr/>
          </p:nvCxnSpPr>
          <p:spPr>
            <a:xfrm>
              <a:off x="6553200" y="3733800"/>
              <a:ext cx="457200" cy="0"/>
            </a:xfrm>
            <a:prstGeom prst="line">
              <a:avLst/>
            </a:prstGeom>
            <a:ln w="31750">
              <a:solidFill>
                <a:srgbClr val="FF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ogen 134"/>
            <p:cNvSpPr/>
            <p:nvPr/>
          </p:nvSpPr>
          <p:spPr>
            <a:xfrm rot="5400000">
              <a:off x="6019800" y="3581400"/>
              <a:ext cx="457200" cy="304800"/>
            </a:xfrm>
            <a:prstGeom prst="arc">
              <a:avLst>
                <a:gd name="adj1" fmla="val 10777082"/>
                <a:gd name="adj2" fmla="val 0"/>
              </a:avLst>
            </a:prstGeom>
            <a:solidFill>
              <a:schemeClr val="accent1"/>
            </a:solidFill>
            <a:ln w="25400">
              <a:solidFill>
                <a:srgbClr val="0037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Gerade Verbindung 135"/>
            <p:cNvCxnSpPr/>
            <p:nvPr/>
          </p:nvCxnSpPr>
          <p:spPr>
            <a:xfrm>
              <a:off x="6400800" y="3733800"/>
              <a:ext cx="152400" cy="0"/>
            </a:xfrm>
            <a:prstGeom prst="line">
              <a:avLst/>
            </a:prstGeom>
            <a:ln w="25400">
              <a:solidFill>
                <a:srgbClr val="CC33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Gerade Verbindung 138"/>
            <p:cNvCxnSpPr/>
            <p:nvPr/>
          </p:nvCxnSpPr>
          <p:spPr>
            <a:xfrm>
              <a:off x="7010400" y="3733800"/>
              <a:ext cx="152400" cy="0"/>
            </a:xfrm>
            <a:prstGeom prst="line">
              <a:avLst/>
            </a:prstGeom>
            <a:ln w="25400">
              <a:solidFill>
                <a:srgbClr val="CC33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hteck 139"/>
            <p:cNvSpPr/>
            <p:nvPr/>
          </p:nvSpPr>
          <p:spPr>
            <a:xfrm>
              <a:off x="7162800" y="3505200"/>
              <a:ext cx="1295400" cy="457200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2" name="Gerade Verbindung 141"/>
            <p:cNvCxnSpPr/>
            <p:nvPr/>
          </p:nvCxnSpPr>
          <p:spPr>
            <a:xfrm flipV="1">
              <a:off x="6553200" y="3429000"/>
              <a:ext cx="381000" cy="304800"/>
            </a:xfrm>
            <a:prstGeom prst="line">
              <a:avLst/>
            </a:prstGeom>
            <a:ln w="25400">
              <a:solidFill>
                <a:srgbClr val="CC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feld 153"/>
          <p:cNvSpPr txBox="1"/>
          <p:nvPr/>
        </p:nvSpPr>
        <p:spPr>
          <a:xfrm>
            <a:off x="6781800" y="4114800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C3300"/>
                </a:solidFill>
              </a:rPr>
              <a:t>switch electronic</a:t>
            </a:r>
            <a:br>
              <a:rPr lang="en-US" sz="1400" dirty="0" smtClean="0">
                <a:solidFill>
                  <a:srgbClr val="CC3300"/>
                </a:solidFill>
              </a:rPr>
            </a:br>
            <a:r>
              <a:rPr lang="en-US" sz="1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coupling</a:t>
            </a:r>
            <a:r>
              <a:rPr lang="en-US" sz="1400" dirty="0" smtClean="0">
                <a:solidFill>
                  <a:srgbClr val="CC3300"/>
                </a:solidFill>
              </a:rPr>
              <a:t> between</a:t>
            </a:r>
            <a:br>
              <a:rPr lang="en-US" sz="1400" dirty="0" smtClean="0">
                <a:solidFill>
                  <a:srgbClr val="CC3300"/>
                </a:solidFill>
              </a:rPr>
            </a:b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ZnO</a:t>
            </a:r>
            <a:r>
              <a:rPr lang="en-US" sz="1400" dirty="0" smtClean="0">
                <a:solidFill>
                  <a:srgbClr val="CC3300"/>
                </a:solidFill>
              </a:rPr>
              <a:t> and </a:t>
            </a:r>
            <a:r>
              <a:rPr lang="en-US" sz="1400" dirty="0" smtClean="0">
                <a:solidFill>
                  <a:srgbClr val="336600"/>
                </a:solidFill>
              </a:rPr>
              <a:t>organic</a:t>
            </a:r>
            <a:endParaRPr lang="en-US" sz="1400" dirty="0">
              <a:solidFill>
                <a:srgbClr val="336600"/>
              </a:solidFill>
            </a:endParaRPr>
          </a:p>
        </p:txBody>
      </p:sp>
      <p:cxnSp>
        <p:nvCxnSpPr>
          <p:cNvPr id="157" name="Gerade Verbindung mit Pfeil 156"/>
          <p:cNvCxnSpPr/>
          <p:nvPr/>
        </p:nvCxnSpPr>
        <p:spPr>
          <a:xfrm flipH="1" flipV="1">
            <a:off x="6858000" y="3581400"/>
            <a:ext cx="76200" cy="533400"/>
          </a:xfrm>
          <a:prstGeom prst="straightConnector1">
            <a:avLst/>
          </a:prstGeom>
          <a:ln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457200" y="1066800"/>
            <a:ext cx="390844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Integrated SAM functionality</a:t>
            </a:r>
          </a:p>
          <a:p>
            <a:pPr marL="342900" indent="-342900"/>
            <a:r>
              <a:rPr lang="en-US" sz="1400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(PhD student 2 of 2)</a:t>
            </a:r>
          </a:p>
        </p:txBody>
      </p:sp>
      <p:pic>
        <p:nvPicPr>
          <p:cNvPr id="39" name="Grafik 38" descr="FullSt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09800"/>
            <a:ext cx="2226452" cy="1956714"/>
          </a:xfrm>
          <a:prstGeom prst="rect">
            <a:avLst/>
          </a:prstGeom>
        </p:spPr>
      </p:pic>
      <p:sp>
        <p:nvSpPr>
          <p:cNvPr id="73" name="Textfeld 72"/>
          <p:cNvSpPr txBox="1"/>
          <p:nvPr/>
        </p:nvSpPr>
        <p:spPr>
          <a:xfrm rot="16040061">
            <a:off x="708640" y="314458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ZnO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6" name="Textfeld 75"/>
          <p:cNvSpPr txBox="1"/>
          <p:nvPr/>
        </p:nvSpPr>
        <p:spPr>
          <a:xfrm rot="16030271">
            <a:off x="1184731" y="31531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SAM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 rot="16200000">
            <a:off x="1935492" y="323089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336600"/>
                </a:solidFill>
              </a:rPr>
              <a:t>organic</a:t>
            </a:r>
            <a:endParaRPr lang="en-US" i="1" dirty="0">
              <a:solidFill>
                <a:srgbClr val="336600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 rot="16040061">
            <a:off x="5496314" y="313825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ZnO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>
          <a:xfrm>
            <a:off x="2590800" y="4419600"/>
            <a:ext cx="2362200" cy="762000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2590800" y="2667000"/>
            <a:ext cx="2362200" cy="175260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5867400" y="3733800"/>
            <a:ext cx="2895600" cy="1447800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5867400" y="1828800"/>
            <a:ext cx="2895600" cy="190500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Integrated SAM functionality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57200" y="914400"/>
            <a:ext cx="4572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Computational methods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built upon what we have and know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DFT+TS slabs for structure (VASP and GADGET)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hybrid DFT for energy levels (VASP)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quantum chemistry for molecules in gas phase (Gaussian)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376C"/>
                </a:solidFill>
              </a:rPr>
              <a:t> nudged elastic band for (ground-state) switching on surface</a:t>
            </a:r>
            <a:endParaRPr lang="en-US" sz="1200" b="1" dirty="0" smtClean="0">
              <a:solidFill>
                <a:srgbClr val="00376C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7200" y="2590800"/>
            <a:ext cx="23622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size of calculations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336600"/>
                </a:solidFill>
              </a:rPr>
              <a:t> excited-state switching</a:t>
            </a:r>
          </a:p>
          <a:p>
            <a:pPr>
              <a:spcAft>
                <a:spcPts val="0"/>
              </a:spcAft>
            </a:pPr>
            <a:r>
              <a:rPr lang="en-US" sz="1200" dirty="0" smtClean="0">
                <a:solidFill>
                  <a:srgbClr val="336600"/>
                </a:solidFill>
              </a:rPr>
              <a:t>  (gas-phase only)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57200" y="3913019"/>
            <a:ext cx="2133600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</a:t>
            </a:r>
            <a:r>
              <a:rPr lang="en-US" sz="1200" dirty="0" err="1" smtClean="0">
                <a:solidFill>
                  <a:srgbClr val="996600"/>
                </a:solidFill>
              </a:rPr>
              <a:t>ZnO</a:t>
            </a:r>
            <a:r>
              <a:rPr lang="en-US" sz="1200" dirty="0" smtClean="0">
                <a:solidFill>
                  <a:srgbClr val="996600"/>
                </a:solidFill>
              </a:rPr>
              <a:t> and </a:t>
            </a:r>
            <a:r>
              <a:rPr lang="en-US" sz="1200" dirty="0" err="1" smtClean="0">
                <a:solidFill>
                  <a:srgbClr val="996600"/>
                </a:solidFill>
              </a:rPr>
              <a:t>GaN</a:t>
            </a:r>
            <a:r>
              <a:rPr lang="en-US" sz="1200" dirty="0" smtClean="0">
                <a:solidFill>
                  <a:srgbClr val="996600"/>
                </a:solidFill>
              </a:rPr>
              <a:t> surface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996600"/>
                </a:solidFill>
              </a:rPr>
              <a:t> various docking groups </a:t>
            </a:r>
            <a:r>
              <a:rPr lang="en-US" sz="12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200" dirty="0" smtClean="0">
                <a:solidFill>
                  <a:srgbClr val="996600"/>
                </a:solidFill>
              </a:rPr>
              <a:t> </a:t>
            </a:r>
            <a:r>
              <a:rPr lang="en-US" sz="1050" i="1" dirty="0" smtClean="0">
                <a:solidFill>
                  <a:srgbClr val="996600"/>
                </a:solidFill>
              </a:rPr>
              <a:t>phosphonic acids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carboxylic acids</a:t>
            </a: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</a:t>
            </a:r>
            <a:r>
              <a:rPr lang="en-US" sz="1050" i="1" dirty="0" err="1" smtClean="0">
                <a:solidFill>
                  <a:srgbClr val="996600"/>
                </a:solidFill>
              </a:rPr>
              <a:t>thiols</a:t>
            </a:r>
            <a:endParaRPr lang="en-US" sz="1050" i="1" dirty="0" smtClean="0">
              <a:solidFill>
                <a:srgbClr val="996600"/>
              </a:solidFill>
            </a:endParaRPr>
          </a:p>
          <a:p>
            <a:pPr marL="108000">
              <a:spcAft>
                <a:spcPts val="0"/>
              </a:spcAft>
              <a:buFontTx/>
              <a:buChar char="-"/>
            </a:pPr>
            <a:r>
              <a:rPr lang="en-US" sz="1050" i="1" dirty="0" smtClean="0">
                <a:solidFill>
                  <a:srgbClr val="996600"/>
                </a:solidFill>
              </a:rPr>
              <a:t> …</a:t>
            </a:r>
          </a:p>
        </p:txBody>
      </p:sp>
      <p:pic>
        <p:nvPicPr>
          <p:cNvPr id="16" name="Grafik 15" descr="SwitchClos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69248">
            <a:off x="6013911" y="1873183"/>
            <a:ext cx="994948" cy="3450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Grafik 16" descr="SwitchOp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69248">
            <a:off x="7697774" y="1873184"/>
            <a:ext cx="987891" cy="34505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Grafik 17" descr="DipoleDow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69248">
            <a:off x="2743200" y="2698780"/>
            <a:ext cx="889100" cy="26249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Grafik 18" descr="DipoleU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69248">
            <a:off x="3832062" y="2698780"/>
            <a:ext cx="889100" cy="26249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feld 19"/>
          <p:cNvSpPr txBox="1"/>
          <p:nvPr/>
        </p:nvSpPr>
        <p:spPr>
          <a:xfrm>
            <a:off x="2667000" y="5193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de-DE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733800" y="5193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de-DE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087894" y="5193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de-DE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772400" y="5181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de-DE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7010400" y="4343400"/>
            <a:ext cx="533400" cy="0"/>
          </a:xfrm>
          <a:prstGeom prst="straightConnector1">
            <a:avLst/>
          </a:prstGeom>
          <a:ln w="12700"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H="1">
            <a:off x="7010400" y="4419600"/>
            <a:ext cx="533400" cy="0"/>
          </a:xfrm>
          <a:prstGeom prst="straightConnector1">
            <a:avLst/>
          </a:prstGeom>
          <a:ln w="12700"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V="1">
            <a:off x="3200400" y="4572000"/>
            <a:ext cx="76200" cy="457200"/>
          </a:xfrm>
          <a:prstGeom prst="straightConnector1">
            <a:avLst/>
          </a:prstGeom>
          <a:ln w="1905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H="1">
            <a:off x="4267200" y="4648200"/>
            <a:ext cx="76200" cy="457200"/>
          </a:xfrm>
          <a:prstGeom prst="straightConnector1">
            <a:avLst/>
          </a:prstGeom>
          <a:ln w="19050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3200400" y="4659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endParaRPr lang="de-DE" i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260696" y="4648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endParaRPr lang="de-DE" i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971800" y="5562600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996600"/>
                </a:solidFill>
              </a:rPr>
              <a:t>dipoles</a:t>
            </a:r>
            <a:endParaRPr lang="de-DE" sz="1600" b="1" dirty="0">
              <a:solidFill>
                <a:srgbClr val="99660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752455" y="5562600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996600"/>
                </a:solidFill>
              </a:rPr>
              <a:t>switch</a:t>
            </a:r>
            <a:endParaRPr lang="de-DE" sz="1600" b="1" dirty="0">
              <a:solidFill>
                <a:srgbClr val="9966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1447800" y="5791200"/>
            <a:ext cx="36792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>
                <a:solidFill>
                  <a:srgbClr val="996600"/>
                </a:solidFill>
              </a:rPr>
              <a:t>V. Obersteiner &amp; al., </a:t>
            </a:r>
            <a:r>
              <a:rPr lang="de-DE" sz="1050" i="1" dirty="0" smtClean="0">
                <a:solidFill>
                  <a:srgbClr val="996600"/>
                </a:solidFill>
              </a:rPr>
              <a:t>J. Chem. Phys. C </a:t>
            </a:r>
            <a:r>
              <a:rPr lang="de-DE" sz="1000" b="1" dirty="0" smtClean="0">
                <a:solidFill>
                  <a:srgbClr val="996600"/>
                </a:solidFill>
              </a:rPr>
              <a:t>118</a:t>
            </a:r>
            <a:r>
              <a:rPr lang="de-DE" sz="1050" dirty="0" smtClean="0">
                <a:solidFill>
                  <a:srgbClr val="996600"/>
                </a:solidFill>
              </a:rPr>
              <a:t>, 22395 (2014).</a:t>
            </a:r>
            <a:endParaRPr lang="de-DE" sz="1050" dirty="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Interaction with other Projects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895600" y="5193268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Koch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114800" y="2907268"/>
            <a:ext cx="934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A4</a:t>
            </a:r>
            <a:endParaRPr lang="en-US" sz="4800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226941" y="1154668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Hecht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29200" y="914400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Klapp</a:t>
            </a:r>
            <a:r>
              <a:rPr lang="en-US" b="1" dirty="0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err="1" smtClean="0">
                <a:solidFill>
                  <a:srgbClr val="0037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Dzubiella</a:t>
            </a:r>
            <a:endParaRPr lang="en-US" b="1" dirty="0">
              <a:solidFill>
                <a:srgbClr val="00376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V="1">
            <a:off x="4724400" y="1295400"/>
            <a:ext cx="762000" cy="1676400"/>
          </a:xfrm>
          <a:prstGeom prst="straightConnector1">
            <a:avLst/>
          </a:prstGeom>
          <a:ln w="19050">
            <a:solidFill>
              <a:srgbClr val="00376C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 rot="17659622">
            <a:off x="4109720" y="1880172"/>
            <a:ext cx="196560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rgbClr val="00376C"/>
                </a:solidFill>
              </a:rPr>
              <a:t>molecular parameters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rgbClr val="00376C"/>
                </a:solidFill>
              </a:rPr>
              <a:t>surface structure/charges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33400" y="2983468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Scheffler/Körzdörfer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2743200" y="1535668"/>
            <a:ext cx="1371600" cy="1447800"/>
          </a:xfrm>
          <a:prstGeom prst="straightConnector1">
            <a:avLst/>
          </a:prstGeom>
          <a:ln w="19050">
            <a:solidFill>
              <a:srgbClr val="3366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 rot="2785262">
            <a:off x="2858877" y="2027462"/>
            <a:ext cx="1350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00"/>
                </a:solidFill>
              </a:rPr>
              <a:t>molecular design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531213" y="3593068"/>
            <a:ext cx="144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Tkatchenko</a:t>
            </a: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2971800" y="3212068"/>
            <a:ext cx="9906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V="1">
            <a:off x="2971800" y="3516868"/>
            <a:ext cx="1066800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 rot="210761">
            <a:off x="2847631" y="3212068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consultation</a:t>
            </a:r>
            <a:endParaRPr lang="en-US" sz="1200" dirty="0"/>
          </a:p>
        </p:txBody>
      </p:sp>
      <p:sp>
        <p:nvSpPr>
          <p:cNvPr id="32" name="Textfeld 31"/>
          <p:cNvSpPr txBox="1"/>
          <p:nvPr/>
        </p:nvSpPr>
        <p:spPr>
          <a:xfrm rot="20637143">
            <a:off x="2858364" y="3456929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 methods</a:t>
            </a:r>
            <a:endParaRPr lang="en-US" sz="1200" dirty="0"/>
          </a:p>
        </p:txBody>
      </p:sp>
      <p:cxnSp>
        <p:nvCxnSpPr>
          <p:cNvPr id="35" name="Gerade Verbindung mit Pfeil 34"/>
          <p:cNvCxnSpPr/>
          <p:nvPr/>
        </p:nvCxnSpPr>
        <p:spPr>
          <a:xfrm flipV="1">
            <a:off x="3429000" y="3745468"/>
            <a:ext cx="914400" cy="144780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 rot="18189023">
            <a:off x="3249625" y="4202605"/>
            <a:ext cx="131318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/>
              <a:t>surface</a:t>
            </a:r>
          </a:p>
          <a:p>
            <a:pPr algn="ctr"/>
            <a:r>
              <a:rPr lang="en-US" sz="1200" dirty="0" smtClean="0"/>
              <a:t>characterization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7315200" y="2209800"/>
            <a:ext cx="744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Draxl</a:t>
            </a:r>
            <a:endParaRPr lang="en-US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7086600" y="41148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Neher</a:t>
            </a:r>
            <a:endParaRPr lang="en-US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178750" y="549806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endParaRPr lang="en-US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3" name="Gerade Verbindung mit Pfeil 42"/>
          <p:cNvCxnSpPr>
            <a:endCxn id="39" idx="1"/>
          </p:cNvCxnSpPr>
          <p:nvPr/>
        </p:nvCxnSpPr>
        <p:spPr>
          <a:xfrm flipV="1">
            <a:off x="5029200" y="2394466"/>
            <a:ext cx="2286000" cy="729734"/>
          </a:xfrm>
          <a:prstGeom prst="straightConnector1">
            <a:avLst/>
          </a:prstGeom>
          <a:ln w="19050"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 rot="20577325">
            <a:off x="5614956" y="2399985"/>
            <a:ext cx="167706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200" dirty="0" smtClean="0">
                <a:solidFill>
                  <a:srgbClr val="CC3300"/>
                </a:solidFill>
              </a:rPr>
              <a:t>SAM structure</a:t>
            </a:r>
          </a:p>
          <a:p>
            <a:pPr algn="r"/>
            <a:r>
              <a:rPr lang="en-US" sz="1200" dirty="0" smtClean="0">
                <a:solidFill>
                  <a:srgbClr val="CC3300"/>
                </a:solidFill>
              </a:rPr>
              <a:t>surface stoichiometry</a:t>
            </a:r>
            <a:endParaRPr lang="en-US" sz="1200" dirty="0">
              <a:solidFill>
                <a:srgbClr val="CC3300"/>
              </a:solidFill>
            </a:endParaRPr>
          </a:p>
        </p:txBody>
      </p:sp>
      <p:cxnSp>
        <p:nvCxnSpPr>
          <p:cNvPr id="48" name="Gerade Verbindung mit Pfeil 47"/>
          <p:cNvCxnSpPr>
            <a:endCxn id="40" idx="1"/>
          </p:cNvCxnSpPr>
          <p:nvPr/>
        </p:nvCxnSpPr>
        <p:spPr>
          <a:xfrm>
            <a:off x="5029200" y="3581400"/>
            <a:ext cx="2057400" cy="718066"/>
          </a:xfrm>
          <a:prstGeom prst="straightConnector1">
            <a:avLst/>
          </a:prstGeom>
          <a:ln w="19050">
            <a:solidFill>
              <a:srgbClr val="CC3300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/>
          <p:cNvSpPr txBox="1"/>
          <p:nvPr/>
        </p:nvSpPr>
        <p:spPr>
          <a:xfrm rot="1163511">
            <a:off x="5781973" y="3779857"/>
            <a:ext cx="130837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200" dirty="0" smtClean="0">
                <a:solidFill>
                  <a:srgbClr val="CC3300"/>
                </a:solidFill>
              </a:rPr>
              <a:t>SAM preparation</a:t>
            </a:r>
          </a:p>
          <a:p>
            <a:pPr algn="r"/>
            <a:r>
              <a:rPr lang="en-US" sz="1200" dirty="0" smtClean="0">
                <a:solidFill>
                  <a:srgbClr val="CC3300"/>
                </a:solidFill>
              </a:rPr>
              <a:t>energy levels</a:t>
            </a:r>
          </a:p>
        </p:txBody>
      </p:sp>
      <p:cxnSp>
        <p:nvCxnSpPr>
          <p:cNvPr id="53" name="Gerade Verbindung mit Pfeil 52"/>
          <p:cNvCxnSpPr/>
          <p:nvPr/>
        </p:nvCxnSpPr>
        <p:spPr>
          <a:xfrm>
            <a:off x="4724400" y="3637002"/>
            <a:ext cx="1524000" cy="1773198"/>
          </a:xfrm>
          <a:prstGeom prst="straightConnector1">
            <a:avLst/>
          </a:prstGeom>
          <a:ln w="19050">
            <a:solidFill>
              <a:srgbClr val="CC33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 rot="2969931">
            <a:off x="4211616" y="4271023"/>
            <a:ext cx="2456121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rgbClr val="CC3300"/>
                </a:solidFill>
              </a:rPr>
              <a:t>surface structure/charges</a:t>
            </a:r>
          </a:p>
          <a:p>
            <a:pPr algn="ctr"/>
            <a:r>
              <a:rPr lang="en-US" sz="1200" dirty="0" smtClean="0">
                <a:solidFill>
                  <a:srgbClr val="CC3300"/>
                </a:solidFill>
              </a:rPr>
              <a:t>QM </a:t>
            </a:r>
            <a:r>
              <a:rPr lang="en-US" sz="1200" dirty="0" err="1" smtClean="0">
                <a:solidFill>
                  <a:srgbClr val="CC3300"/>
                </a:solidFill>
              </a:rPr>
              <a:t>calcs</a:t>
            </a:r>
            <a:r>
              <a:rPr lang="en-US" sz="1200" dirty="0" smtClean="0">
                <a:solidFill>
                  <a:srgbClr val="CC3300"/>
                </a:solidFill>
              </a:rPr>
              <a:t>. on molecules &amp; </a:t>
            </a:r>
            <a:r>
              <a:rPr lang="en-US" sz="1200" dirty="0" err="1" smtClean="0">
                <a:solidFill>
                  <a:srgbClr val="CC3300"/>
                </a:solidFill>
              </a:rPr>
              <a:t>dimers</a:t>
            </a:r>
            <a:r>
              <a:rPr lang="en-US" sz="1200" dirty="0" smtClean="0">
                <a:solidFill>
                  <a:srgbClr val="CC3300"/>
                </a:solidFill>
              </a:rPr>
              <a:t/>
            </a:r>
            <a:br>
              <a:rPr lang="en-US" sz="1200" dirty="0" smtClean="0">
                <a:solidFill>
                  <a:srgbClr val="CC3300"/>
                </a:solidFill>
              </a:rPr>
            </a:br>
            <a:r>
              <a:rPr lang="en-US" sz="1200" dirty="0" smtClean="0">
                <a:solidFill>
                  <a:srgbClr val="CC3300"/>
                </a:solidFill>
              </a:rPr>
              <a:t>in ground and excited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653</Words>
  <Application>Microsoft Office PowerPoint</Application>
  <PresentationFormat>Bildschirmpräsentation (4:3)</PresentationFormat>
  <Paragraphs>178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Trebuchet MS</vt:lpstr>
      <vt:lpstr>Wingdings</vt:lpstr>
      <vt:lpstr>Wingdings 2</vt:lpstr>
      <vt:lpstr>Wingdings 3</vt:lpstr>
      <vt:lpstr>Default Design</vt:lpstr>
      <vt:lpstr>Project A4</vt:lpstr>
      <vt:lpstr>Goal for first funding period</vt:lpstr>
      <vt:lpstr>Activities in first funding period</vt:lpstr>
      <vt:lpstr>Activities in first funding period</vt:lpstr>
      <vt:lpstr>Goals for second funding period</vt:lpstr>
      <vt:lpstr>From the vacuum into solution</vt:lpstr>
      <vt:lpstr>Goals for second funding period</vt:lpstr>
      <vt:lpstr>Integrated SAM functionality</vt:lpstr>
      <vt:lpstr>Interaction with other Projects</vt:lpstr>
    </vt:vector>
  </TitlesOfParts>
  <Company>Humboldt University Berlin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</dc:creator>
  <cp:lastModifiedBy>SFB 951/</cp:lastModifiedBy>
  <cp:revision>1833</cp:revision>
  <dcterms:created xsi:type="dcterms:W3CDTF">2009-10-20T09:23:36Z</dcterms:created>
  <dcterms:modified xsi:type="dcterms:W3CDTF">2014-10-16T14:08:33Z</dcterms:modified>
</cp:coreProperties>
</file>