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71" r:id="rId3"/>
    <p:sldId id="256" r:id="rId4"/>
    <p:sldId id="274" r:id="rId5"/>
    <p:sldId id="258" r:id="rId6"/>
    <p:sldId id="260" r:id="rId7"/>
    <p:sldId id="272" r:id="rId8"/>
    <p:sldId id="259" r:id="rId9"/>
    <p:sldId id="268" r:id="rId10"/>
    <p:sldId id="273" r:id="rId11"/>
    <p:sldId id="261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BFBF"/>
    <a:srgbClr val="E20000"/>
    <a:srgbClr val="66A9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11" autoAdjust="0"/>
    <p:restoredTop sz="94660"/>
  </p:normalViewPr>
  <p:slideViewPr>
    <p:cSldViewPr>
      <p:cViewPr varScale="1">
        <p:scale>
          <a:sx n="107" d="100"/>
          <a:sy n="107" d="100"/>
        </p:scale>
        <p:origin x="2016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20211-6692-42E0-992C-3D200A0BFEAC}" type="datetimeFigureOut">
              <a:rPr lang="en-US" smtClean="0"/>
              <a:t>10/16/2014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0F34E-0DF3-4B4D-9566-1ED9FBD71C0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4369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20211-6692-42E0-992C-3D200A0BFEAC}" type="datetimeFigureOut">
              <a:rPr lang="en-US" smtClean="0"/>
              <a:t>10/16/2014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0F34E-0DF3-4B4D-9566-1ED9FBD71C0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8529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20211-6692-42E0-992C-3D200A0BFEAC}" type="datetimeFigureOut">
              <a:rPr lang="en-US" smtClean="0"/>
              <a:t>10/16/2014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0F34E-0DF3-4B4D-9566-1ED9FBD71C0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4662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20211-6692-42E0-992C-3D200A0BFEAC}" type="datetimeFigureOut">
              <a:rPr lang="en-US" smtClean="0"/>
              <a:t>10/16/2014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0F34E-0DF3-4B4D-9566-1ED9FBD71C0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1351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20211-6692-42E0-992C-3D200A0BFEAC}" type="datetimeFigureOut">
              <a:rPr lang="en-US" smtClean="0"/>
              <a:t>10/16/2014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0F34E-0DF3-4B4D-9566-1ED9FBD71C0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9169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20211-6692-42E0-992C-3D200A0BFEAC}" type="datetimeFigureOut">
              <a:rPr lang="en-US" smtClean="0"/>
              <a:t>10/16/2014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0F34E-0DF3-4B4D-9566-1ED9FBD71C0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3901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20211-6692-42E0-992C-3D200A0BFEAC}" type="datetimeFigureOut">
              <a:rPr lang="en-US" smtClean="0"/>
              <a:t>10/16/2014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0F34E-0DF3-4B4D-9566-1ED9FBD71C0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443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20211-6692-42E0-992C-3D200A0BFEAC}" type="datetimeFigureOut">
              <a:rPr lang="en-US" smtClean="0"/>
              <a:t>10/16/2014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0F34E-0DF3-4B4D-9566-1ED9FBD71C0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610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20211-6692-42E0-992C-3D200A0BFEAC}" type="datetimeFigureOut">
              <a:rPr lang="en-US" smtClean="0"/>
              <a:t>10/16/2014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0F34E-0DF3-4B4D-9566-1ED9FBD71C0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39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20211-6692-42E0-992C-3D200A0BFEAC}" type="datetimeFigureOut">
              <a:rPr lang="en-US" smtClean="0"/>
              <a:t>10/16/2014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0F34E-0DF3-4B4D-9566-1ED9FBD71C0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9359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20211-6692-42E0-992C-3D200A0BFEAC}" type="datetimeFigureOut">
              <a:rPr lang="en-US" smtClean="0"/>
              <a:t>10/16/2014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0F34E-0DF3-4B4D-9566-1ED9FBD71C0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026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620211-6692-42E0-992C-3D200A0BFEAC}" type="datetimeFigureOut">
              <a:rPr lang="en-US" smtClean="0"/>
              <a:t>10/16/2014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F0F34E-0DF3-4B4D-9566-1ED9FBD71C0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839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4.wmf"/><Relationship Id="rId4" Type="http://schemas.openxmlformats.org/officeDocument/2006/relationships/oleObject" Target="../embeddings/oleObject4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6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g"/><Relationship Id="rId3" Type="http://schemas.openxmlformats.org/officeDocument/2006/relationships/image" Target="../media/image11.jpeg"/><Relationship Id="rId7" Type="http://schemas.openxmlformats.org/officeDocument/2006/relationships/image" Target="../media/image10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9.bin"/><Relationship Id="rId5" Type="http://schemas.openxmlformats.org/officeDocument/2006/relationships/image" Target="../media/image9.wmf"/><Relationship Id="rId4" Type="http://schemas.openxmlformats.org/officeDocument/2006/relationships/oleObject" Target="../embeddings/oleObject8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539552" y="1556792"/>
            <a:ext cx="7920880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err="1" smtClean="0">
                <a:solidFill>
                  <a:schemeClr val="tx2">
                    <a:lumMod val="75000"/>
                  </a:schemeClr>
                </a:solidFill>
              </a:rPr>
              <a:t>Teilprojekt</a:t>
            </a:r>
            <a:r>
              <a:rPr lang="en-GB" sz="2800" dirty="0" smtClean="0">
                <a:solidFill>
                  <a:schemeClr val="tx2">
                    <a:lumMod val="75000"/>
                  </a:schemeClr>
                </a:solidFill>
              </a:rPr>
              <a:t> B3</a:t>
            </a:r>
          </a:p>
          <a:p>
            <a:r>
              <a:rPr lang="en-GB" dirty="0" err="1" smtClean="0">
                <a:solidFill>
                  <a:schemeClr val="tx2">
                    <a:lumMod val="75000"/>
                  </a:schemeClr>
                </a:solidFill>
              </a:rPr>
              <a:t>Sylke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GB" dirty="0" err="1" smtClean="0">
                <a:solidFill>
                  <a:schemeClr val="tx2">
                    <a:lumMod val="75000"/>
                  </a:schemeClr>
                </a:solidFill>
              </a:rPr>
              <a:t>Blumstengel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, HU Berlin</a:t>
            </a:r>
            <a:endParaRPr lang="en-GB" dirty="0">
              <a:solidFill>
                <a:schemeClr val="tx2">
                  <a:lumMod val="75000"/>
                </a:schemeClr>
              </a:solidFill>
            </a:endParaRPr>
          </a:p>
          <a:p>
            <a:endParaRPr lang="en-GB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GB" sz="3600" dirty="0" smtClean="0">
                <a:solidFill>
                  <a:schemeClr val="tx2">
                    <a:lumMod val="75000"/>
                  </a:schemeClr>
                </a:solidFill>
              </a:rPr>
              <a:t>Electronic </a:t>
            </a:r>
            <a:r>
              <a:rPr lang="en-GB" sz="3600" dirty="0">
                <a:solidFill>
                  <a:schemeClr val="tx2">
                    <a:lumMod val="75000"/>
                  </a:schemeClr>
                </a:solidFill>
              </a:rPr>
              <a:t>coupling in inorganic/organic semiconductor hybrid structures for </a:t>
            </a:r>
            <a:r>
              <a:rPr lang="en-GB" sz="3600" dirty="0" err="1">
                <a:solidFill>
                  <a:schemeClr val="tx2">
                    <a:lumMod val="75000"/>
                  </a:schemeClr>
                </a:solidFill>
              </a:rPr>
              <a:t>opto</a:t>
            </a:r>
            <a:r>
              <a:rPr lang="en-GB" sz="3600" dirty="0">
                <a:solidFill>
                  <a:schemeClr val="tx2">
                    <a:lumMod val="75000"/>
                  </a:schemeClr>
                </a:solidFill>
              </a:rPr>
              <a:t>-electronic function </a:t>
            </a:r>
            <a:endParaRPr lang="en-US" sz="36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1817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2411760" y="2348880"/>
            <a:ext cx="31878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C00000"/>
                </a:solidFill>
              </a:rPr>
              <a:t>Collaborations</a:t>
            </a:r>
            <a:endParaRPr lang="en-US" sz="4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7552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6873084" y="35332"/>
            <a:ext cx="2235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rgbClr val="E20000"/>
                </a:solidFill>
              </a:rPr>
              <a:t>Teilprojekt</a:t>
            </a:r>
            <a:r>
              <a:rPr lang="en-US" sz="1400" dirty="0" smtClean="0">
                <a:solidFill>
                  <a:srgbClr val="E20000"/>
                </a:solidFill>
              </a:rPr>
              <a:t> B3 (</a:t>
            </a:r>
            <a:r>
              <a:rPr lang="en-US" sz="1400" dirty="0" err="1" smtClean="0">
                <a:solidFill>
                  <a:srgbClr val="E20000"/>
                </a:solidFill>
              </a:rPr>
              <a:t>Blumstengel</a:t>
            </a:r>
            <a:r>
              <a:rPr lang="en-US" sz="1400" dirty="0" smtClean="0">
                <a:solidFill>
                  <a:srgbClr val="E20000"/>
                </a:solidFill>
              </a:rPr>
              <a:t>)</a:t>
            </a:r>
            <a:endParaRPr lang="en-US" sz="1400" dirty="0">
              <a:solidFill>
                <a:srgbClr val="E20000"/>
              </a:solidFill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827584" y="1052736"/>
            <a:ext cx="834658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“Hybrid charge transfer </a:t>
            </a:r>
            <a:r>
              <a:rPr lang="en-US" u="sng" dirty="0" err="1" smtClean="0"/>
              <a:t>exciton</a:t>
            </a:r>
            <a:r>
              <a:rPr lang="en-US" u="sng" dirty="0" smtClean="0"/>
              <a:t> formation”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Complementary experiments: B7 (</a:t>
            </a:r>
            <a:r>
              <a:rPr lang="en-US" dirty="0" err="1" smtClean="0"/>
              <a:t>Neher</a:t>
            </a:r>
            <a:r>
              <a:rPr lang="en-US" dirty="0" smtClean="0"/>
              <a:t>), B9 (</a:t>
            </a:r>
            <a:r>
              <a:rPr lang="en-US" dirty="0" err="1" smtClean="0"/>
              <a:t>Stähler</a:t>
            </a:r>
            <a:r>
              <a:rPr lang="en-US" dirty="0" smtClean="0"/>
              <a:t>), A5 (</a:t>
            </a:r>
            <a:r>
              <a:rPr lang="en-US" dirty="0" err="1" smtClean="0"/>
              <a:t>Henneberger</a:t>
            </a:r>
            <a:r>
              <a:rPr lang="en-US" dirty="0" smtClean="0"/>
              <a:t>), A8 (Koch)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Theory: A4 (</a:t>
            </a:r>
            <a:r>
              <a:rPr lang="en-US" dirty="0" err="1" smtClean="0"/>
              <a:t>Heimel</a:t>
            </a:r>
            <a:r>
              <a:rPr lang="en-US" dirty="0" smtClean="0"/>
              <a:t>), B6 (May), B11 (</a:t>
            </a:r>
            <a:r>
              <a:rPr lang="en-US" dirty="0" err="1" smtClean="0"/>
              <a:t>Draxl</a:t>
            </a:r>
            <a:r>
              <a:rPr lang="en-US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Molecules: A3 (Hecht)</a:t>
            </a:r>
            <a:endParaRPr lang="en-US" dirty="0"/>
          </a:p>
        </p:txBody>
      </p:sp>
      <p:sp>
        <p:nvSpPr>
          <p:cNvPr id="5" name="Textfeld 4"/>
          <p:cNvSpPr txBox="1"/>
          <p:nvPr/>
        </p:nvSpPr>
        <p:spPr>
          <a:xfrm>
            <a:off x="853425" y="2780928"/>
            <a:ext cx="81110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“Building blocks for light-emitting devices”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Exchange of materials, fabrication techniques: A11 (Christiansen), B13 (List-</a:t>
            </a:r>
            <a:r>
              <a:rPr lang="en-US" dirty="0" err="1" smtClean="0"/>
              <a:t>Kratochvil</a:t>
            </a:r>
            <a:r>
              <a:rPr lang="en-US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Energy-level tuning: A8 (Koch)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881497" y="4365104"/>
            <a:ext cx="337470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err="1" smtClean="0"/>
              <a:t>Exciton</a:t>
            </a:r>
            <a:r>
              <a:rPr lang="en-US" u="sng" dirty="0" smtClean="0"/>
              <a:t> dynamics and FRET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Theory: B12 (Knorr/Richter)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Experiment: A6 (Kirstein/</a:t>
            </a:r>
            <a:r>
              <a:rPr lang="en-US" dirty="0" err="1" smtClean="0"/>
              <a:t>Rabe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7" name="Textfeld 6"/>
          <p:cNvSpPr txBox="1"/>
          <p:nvPr/>
        </p:nvSpPr>
        <p:spPr>
          <a:xfrm>
            <a:off x="881497" y="5877272"/>
            <a:ext cx="29430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Single molecule spectroscopy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B2 (</a:t>
            </a:r>
            <a:r>
              <a:rPr lang="en-US" dirty="0" err="1" smtClean="0"/>
              <a:t>Ballauff</a:t>
            </a:r>
            <a:r>
              <a:rPr lang="en-US" dirty="0" smtClean="0"/>
              <a:t>, Benson, Lu)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5942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1475656" y="2636912"/>
            <a:ext cx="64359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</a:rPr>
              <a:t>Results of the first funding period</a:t>
            </a:r>
            <a:endParaRPr lang="en-US" sz="36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7802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" name="Objek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594078"/>
              </p:ext>
            </p:extLst>
          </p:nvPr>
        </p:nvGraphicFramePr>
        <p:xfrm>
          <a:off x="4222812" y="2444210"/>
          <a:ext cx="4154760" cy="290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1" name="Graph" r:id="rId3" imgW="4154760" imgH="2901600" progId="Origin50.Graph">
                  <p:embed/>
                </p:oleObj>
              </mc:Choice>
              <mc:Fallback>
                <p:oleObj name="Graph" r:id="rId3" imgW="4154760" imgH="2901600" progId="Origin50.Graph">
                  <p:embed/>
                  <p:pic>
                    <p:nvPicPr>
                      <p:cNvPr id="0" name="Objek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22812" y="2444210"/>
                        <a:ext cx="4154760" cy="2901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feld 3"/>
          <p:cNvSpPr txBox="1"/>
          <p:nvPr/>
        </p:nvSpPr>
        <p:spPr>
          <a:xfrm>
            <a:off x="6945092" y="35332"/>
            <a:ext cx="2235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rgbClr val="E20000"/>
                </a:solidFill>
              </a:rPr>
              <a:t>Teilprojekt</a:t>
            </a:r>
            <a:r>
              <a:rPr lang="en-US" sz="1400" dirty="0" smtClean="0">
                <a:solidFill>
                  <a:srgbClr val="E20000"/>
                </a:solidFill>
              </a:rPr>
              <a:t> B3 (</a:t>
            </a:r>
            <a:r>
              <a:rPr lang="en-US" sz="1400" dirty="0" err="1" smtClean="0">
                <a:solidFill>
                  <a:srgbClr val="E20000"/>
                </a:solidFill>
              </a:rPr>
              <a:t>Blumstengel</a:t>
            </a:r>
            <a:r>
              <a:rPr lang="en-US" sz="1400" dirty="0" smtClean="0">
                <a:solidFill>
                  <a:srgbClr val="E20000"/>
                </a:solidFill>
              </a:rPr>
              <a:t>)</a:t>
            </a:r>
            <a:endParaRPr lang="en-US" sz="1400" dirty="0">
              <a:solidFill>
                <a:srgbClr val="E20000"/>
              </a:solidFill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442383" y="1156682"/>
            <a:ext cx="71463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u="sng" dirty="0" smtClean="0"/>
              <a:t>Energy vs. charge transfer in HIOS for light-emitting applications:</a:t>
            </a:r>
            <a:endParaRPr lang="en-US" sz="2000" u="sng" dirty="0"/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6020201"/>
              </p:ext>
            </p:extLst>
          </p:nvPr>
        </p:nvGraphicFramePr>
        <p:xfrm>
          <a:off x="44584" y="2447136"/>
          <a:ext cx="4023360" cy="2926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2" name="Graph" r:id="rId5" imgW="4023360" imgH="2926080" progId="Origin50.Graph">
                  <p:embed/>
                </p:oleObj>
              </mc:Choice>
              <mc:Fallback>
                <p:oleObj name="Graph" r:id="rId5" imgW="4023360" imgH="2926080" progId="Origin50.Graph">
                  <p:embed/>
                  <p:pic>
                    <p:nvPicPr>
                      <p:cNvPr id="0" name="Objek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584" y="2447136"/>
                        <a:ext cx="4023360" cy="29260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498470"/>
              </p:ext>
            </p:extLst>
          </p:nvPr>
        </p:nvGraphicFramePr>
        <p:xfrm>
          <a:off x="2462409" y="2519144"/>
          <a:ext cx="1453305" cy="10061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3" name="ChemSketch" r:id="rId7" imgW="2100240" imgH="1454040" progId="ACD.ChemSketch.20">
                  <p:embed/>
                </p:oleObj>
              </mc:Choice>
              <mc:Fallback>
                <p:oleObj name="ChemSketch" r:id="rId7" imgW="2100240" imgH="1454040" progId="ACD.ChemSketch.2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462409" y="2519144"/>
                        <a:ext cx="1453305" cy="100615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1" name="Gruppieren 30"/>
          <p:cNvGrpSpPr/>
          <p:nvPr/>
        </p:nvGrpSpPr>
        <p:grpSpPr>
          <a:xfrm>
            <a:off x="6345345" y="2638960"/>
            <a:ext cx="1409438" cy="894993"/>
            <a:chOff x="5364088" y="2191090"/>
            <a:chExt cx="1409438" cy="894993"/>
          </a:xfrm>
        </p:grpSpPr>
        <p:sp>
          <p:nvSpPr>
            <p:cNvPr id="13" name="Würfel 12"/>
            <p:cNvSpPr/>
            <p:nvPr/>
          </p:nvSpPr>
          <p:spPr>
            <a:xfrm>
              <a:off x="5436095" y="2654035"/>
              <a:ext cx="1337431" cy="432048"/>
            </a:xfrm>
            <a:prstGeom prst="cube">
              <a:avLst>
                <a:gd name="adj" fmla="val 69041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Würfel 13"/>
            <p:cNvSpPr/>
            <p:nvPr/>
          </p:nvSpPr>
          <p:spPr>
            <a:xfrm>
              <a:off x="5436095" y="2525876"/>
              <a:ext cx="1337431" cy="432048"/>
            </a:xfrm>
            <a:prstGeom prst="cube">
              <a:avLst>
                <a:gd name="adj" fmla="val 69041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Würfel 14"/>
            <p:cNvSpPr/>
            <p:nvPr/>
          </p:nvSpPr>
          <p:spPr>
            <a:xfrm>
              <a:off x="5436095" y="2407114"/>
              <a:ext cx="1337431" cy="432048"/>
            </a:xfrm>
            <a:prstGeom prst="cube">
              <a:avLst>
                <a:gd name="adj" fmla="val 69041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Würfel 15"/>
            <p:cNvSpPr/>
            <p:nvPr/>
          </p:nvSpPr>
          <p:spPr>
            <a:xfrm>
              <a:off x="5436095" y="2320799"/>
              <a:ext cx="1337431" cy="432048"/>
            </a:xfrm>
            <a:prstGeom prst="cube">
              <a:avLst>
                <a:gd name="adj" fmla="val 69041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feld 22"/>
            <p:cNvSpPr txBox="1"/>
            <p:nvPr/>
          </p:nvSpPr>
          <p:spPr>
            <a:xfrm>
              <a:off x="5364088" y="2805391"/>
              <a:ext cx="99120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err="1" smtClean="0"/>
                <a:t>ZnO</a:t>
              </a:r>
              <a:r>
                <a:rPr lang="en-US" sz="1100" dirty="0" smtClean="0"/>
                <a:t>/</a:t>
              </a:r>
              <a:r>
                <a:rPr lang="en-US" sz="1100" dirty="0" err="1" smtClean="0"/>
                <a:t>ZnMgO</a:t>
              </a:r>
              <a:r>
                <a:rPr lang="en-US" sz="1100" dirty="0" smtClean="0"/>
                <a:t> QW</a:t>
              </a:r>
              <a:endParaRPr lang="en-US" sz="1100" dirty="0"/>
            </a:p>
          </p:txBody>
        </p:sp>
        <p:sp>
          <p:nvSpPr>
            <p:cNvPr id="24" name="Würfel 23"/>
            <p:cNvSpPr/>
            <p:nvPr/>
          </p:nvSpPr>
          <p:spPr>
            <a:xfrm>
              <a:off x="5436095" y="2191090"/>
              <a:ext cx="1337431" cy="432048"/>
            </a:xfrm>
            <a:prstGeom prst="cube">
              <a:avLst>
                <a:gd name="adj" fmla="val 69041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feld 21"/>
            <p:cNvSpPr txBox="1"/>
            <p:nvPr/>
          </p:nvSpPr>
          <p:spPr>
            <a:xfrm>
              <a:off x="5599199" y="2412656"/>
              <a:ext cx="55697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L4P-Sp3</a:t>
              </a:r>
              <a:endParaRPr lang="en-US" sz="1100" dirty="0"/>
            </a:p>
          </p:txBody>
        </p:sp>
      </p:grpSp>
      <p:sp>
        <p:nvSpPr>
          <p:cNvPr id="28" name="Textfeld 27"/>
          <p:cNvSpPr txBox="1"/>
          <p:nvPr/>
        </p:nvSpPr>
        <p:spPr>
          <a:xfrm>
            <a:off x="5467600" y="3945830"/>
            <a:ext cx="267329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Energy transfer efficiency: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80 % @ 5 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32 % @ RT</a:t>
            </a:r>
            <a:endParaRPr lang="en-US" dirty="0"/>
          </a:p>
        </p:txBody>
      </p:sp>
      <p:grpSp>
        <p:nvGrpSpPr>
          <p:cNvPr id="30" name="Gruppieren 29"/>
          <p:cNvGrpSpPr/>
          <p:nvPr/>
        </p:nvGrpSpPr>
        <p:grpSpPr>
          <a:xfrm>
            <a:off x="3480402" y="2501559"/>
            <a:ext cx="434734" cy="369332"/>
            <a:chOff x="4027870" y="2761914"/>
            <a:chExt cx="434734" cy="369332"/>
          </a:xfrm>
        </p:grpSpPr>
        <p:sp>
          <p:nvSpPr>
            <p:cNvPr id="29" name="Abgerundetes Rechteck 28"/>
            <p:cNvSpPr/>
            <p:nvPr/>
          </p:nvSpPr>
          <p:spPr>
            <a:xfrm>
              <a:off x="4067944" y="2815453"/>
              <a:ext cx="354587" cy="262255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extfeld 25"/>
            <p:cNvSpPr txBox="1"/>
            <p:nvPr/>
          </p:nvSpPr>
          <p:spPr>
            <a:xfrm>
              <a:off x="4027870" y="2761914"/>
              <a:ext cx="4347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C00000"/>
                  </a:solidFill>
                </a:rPr>
                <a:t>A3</a:t>
              </a:r>
              <a:endParaRPr lang="en-US" dirty="0">
                <a:solidFill>
                  <a:srgbClr val="C00000"/>
                </a:solidFill>
              </a:endParaRPr>
            </a:p>
          </p:txBody>
        </p:sp>
      </p:grpSp>
      <p:sp>
        <p:nvSpPr>
          <p:cNvPr id="67" name="Textfeld 66"/>
          <p:cNvSpPr txBox="1"/>
          <p:nvPr/>
        </p:nvSpPr>
        <p:spPr>
          <a:xfrm>
            <a:off x="4596336" y="5646315"/>
            <a:ext cx="4415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HIOS unsuited for light-emitting applications!</a:t>
            </a:r>
            <a:endParaRPr lang="en-US" dirty="0"/>
          </a:p>
        </p:txBody>
      </p:sp>
      <p:sp>
        <p:nvSpPr>
          <p:cNvPr id="68" name="Textfeld 67"/>
          <p:cNvSpPr txBox="1"/>
          <p:nvPr/>
        </p:nvSpPr>
        <p:spPr>
          <a:xfrm>
            <a:off x="5436096" y="3005104"/>
            <a:ext cx="707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HIOS: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637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8" grpId="1"/>
      <p:bldP spid="67" grpId="0"/>
      <p:bldP spid="68" grpId="0"/>
      <p:bldP spid="68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683568" y="476672"/>
            <a:ext cx="36088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</a:t>
            </a:r>
            <a:r>
              <a:rPr lang="en-US" dirty="0" smtClean="0"/>
              <a:t>ype-II energy level alignment (</a:t>
            </a:r>
            <a:r>
              <a:rPr lang="en-US" dirty="0" smtClean="0">
                <a:solidFill>
                  <a:srgbClr val="C00000"/>
                </a:solidFill>
              </a:rPr>
              <a:t>A8</a:t>
            </a:r>
            <a:r>
              <a:rPr lang="en-US" dirty="0" smtClean="0"/>
              <a:t>):</a:t>
            </a:r>
            <a:endParaRPr lang="en-US" dirty="0"/>
          </a:p>
        </p:txBody>
      </p:sp>
      <p:sp>
        <p:nvSpPr>
          <p:cNvPr id="85" name="Textfeld 84"/>
          <p:cNvSpPr txBox="1"/>
          <p:nvPr/>
        </p:nvSpPr>
        <p:spPr>
          <a:xfrm>
            <a:off x="3114632" y="5301208"/>
            <a:ext cx="2737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Time-resolved PL: </a:t>
            </a:r>
            <a:r>
              <a:rPr lang="en-US" i="1" dirty="0" err="1" smtClean="0">
                <a:latin typeface="Symbol" panose="05050102010706020507" pitchFamily="18" charset="2"/>
              </a:rPr>
              <a:t>h</a:t>
            </a:r>
            <a:r>
              <a:rPr lang="en-US" baseline="-25000" dirty="0" err="1" smtClean="0"/>
              <a:t>CT</a:t>
            </a:r>
            <a:r>
              <a:rPr lang="en-US" dirty="0" smtClean="0"/>
              <a:t> ≈ 0.9</a:t>
            </a:r>
            <a:endParaRPr lang="en-US" dirty="0"/>
          </a:p>
        </p:txBody>
      </p:sp>
      <p:sp>
        <p:nvSpPr>
          <p:cNvPr id="88" name="Textfeld 87"/>
          <p:cNvSpPr txBox="1"/>
          <p:nvPr/>
        </p:nvSpPr>
        <p:spPr>
          <a:xfrm>
            <a:off x="6873084" y="35332"/>
            <a:ext cx="2235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rgbClr val="E20000"/>
                </a:solidFill>
              </a:rPr>
              <a:t>Teilprojekt</a:t>
            </a:r>
            <a:r>
              <a:rPr lang="en-US" sz="1400" dirty="0" smtClean="0">
                <a:solidFill>
                  <a:srgbClr val="E20000"/>
                </a:solidFill>
              </a:rPr>
              <a:t> B3 (</a:t>
            </a:r>
            <a:r>
              <a:rPr lang="en-US" sz="1400" dirty="0" err="1" smtClean="0">
                <a:solidFill>
                  <a:srgbClr val="E20000"/>
                </a:solidFill>
              </a:rPr>
              <a:t>Blumstengel</a:t>
            </a:r>
            <a:r>
              <a:rPr lang="en-US" sz="1400" dirty="0" smtClean="0">
                <a:solidFill>
                  <a:srgbClr val="E20000"/>
                </a:solidFill>
              </a:rPr>
              <a:t>)</a:t>
            </a:r>
            <a:endParaRPr lang="en-US" sz="1400" dirty="0">
              <a:solidFill>
                <a:srgbClr val="E20000"/>
              </a:solidFill>
            </a:endParaRPr>
          </a:p>
        </p:txBody>
      </p:sp>
      <p:grpSp>
        <p:nvGrpSpPr>
          <p:cNvPr id="22" name="Gruppieren 21"/>
          <p:cNvGrpSpPr/>
          <p:nvPr/>
        </p:nvGrpSpPr>
        <p:grpSpPr>
          <a:xfrm>
            <a:off x="2622684" y="1978131"/>
            <a:ext cx="3339383" cy="1775598"/>
            <a:chOff x="669290" y="1268760"/>
            <a:chExt cx="2883116" cy="1288720"/>
          </a:xfrm>
        </p:grpSpPr>
        <p:sp>
          <p:nvSpPr>
            <p:cNvPr id="7" name="Rechteck 6"/>
            <p:cNvSpPr/>
            <p:nvPr/>
          </p:nvSpPr>
          <p:spPr>
            <a:xfrm>
              <a:off x="1138811" y="1634343"/>
              <a:ext cx="739884" cy="45719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  <a:tint val="66000"/>
                    <a:satMod val="160000"/>
                  </a:schemeClr>
                </a:gs>
                <a:gs pos="50000">
                  <a:schemeClr val="accent1">
                    <a:lumMod val="75000"/>
                    <a:tint val="44500"/>
                    <a:satMod val="160000"/>
                  </a:schemeClr>
                </a:gs>
                <a:gs pos="100000">
                  <a:schemeClr val="accent1">
                    <a:lumMod val="75000"/>
                    <a:tint val="23500"/>
                    <a:satMod val="16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8" name="Rechteck 7"/>
            <p:cNvSpPr/>
            <p:nvPr/>
          </p:nvSpPr>
          <p:spPr>
            <a:xfrm rot="10800000">
              <a:off x="1138812" y="2375168"/>
              <a:ext cx="739884" cy="45719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  <a:tint val="66000"/>
                    <a:satMod val="160000"/>
                  </a:schemeClr>
                </a:gs>
                <a:gs pos="50000">
                  <a:schemeClr val="accent1">
                    <a:lumMod val="75000"/>
                    <a:tint val="44500"/>
                    <a:satMod val="160000"/>
                  </a:schemeClr>
                </a:gs>
                <a:gs pos="100000">
                  <a:schemeClr val="accent1">
                    <a:lumMod val="75000"/>
                    <a:tint val="23500"/>
                    <a:satMod val="16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9" name="Rechteck 8"/>
            <p:cNvSpPr/>
            <p:nvPr/>
          </p:nvSpPr>
          <p:spPr>
            <a:xfrm>
              <a:off x="1961901" y="1436446"/>
              <a:ext cx="739884" cy="45719"/>
            </a:xfrm>
            <a:prstGeom prst="rect">
              <a:avLst/>
            </a:prstGeom>
            <a:gradFill flip="none" rotWithShape="1">
              <a:gsLst>
                <a:gs pos="0">
                  <a:srgbClr val="C00000">
                    <a:tint val="66000"/>
                    <a:satMod val="160000"/>
                  </a:srgbClr>
                </a:gs>
                <a:gs pos="50000">
                  <a:srgbClr val="C00000">
                    <a:tint val="44500"/>
                    <a:satMod val="160000"/>
                  </a:srgbClr>
                </a:gs>
                <a:gs pos="100000">
                  <a:srgbClr val="C00000">
                    <a:tint val="23500"/>
                    <a:satMod val="160000"/>
                  </a:srgb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0" name="Rechteck 9"/>
            <p:cNvSpPr/>
            <p:nvPr/>
          </p:nvSpPr>
          <p:spPr>
            <a:xfrm rot="10800000">
              <a:off x="1961901" y="2159143"/>
              <a:ext cx="739884" cy="45719"/>
            </a:xfrm>
            <a:prstGeom prst="rect">
              <a:avLst/>
            </a:prstGeom>
            <a:gradFill flip="none" rotWithShape="1">
              <a:gsLst>
                <a:gs pos="0">
                  <a:srgbClr val="C00000">
                    <a:tint val="66000"/>
                    <a:satMod val="160000"/>
                  </a:srgbClr>
                </a:gs>
                <a:gs pos="50000">
                  <a:srgbClr val="C00000">
                    <a:tint val="44500"/>
                    <a:satMod val="160000"/>
                  </a:srgbClr>
                </a:gs>
                <a:gs pos="100000">
                  <a:srgbClr val="C00000">
                    <a:tint val="23500"/>
                    <a:satMod val="160000"/>
                  </a:srgb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1" name="Textfeld 10"/>
            <p:cNvSpPr txBox="1"/>
            <p:nvPr/>
          </p:nvSpPr>
          <p:spPr>
            <a:xfrm>
              <a:off x="2627784" y="2016628"/>
              <a:ext cx="92462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solidFill>
                    <a:srgbClr val="FF0000"/>
                  </a:solidFill>
                </a:rPr>
                <a:t>HOMO</a:t>
              </a:r>
              <a:endParaRPr lang="en-US" sz="1600" dirty="0">
                <a:solidFill>
                  <a:srgbClr val="FF0000"/>
                </a:solidFill>
              </a:endParaRPr>
            </a:p>
          </p:txBody>
        </p:sp>
        <p:sp>
          <p:nvSpPr>
            <p:cNvPr id="12" name="Textfeld 11"/>
            <p:cNvSpPr txBox="1"/>
            <p:nvPr/>
          </p:nvSpPr>
          <p:spPr>
            <a:xfrm>
              <a:off x="2627784" y="1268760"/>
              <a:ext cx="92462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solidFill>
                    <a:srgbClr val="FF0000"/>
                  </a:solidFill>
                </a:rPr>
                <a:t>LUMO</a:t>
              </a:r>
              <a:endParaRPr lang="en-US" sz="1600" dirty="0">
                <a:solidFill>
                  <a:srgbClr val="FF0000"/>
                </a:solidFill>
              </a:endParaRPr>
            </a:p>
          </p:txBody>
        </p:sp>
        <p:sp>
          <p:nvSpPr>
            <p:cNvPr id="13" name="Textfeld 12"/>
            <p:cNvSpPr txBox="1"/>
            <p:nvPr/>
          </p:nvSpPr>
          <p:spPr>
            <a:xfrm>
              <a:off x="669290" y="2218926"/>
              <a:ext cx="64652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solidFill>
                    <a:schemeClr val="accent1">
                      <a:lumMod val="50000"/>
                    </a:schemeClr>
                  </a:solidFill>
                </a:rPr>
                <a:t>VBM</a:t>
              </a:r>
              <a:endParaRPr lang="en-US" sz="16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14" name="Textfeld 13"/>
            <p:cNvSpPr txBox="1"/>
            <p:nvPr/>
          </p:nvSpPr>
          <p:spPr>
            <a:xfrm>
              <a:off x="669291" y="1491715"/>
              <a:ext cx="77283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solidFill>
                    <a:schemeClr val="accent1">
                      <a:lumMod val="50000"/>
                    </a:schemeClr>
                  </a:solidFill>
                </a:rPr>
                <a:t>CBM</a:t>
              </a:r>
              <a:endParaRPr lang="en-US" sz="16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cxnSp>
          <p:nvCxnSpPr>
            <p:cNvPr id="15" name="Gerade Verbindung mit Pfeil 14"/>
            <p:cNvCxnSpPr/>
            <p:nvPr/>
          </p:nvCxnSpPr>
          <p:spPr>
            <a:xfrm>
              <a:off x="1930890" y="1428461"/>
              <a:ext cx="0" cy="247046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sm" len="me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feld 15"/>
            <p:cNvSpPr txBox="1"/>
            <p:nvPr/>
          </p:nvSpPr>
          <p:spPr>
            <a:xfrm>
              <a:off x="1298391" y="1382705"/>
              <a:ext cx="75653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1.5 eV</a:t>
              </a:r>
              <a:endParaRPr lang="en-US" sz="1600" dirty="0"/>
            </a:p>
          </p:txBody>
        </p:sp>
        <p:sp>
          <p:nvSpPr>
            <p:cNvPr id="17" name="Textfeld 16"/>
            <p:cNvSpPr txBox="1"/>
            <p:nvPr/>
          </p:nvSpPr>
          <p:spPr>
            <a:xfrm>
              <a:off x="1926124" y="2134906"/>
              <a:ext cx="73789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1.2 eV</a:t>
              </a:r>
              <a:endParaRPr lang="en-US" sz="1600" dirty="0"/>
            </a:p>
          </p:txBody>
        </p:sp>
        <p:cxnSp>
          <p:nvCxnSpPr>
            <p:cNvPr id="18" name="Gerade Verbindung mit Pfeil 17"/>
            <p:cNvCxnSpPr/>
            <p:nvPr/>
          </p:nvCxnSpPr>
          <p:spPr>
            <a:xfrm>
              <a:off x="1930890" y="2170517"/>
              <a:ext cx="0" cy="227511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sm" len="me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94338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uppieren 45"/>
          <p:cNvGrpSpPr/>
          <p:nvPr/>
        </p:nvGrpSpPr>
        <p:grpSpPr>
          <a:xfrm>
            <a:off x="2327073" y="1484784"/>
            <a:ext cx="1380831" cy="1057928"/>
            <a:chOff x="2327073" y="1907242"/>
            <a:chExt cx="1380831" cy="1057928"/>
          </a:xfrm>
        </p:grpSpPr>
        <p:sp>
          <p:nvSpPr>
            <p:cNvPr id="6" name="Line 10"/>
            <p:cNvSpPr>
              <a:spLocks noChangeShapeType="1"/>
            </p:cNvSpPr>
            <p:nvPr/>
          </p:nvSpPr>
          <p:spPr bwMode="auto">
            <a:xfrm>
              <a:off x="2332223" y="2078924"/>
              <a:ext cx="664672" cy="0"/>
            </a:xfrm>
            <a:prstGeom prst="line">
              <a:avLst/>
            </a:prstGeom>
            <a:noFill/>
            <a:ln w="38100">
              <a:solidFill>
                <a:srgbClr val="F2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>
                <a:solidFill>
                  <a:srgbClr val="F20000"/>
                </a:solidFill>
              </a:endParaRPr>
            </a:p>
          </p:txBody>
        </p:sp>
        <p:sp>
          <p:nvSpPr>
            <p:cNvPr id="7" name="Line 11"/>
            <p:cNvSpPr>
              <a:spLocks noChangeShapeType="1"/>
            </p:cNvSpPr>
            <p:nvPr/>
          </p:nvSpPr>
          <p:spPr bwMode="auto">
            <a:xfrm>
              <a:off x="2327073" y="2803894"/>
              <a:ext cx="664672" cy="0"/>
            </a:xfrm>
            <a:prstGeom prst="line">
              <a:avLst/>
            </a:prstGeom>
            <a:noFill/>
            <a:ln w="38100">
              <a:solidFill>
                <a:srgbClr val="F2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>
                <a:solidFill>
                  <a:srgbClr val="F20000"/>
                </a:solidFill>
              </a:endParaRPr>
            </a:p>
          </p:txBody>
        </p:sp>
        <p:sp>
          <p:nvSpPr>
            <p:cNvPr id="8" name="Text Box 22"/>
            <p:cNvSpPr txBox="1">
              <a:spLocks noChangeArrowheads="1"/>
            </p:cNvSpPr>
            <p:nvPr/>
          </p:nvSpPr>
          <p:spPr bwMode="auto">
            <a:xfrm>
              <a:off x="2965393" y="1907242"/>
              <a:ext cx="702436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sz="1400" dirty="0">
                  <a:solidFill>
                    <a:srgbClr val="F20000"/>
                  </a:solidFill>
                  <a:latin typeface="Arial" charset="0"/>
                </a:rPr>
                <a:t>LUMO</a:t>
              </a:r>
            </a:p>
          </p:txBody>
        </p:sp>
        <p:sp>
          <p:nvSpPr>
            <p:cNvPr id="9" name="Text Box 23"/>
            <p:cNvSpPr txBox="1">
              <a:spLocks noChangeArrowheads="1"/>
            </p:cNvSpPr>
            <p:nvPr/>
          </p:nvSpPr>
          <p:spPr bwMode="auto">
            <a:xfrm>
              <a:off x="2965393" y="2657393"/>
              <a:ext cx="742511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sz="1400" dirty="0">
                  <a:solidFill>
                    <a:srgbClr val="F20000"/>
                  </a:solidFill>
                  <a:latin typeface="Arial" charset="0"/>
                </a:rPr>
                <a:t>HOMO</a:t>
              </a:r>
            </a:p>
          </p:txBody>
        </p:sp>
      </p:grpSp>
      <p:grpSp>
        <p:nvGrpSpPr>
          <p:cNvPr id="45" name="Gruppieren 44"/>
          <p:cNvGrpSpPr/>
          <p:nvPr/>
        </p:nvGrpSpPr>
        <p:grpSpPr>
          <a:xfrm>
            <a:off x="583242" y="1705747"/>
            <a:ext cx="1597428" cy="1337913"/>
            <a:chOff x="583242" y="2128205"/>
            <a:chExt cx="1597428" cy="1337913"/>
          </a:xfrm>
        </p:grpSpPr>
        <p:sp>
          <p:nvSpPr>
            <p:cNvPr id="10" name="Text Box 24"/>
            <p:cNvSpPr txBox="1">
              <a:spLocks noChangeArrowheads="1"/>
            </p:cNvSpPr>
            <p:nvPr/>
          </p:nvSpPr>
          <p:spPr bwMode="auto">
            <a:xfrm>
              <a:off x="583242" y="3158341"/>
              <a:ext cx="574196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sz="1400" dirty="0">
                  <a:solidFill>
                    <a:schemeClr val="accent1">
                      <a:lumMod val="75000"/>
                    </a:schemeClr>
                  </a:solidFill>
                  <a:latin typeface="Arial" charset="0"/>
                </a:rPr>
                <a:t>VBM</a:t>
              </a:r>
            </a:p>
          </p:txBody>
        </p:sp>
        <p:sp>
          <p:nvSpPr>
            <p:cNvPr id="11" name="Text Box 25"/>
            <p:cNvSpPr txBox="1">
              <a:spLocks noChangeArrowheads="1"/>
            </p:cNvSpPr>
            <p:nvPr/>
          </p:nvSpPr>
          <p:spPr bwMode="auto">
            <a:xfrm>
              <a:off x="583242" y="2128205"/>
              <a:ext cx="583814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sz="1400" dirty="0">
                  <a:solidFill>
                    <a:schemeClr val="accent1">
                      <a:lumMod val="75000"/>
                    </a:schemeClr>
                  </a:solidFill>
                  <a:latin typeface="Arial" charset="0"/>
                </a:rPr>
                <a:t>CBM</a:t>
              </a:r>
            </a:p>
          </p:txBody>
        </p:sp>
        <p:grpSp>
          <p:nvGrpSpPr>
            <p:cNvPr id="12" name="Group 56"/>
            <p:cNvGrpSpPr>
              <a:grpSpLocks/>
            </p:cNvGrpSpPr>
            <p:nvPr/>
          </p:nvGrpSpPr>
          <p:grpSpPr bwMode="auto">
            <a:xfrm>
              <a:off x="1141204" y="3120029"/>
              <a:ext cx="1039466" cy="191008"/>
              <a:chOff x="573" y="1888"/>
              <a:chExt cx="710" cy="165"/>
            </a:xfrm>
          </p:grpSpPr>
          <p:sp>
            <p:nvSpPr>
              <p:cNvPr id="20" name="Line 9"/>
              <p:cNvSpPr>
                <a:spLocks noChangeShapeType="1"/>
              </p:cNvSpPr>
              <p:nvPr/>
            </p:nvSpPr>
            <p:spPr bwMode="auto">
              <a:xfrm>
                <a:off x="797" y="1891"/>
                <a:ext cx="273" cy="0"/>
              </a:xfrm>
              <a:prstGeom prst="line">
                <a:avLst/>
              </a:prstGeom>
              <a:noFill/>
              <a:ln w="19050">
                <a:solidFill>
                  <a:schemeClr val="accent1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1" name="Line 33"/>
              <p:cNvSpPr>
                <a:spLocks noChangeShapeType="1"/>
              </p:cNvSpPr>
              <p:nvPr/>
            </p:nvSpPr>
            <p:spPr bwMode="auto">
              <a:xfrm>
                <a:off x="573" y="2045"/>
                <a:ext cx="226" cy="0"/>
              </a:xfrm>
              <a:prstGeom prst="line">
                <a:avLst/>
              </a:prstGeom>
              <a:noFill/>
              <a:ln w="28575">
                <a:solidFill>
                  <a:schemeClr val="accent1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2" name="Line 35"/>
              <p:cNvSpPr>
                <a:spLocks noChangeShapeType="1"/>
              </p:cNvSpPr>
              <p:nvPr/>
            </p:nvSpPr>
            <p:spPr bwMode="auto">
              <a:xfrm>
                <a:off x="797" y="1921"/>
                <a:ext cx="272" cy="0"/>
              </a:xfrm>
              <a:prstGeom prst="line">
                <a:avLst/>
              </a:prstGeom>
              <a:noFill/>
              <a:ln w="28575">
                <a:solidFill>
                  <a:schemeClr val="accent1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3" name="Line 40"/>
              <p:cNvSpPr>
                <a:spLocks noChangeShapeType="1"/>
              </p:cNvSpPr>
              <p:nvPr/>
            </p:nvSpPr>
            <p:spPr bwMode="auto">
              <a:xfrm>
                <a:off x="793" y="1888"/>
                <a:ext cx="0" cy="165"/>
              </a:xfrm>
              <a:prstGeom prst="line">
                <a:avLst/>
              </a:prstGeom>
              <a:noFill/>
              <a:ln w="28575">
                <a:solidFill>
                  <a:schemeClr val="accent1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4" name="Line 43"/>
              <p:cNvSpPr>
                <a:spLocks noChangeShapeType="1"/>
              </p:cNvSpPr>
              <p:nvPr/>
            </p:nvSpPr>
            <p:spPr bwMode="auto">
              <a:xfrm>
                <a:off x="1066" y="1888"/>
                <a:ext cx="0" cy="165"/>
              </a:xfrm>
              <a:prstGeom prst="line">
                <a:avLst/>
              </a:prstGeom>
              <a:noFill/>
              <a:ln w="28575">
                <a:solidFill>
                  <a:schemeClr val="accent1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5" name="Line 54"/>
              <p:cNvSpPr>
                <a:spLocks noChangeShapeType="1"/>
              </p:cNvSpPr>
              <p:nvPr/>
            </p:nvSpPr>
            <p:spPr bwMode="auto">
              <a:xfrm>
                <a:off x="1057" y="2049"/>
                <a:ext cx="226" cy="0"/>
              </a:xfrm>
              <a:prstGeom prst="line">
                <a:avLst/>
              </a:prstGeom>
              <a:noFill/>
              <a:ln w="28575">
                <a:solidFill>
                  <a:schemeClr val="accent1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</p:grpSp>
        <p:grpSp>
          <p:nvGrpSpPr>
            <p:cNvPr id="13" name="Group 57"/>
            <p:cNvGrpSpPr>
              <a:grpSpLocks/>
            </p:cNvGrpSpPr>
            <p:nvPr/>
          </p:nvGrpSpPr>
          <p:grpSpPr bwMode="auto">
            <a:xfrm flipV="1">
              <a:off x="1132420" y="2279593"/>
              <a:ext cx="1039466" cy="191008"/>
              <a:chOff x="573" y="1888"/>
              <a:chExt cx="710" cy="165"/>
            </a:xfrm>
          </p:grpSpPr>
          <p:sp>
            <p:nvSpPr>
              <p:cNvPr id="14" name="Line 58"/>
              <p:cNvSpPr>
                <a:spLocks noChangeShapeType="1"/>
              </p:cNvSpPr>
              <p:nvPr/>
            </p:nvSpPr>
            <p:spPr bwMode="auto">
              <a:xfrm>
                <a:off x="793" y="1888"/>
                <a:ext cx="273" cy="0"/>
              </a:xfrm>
              <a:prstGeom prst="line">
                <a:avLst/>
              </a:prstGeom>
              <a:noFill/>
              <a:ln w="19050">
                <a:solidFill>
                  <a:schemeClr val="accent1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5" name="Line 59"/>
              <p:cNvSpPr>
                <a:spLocks noChangeShapeType="1"/>
              </p:cNvSpPr>
              <p:nvPr/>
            </p:nvSpPr>
            <p:spPr bwMode="auto">
              <a:xfrm>
                <a:off x="573" y="2045"/>
                <a:ext cx="226" cy="0"/>
              </a:xfrm>
              <a:prstGeom prst="line">
                <a:avLst/>
              </a:prstGeom>
              <a:noFill/>
              <a:ln w="28575">
                <a:solidFill>
                  <a:schemeClr val="accent1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6" name="Line 60"/>
              <p:cNvSpPr>
                <a:spLocks noChangeShapeType="1"/>
              </p:cNvSpPr>
              <p:nvPr/>
            </p:nvSpPr>
            <p:spPr bwMode="auto">
              <a:xfrm>
                <a:off x="793" y="1920"/>
                <a:ext cx="272" cy="0"/>
              </a:xfrm>
              <a:prstGeom prst="line">
                <a:avLst/>
              </a:prstGeom>
              <a:noFill/>
              <a:ln w="28575">
                <a:solidFill>
                  <a:schemeClr val="accent1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7" name="Line 61"/>
              <p:cNvSpPr>
                <a:spLocks noChangeShapeType="1"/>
              </p:cNvSpPr>
              <p:nvPr/>
            </p:nvSpPr>
            <p:spPr bwMode="auto">
              <a:xfrm>
                <a:off x="793" y="1888"/>
                <a:ext cx="0" cy="165"/>
              </a:xfrm>
              <a:prstGeom prst="line">
                <a:avLst/>
              </a:prstGeom>
              <a:noFill/>
              <a:ln w="28575">
                <a:solidFill>
                  <a:schemeClr val="accent1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8" name="Line 62"/>
              <p:cNvSpPr>
                <a:spLocks noChangeShapeType="1"/>
              </p:cNvSpPr>
              <p:nvPr/>
            </p:nvSpPr>
            <p:spPr bwMode="auto">
              <a:xfrm>
                <a:off x="1066" y="1888"/>
                <a:ext cx="0" cy="165"/>
              </a:xfrm>
              <a:prstGeom prst="line">
                <a:avLst/>
              </a:prstGeom>
              <a:noFill/>
              <a:ln w="28575">
                <a:solidFill>
                  <a:schemeClr val="accent1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9" name="Line 63"/>
              <p:cNvSpPr>
                <a:spLocks noChangeShapeType="1"/>
              </p:cNvSpPr>
              <p:nvPr/>
            </p:nvSpPr>
            <p:spPr bwMode="auto">
              <a:xfrm>
                <a:off x="1057" y="2049"/>
                <a:ext cx="226" cy="0"/>
              </a:xfrm>
              <a:prstGeom prst="line">
                <a:avLst/>
              </a:prstGeom>
              <a:noFill/>
              <a:ln w="28575">
                <a:solidFill>
                  <a:schemeClr val="accent1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</p:grpSp>
      </p:grpSp>
      <p:pic>
        <p:nvPicPr>
          <p:cNvPr id="4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3212" y="2792816"/>
            <a:ext cx="751389" cy="996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" name="Rechteck 43"/>
          <p:cNvSpPr/>
          <p:nvPr/>
        </p:nvSpPr>
        <p:spPr>
          <a:xfrm>
            <a:off x="2209915" y="1794874"/>
            <a:ext cx="87074" cy="1141973"/>
          </a:xfrm>
          <a:prstGeom prst="rect">
            <a:avLst/>
          </a:prstGeom>
          <a:gradFill flip="none" rotWithShape="1">
            <a:gsLst>
              <a:gs pos="0">
                <a:srgbClr val="66A963">
                  <a:tint val="66000"/>
                  <a:satMod val="160000"/>
                </a:srgbClr>
              </a:gs>
              <a:gs pos="50000">
                <a:srgbClr val="66A963">
                  <a:tint val="44500"/>
                  <a:satMod val="160000"/>
                </a:srgbClr>
              </a:gs>
              <a:gs pos="100000">
                <a:srgbClr val="66A963">
                  <a:tint val="23500"/>
                  <a:satMod val="16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feld 41"/>
          <p:cNvSpPr txBox="1"/>
          <p:nvPr/>
        </p:nvSpPr>
        <p:spPr>
          <a:xfrm>
            <a:off x="251520" y="478413"/>
            <a:ext cx="4464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Energy-level tuning by electron-donating interlayer (</a:t>
            </a:r>
            <a:r>
              <a:rPr lang="en-US" dirty="0" smtClean="0">
                <a:solidFill>
                  <a:srgbClr val="C00000"/>
                </a:solidFill>
              </a:rPr>
              <a:t>A5, A8</a:t>
            </a:r>
            <a:r>
              <a:rPr lang="en-US" dirty="0" smtClean="0"/>
              <a:t>):</a:t>
            </a:r>
            <a:endParaRPr lang="en-US" dirty="0"/>
          </a:p>
        </p:txBody>
      </p:sp>
      <p:sp>
        <p:nvSpPr>
          <p:cNvPr id="51" name="Textfeld 50"/>
          <p:cNvSpPr txBox="1"/>
          <p:nvPr/>
        </p:nvSpPr>
        <p:spPr>
          <a:xfrm>
            <a:off x="35496" y="3861048"/>
            <a:ext cx="45365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buFont typeface="Arial" panose="020B0604020202020204" pitchFamily="34" charset="0"/>
              <a:buChar char="•"/>
            </a:pPr>
            <a:r>
              <a:rPr lang="en-US" dirty="0" smtClean="0"/>
              <a:t>Energy transfer efficiency is maintained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n-US" dirty="0" err="1" smtClean="0"/>
              <a:t>Exciton</a:t>
            </a:r>
            <a:r>
              <a:rPr lang="en-US" dirty="0" smtClean="0"/>
              <a:t> dissociation is suppressed: </a:t>
            </a:r>
            <a:r>
              <a:rPr lang="en-US" i="1" dirty="0" err="1" smtClean="0">
                <a:latin typeface="Symbol" panose="05050102010706020507" pitchFamily="18" charset="2"/>
              </a:rPr>
              <a:t>h</a:t>
            </a:r>
            <a:r>
              <a:rPr lang="en-US" baseline="-25000" dirty="0" err="1" smtClean="0"/>
              <a:t>CT</a:t>
            </a:r>
            <a:r>
              <a:rPr lang="en-US" dirty="0" smtClean="0"/>
              <a:t> ≈ 0.45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n-US" dirty="0" smtClean="0"/>
              <a:t>PL yield is enhanced by a factor of seven </a:t>
            </a:r>
            <a:endParaRPr lang="en-US" dirty="0"/>
          </a:p>
        </p:txBody>
      </p:sp>
      <p:sp>
        <p:nvSpPr>
          <p:cNvPr id="52" name="Rechteck 51"/>
          <p:cNvSpPr/>
          <p:nvPr/>
        </p:nvSpPr>
        <p:spPr>
          <a:xfrm>
            <a:off x="96145" y="5590981"/>
            <a:ext cx="43318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R</a:t>
            </a:r>
            <a:r>
              <a:rPr lang="en-US" sz="1200" dirty="0"/>
              <a:t>. </a:t>
            </a:r>
            <a:r>
              <a:rPr lang="en-US" sz="1200" dirty="0" smtClean="0"/>
              <a:t>Schlesinger, </a:t>
            </a:r>
            <a:r>
              <a:rPr lang="en-US" sz="1200" dirty="0"/>
              <a:t>F. </a:t>
            </a:r>
            <a:r>
              <a:rPr lang="en-US" sz="1200" dirty="0" smtClean="0"/>
              <a:t>Bianchi, </a:t>
            </a:r>
            <a:r>
              <a:rPr lang="en-US" sz="1200" dirty="0"/>
              <a:t>S. </a:t>
            </a:r>
            <a:r>
              <a:rPr lang="en-US" sz="1200" dirty="0" err="1" smtClean="0"/>
              <a:t>Blumstengel</a:t>
            </a:r>
            <a:r>
              <a:rPr lang="en-US" sz="1200" dirty="0" smtClean="0"/>
              <a:t>, </a:t>
            </a:r>
            <a:r>
              <a:rPr lang="en-US" sz="1200" dirty="0"/>
              <a:t>C. </a:t>
            </a:r>
            <a:r>
              <a:rPr lang="en-US" sz="1200" dirty="0" smtClean="0"/>
              <a:t>Christodoulou, </a:t>
            </a:r>
            <a:r>
              <a:rPr lang="en-US" sz="1200" dirty="0"/>
              <a:t>R. </a:t>
            </a:r>
            <a:r>
              <a:rPr lang="en-US" sz="1200" dirty="0" err="1" smtClean="0"/>
              <a:t>Ovsyannikov</a:t>
            </a:r>
            <a:r>
              <a:rPr lang="en-US" sz="1200" dirty="0" smtClean="0"/>
              <a:t>, </a:t>
            </a:r>
            <a:r>
              <a:rPr lang="en-US" sz="1200" dirty="0"/>
              <a:t>B. </a:t>
            </a:r>
            <a:r>
              <a:rPr lang="en-US" sz="1200" dirty="0" err="1" smtClean="0"/>
              <a:t>Kobin</a:t>
            </a:r>
            <a:r>
              <a:rPr lang="en-US" sz="1200" dirty="0" smtClean="0"/>
              <a:t>, </a:t>
            </a:r>
            <a:r>
              <a:rPr lang="en-US" sz="1200" dirty="0"/>
              <a:t>K. </a:t>
            </a:r>
            <a:r>
              <a:rPr lang="en-US" sz="1200" dirty="0" err="1" smtClean="0"/>
              <a:t>Moudgil</a:t>
            </a:r>
            <a:r>
              <a:rPr lang="en-US" sz="1200" dirty="0" smtClean="0"/>
              <a:t>, </a:t>
            </a:r>
            <a:r>
              <a:rPr lang="en-US" sz="1200" dirty="0"/>
              <a:t>S. </a:t>
            </a:r>
            <a:r>
              <a:rPr lang="en-US" sz="1200" dirty="0" smtClean="0"/>
              <a:t>Barlow, </a:t>
            </a:r>
            <a:r>
              <a:rPr lang="en-US" sz="1200" dirty="0"/>
              <a:t>S. </a:t>
            </a:r>
            <a:r>
              <a:rPr lang="en-US" sz="1200" dirty="0" smtClean="0"/>
              <a:t>Hecht, </a:t>
            </a:r>
            <a:r>
              <a:rPr lang="en-US" sz="1200" dirty="0"/>
              <a:t>S. R. </a:t>
            </a:r>
            <a:r>
              <a:rPr lang="en-US" sz="1200" dirty="0" err="1" smtClean="0"/>
              <a:t>Marder</a:t>
            </a:r>
            <a:r>
              <a:rPr lang="en-US" sz="1200" dirty="0" smtClean="0"/>
              <a:t>, </a:t>
            </a:r>
            <a:r>
              <a:rPr lang="en-US" sz="1200" dirty="0"/>
              <a:t>F. </a:t>
            </a:r>
            <a:r>
              <a:rPr lang="en-US" sz="1200" dirty="0" err="1" smtClean="0"/>
              <a:t>Henneberger</a:t>
            </a:r>
            <a:r>
              <a:rPr lang="en-US" sz="1200" dirty="0" smtClean="0"/>
              <a:t>, and N</a:t>
            </a:r>
            <a:r>
              <a:rPr lang="en-US" sz="1200" dirty="0"/>
              <a:t>. </a:t>
            </a:r>
            <a:r>
              <a:rPr lang="en-US" sz="1200" dirty="0" smtClean="0"/>
              <a:t>Koch, submitted.</a:t>
            </a:r>
            <a:endParaRPr lang="en-US" sz="1200" dirty="0"/>
          </a:p>
        </p:txBody>
      </p:sp>
      <p:sp>
        <p:nvSpPr>
          <p:cNvPr id="53" name="Textfeld 52"/>
          <p:cNvSpPr txBox="1"/>
          <p:nvPr/>
        </p:nvSpPr>
        <p:spPr>
          <a:xfrm>
            <a:off x="4825317" y="476672"/>
            <a:ext cx="2482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Energy-transfer cascade:</a:t>
            </a:r>
            <a:endParaRPr lang="en-US" dirty="0"/>
          </a:p>
        </p:txBody>
      </p:sp>
      <p:cxnSp>
        <p:nvCxnSpPr>
          <p:cNvPr id="55" name="Gerade Verbindung 54"/>
          <p:cNvCxnSpPr/>
          <p:nvPr/>
        </p:nvCxnSpPr>
        <p:spPr>
          <a:xfrm>
            <a:off x="4572000" y="116632"/>
            <a:ext cx="0" cy="65527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feld 55"/>
          <p:cNvSpPr txBox="1"/>
          <p:nvPr/>
        </p:nvSpPr>
        <p:spPr>
          <a:xfrm>
            <a:off x="6876256" y="35332"/>
            <a:ext cx="2235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rgbClr val="E20000"/>
                </a:solidFill>
              </a:rPr>
              <a:t>Teilprojekt</a:t>
            </a:r>
            <a:r>
              <a:rPr lang="en-US" sz="1400" dirty="0" smtClean="0">
                <a:solidFill>
                  <a:srgbClr val="E20000"/>
                </a:solidFill>
              </a:rPr>
              <a:t> B3 (</a:t>
            </a:r>
            <a:r>
              <a:rPr lang="en-US" sz="1400" dirty="0" err="1" smtClean="0">
                <a:solidFill>
                  <a:srgbClr val="E20000"/>
                </a:solidFill>
              </a:rPr>
              <a:t>Blumstengel</a:t>
            </a:r>
            <a:r>
              <a:rPr lang="en-US" sz="1400" dirty="0" smtClean="0">
                <a:solidFill>
                  <a:srgbClr val="E20000"/>
                </a:solidFill>
              </a:rPr>
              <a:t>)</a:t>
            </a:r>
            <a:endParaRPr lang="en-US" sz="1400" dirty="0">
              <a:solidFill>
                <a:srgbClr val="E20000"/>
              </a:solidFill>
            </a:endParaRPr>
          </a:p>
        </p:txBody>
      </p:sp>
      <p:sp>
        <p:nvSpPr>
          <p:cNvPr id="58" name="Line 10"/>
          <p:cNvSpPr>
            <a:spLocks noChangeShapeType="1"/>
          </p:cNvSpPr>
          <p:nvPr/>
        </p:nvSpPr>
        <p:spPr bwMode="auto">
          <a:xfrm>
            <a:off x="6553631" y="1609758"/>
            <a:ext cx="664672" cy="0"/>
          </a:xfrm>
          <a:prstGeom prst="line">
            <a:avLst/>
          </a:prstGeom>
          <a:noFill/>
          <a:ln w="38100">
            <a:solidFill>
              <a:srgbClr val="F2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>
              <a:solidFill>
                <a:srgbClr val="F20000"/>
              </a:solidFill>
            </a:endParaRPr>
          </a:p>
        </p:txBody>
      </p:sp>
      <p:sp>
        <p:nvSpPr>
          <p:cNvPr id="59" name="Line 11"/>
          <p:cNvSpPr>
            <a:spLocks noChangeShapeType="1"/>
          </p:cNvSpPr>
          <p:nvPr/>
        </p:nvSpPr>
        <p:spPr bwMode="auto">
          <a:xfrm>
            <a:off x="6548481" y="2334728"/>
            <a:ext cx="664672" cy="0"/>
          </a:xfrm>
          <a:prstGeom prst="line">
            <a:avLst/>
          </a:prstGeom>
          <a:noFill/>
          <a:ln w="38100">
            <a:solidFill>
              <a:srgbClr val="F2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>
              <a:solidFill>
                <a:srgbClr val="F20000"/>
              </a:solidFill>
            </a:endParaRPr>
          </a:p>
        </p:txBody>
      </p:sp>
      <p:sp>
        <p:nvSpPr>
          <p:cNvPr id="60" name="Text Box 22"/>
          <p:cNvSpPr txBox="1">
            <a:spLocks noChangeArrowheads="1"/>
          </p:cNvSpPr>
          <p:nvPr/>
        </p:nvSpPr>
        <p:spPr bwMode="auto">
          <a:xfrm>
            <a:off x="7185322" y="1412776"/>
            <a:ext cx="70243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1400" dirty="0">
                <a:solidFill>
                  <a:srgbClr val="F20000"/>
                </a:solidFill>
                <a:latin typeface="Arial" charset="0"/>
              </a:rPr>
              <a:t>LUMO</a:t>
            </a:r>
          </a:p>
        </p:txBody>
      </p:sp>
      <p:sp>
        <p:nvSpPr>
          <p:cNvPr id="61" name="Text Box 23"/>
          <p:cNvSpPr txBox="1">
            <a:spLocks noChangeArrowheads="1"/>
          </p:cNvSpPr>
          <p:nvPr/>
        </p:nvSpPr>
        <p:spPr bwMode="auto">
          <a:xfrm>
            <a:off x="7164288" y="2185119"/>
            <a:ext cx="74251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1400" dirty="0">
                <a:solidFill>
                  <a:srgbClr val="F20000"/>
                </a:solidFill>
                <a:latin typeface="Arial" charset="0"/>
              </a:rPr>
              <a:t>HOMO</a:t>
            </a:r>
          </a:p>
        </p:txBody>
      </p:sp>
      <p:grpSp>
        <p:nvGrpSpPr>
          <p:cNvPr id="62" name="Gruppieren 61"/>
          <p:cNvGrpSpPr/>
          <p:nvPr/>
        </p:nvGrpSpPr>
        <p:grpSpPr>
          <a:xfrm>
            <a:off x="4804650" y="1659039"/>
            <a:ext cx="1597428" cy="1337913"/>
            <a:chOff x="583242" y="2128205"/>
            <a:chExt cx="1597428" cy="1337913"/>
          </a:xfrm>
        </p:grpSpPr>
        <p:sp>
          <p:nvSpPr>
            <p:cNvPr id="63" name="Text Box 24"/>
            <p:cNvSpPr txBox="1">
              <a:spLocks noChangeArrowheads="1"/>
            </p:cNvSpPr>
            <p:nvPr/>
          </p:nvSpPr>
          <p:spPr bwMode="auto">
            <a:xfrm>
              <a:off x="583242" y="3158341"/>
              <a:ext cx="574196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sz="1400" dirty="0">
                  <a:solidFill>
                    <a:schemeClr val="accent1">
                      <a:lumMod val="75000"/>
                    </a:schemeClr>
                  </a:solidFill>
                  <a:latin typeface="Arial" charset="0"/>
                </a:rPr>
                <a:t>VBM</a:t>
              </a:r>
            </a:p>
          </p:txBody>
        </p:sp>
        <p:sp>
          <p:nvSpPr>
            <p:cNvPr id="64" name="Text Box 25"/>
            <p:cNvSpPr txBox="1">
              <a:spLocks noChangeArrowheads="1"/>
            </p:cNvSpPr>
            <p:nvPr/>
          </p:nvSpPr>
          <p:spPr bwMode="auto">
            <a:xfrm>
              <a:off x="583242" y="2128205"/>
              <a:ext cx="583814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sz="1400" dirty="0">
                  <a:solidFill>
                    <a:schemeClr val="accent1">
                      <a:lumMod val="75000"/>
                    </a:schemeClr>
                  </a:solidFill>
                  <a:latin typeface="Arial" charset="0"/>
                </a:rPr>
                <a:t>CBM</a:t>
              </a:r>
            </a:p>
          </p:txBody>
        </p:sp>
        <p:grpSp>
          <p:nvGrpSpPr>
            <p:cNvPr id="65" name="Group 56"/>
            <p:cNvGrpSpPr>
              <a:grpSpLocks/>
            </p:cNvGrpSpPr>
            <p:nvPr/>
          </p:nvGrpSpPr>
          <p:grpSpPr bwMode="auto">
            <a:xfrm>
              <a:off x="1141204" y="3120029"/>
              <a:ext cx="1039466" cy="191008"/>
              <a:chOff x="573" y="1888"/>
              <a:chExt cx="710" cy="165"/>
            </a:xfrm>
          </p:grpSpPr>
          <p:sp>
            <p:nvSpPr>
              <p:cNvPr id="73" name="Line 9"/>
              <p:cNvSpPr>
                <a:spLocks noChangeShapeType="1"/>
              </p:cNvSpPr>
              <p:nvPr/>
            </p:nvSpPr>
            <p:spPr bwMode="auto">
              <a:xfrm>
                <a:off x="797" y="1891"/>
                <a:ext cx="273" cy="0"/>
              </a:xfrm>
              <a:prstGeom prst="line">
                <a:avLst/>
              </a:prstGeom>
              <a:noFill/>
              <a:ln w="19050">
                <a:solidFill>
                  <a:schemeClr val="accent1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74" name="Line 33"/>
              <p:cNvSpPr>
                <a:spLocks noChangeShapeType="1"/>
              </p:cNvSpPr>
              <p:nvPr/>
            </p:nvSpPr>
            <p:spPr bwMode="auto">
              <a:xfrm>
                <a:off x="573" y="2045"/>
                <a:ext cx="226" cy="0"/>
              </a:xfrm>
              <a:prstGeom prst="line">
                <a:avLst/>
              </a:prstGeom>
              <a:noFill/>
              <a:ln w="28575">
                <a:solidFill>
                  <a:schemeClr val="accent1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75" name="Line 35"/>
              <p:cNvSpPr>
                <a:spLocks noChangeShapeType="1"/>
              </p:cNvSpPr>
              <p:nvPr/>
            </p:nvSpPr>
            <p:spPr bwMode="auto">
              <a:xfrm>
                <a:off x="797" y="1921"/>
                <a:ext cx="272" cy="0"/>
              </a:xfrm>
              <a:prstGeom prst="line">
                <a:avLst/>
              </a:prstGeom>
              <a:noFill/>
              <a:ln w="28575">
                <a:solidFill>
                  <a:schemeClr val="accent1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76" name="Line 40"/>
              <p:cNvSpPr>
                <a:spLocks noChangeShapeType="1"/>
              </p:cNvSpPr>
              <p:nvPr/>
            </p:nvSpPr>
            <p:spPr bwMode="auto">
              <a:xfrm>
                <a:off x="793" y="1888"/>
                <a:ext cx="0" cy="165"/>
              </a:xfrm>
              <a:prstGeom prst="line">
                <a:avLst/>
              </a:prstGeom>
              <a:noFill/>
              <a:ln w="28575">
                <a:solidFill>
                  <a:schemeClr val="accent1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77" name="Line 43"/>
              <p:cNvSpPr>
                <a:spLocks noChangeShapeType="1"/>
              </p:cNvSpPr>
              <p:nvPr/>
            </p:nvSpPr>
            <p:spPr bwMode="auto">
              <a:xfrm>
                <a:off x="1066" y="1888"/>
                <a:ext cx="0" cy="165"/>
              </a:xfrm>
              <a:prstGeom prst="line">
                <a:avLst/>
              </a:prstGeom>
              <a:noFill/>
              <a:ln w="28575">
                <a:solidFill>
                  <a:schemeClr val="accent1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78" name="Line 54"/>
              <p:cNvSpPr>
                <a:spLocks noChangeShapeType="1"/>
              </p:cNvSpPr>
              <p:nvPr/>
            </p:nvSpPr>
            <p:spPr bwMode="auto">
              <a:xfrm>
                <a:off x="1057" y="2049"/>
                <a:ext cx="226" cy="0"/>
              </a:xfrm>
              <a:prstGeom prst="line">
                <a:avLst/>
              </a:prstGeom>
              <a:noFill/>
              <a:ln w="28575">
                <a:solidFill>
                  <a:schemeClr val="accent1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</p:grpSp>
        <p:grpSp>
          <p:nvGrpSpPr>
            <p:cNvPr id="66" name="Group 57"/>
            <p:cNvGrpSpPr>
              <a:grpSpLocks/>
            </p:cNvGrpSpPr>
            <p:nvPr/>
          </p:nvGrpSpPr>
          <p:grpSpPr bwMode="auto">
            <a:xfrm flipV="1">
              <a:off x="1132420" y="2279593"/>
              <a:ext cx="1039466" cy="191008"/>
              <a:chOff x="573" y="1888"/>
              <a:chExt cx="710" cy="165"/>
            </a:xfrm>
          </p:grpSpPr>
          <p:sp>
            <p:nvSpPr>
              <p:cNvPr id="67" name="Line 58"/>
              <p:cNvSpPr>
                <a:spLocks noChangeShapeType="1"/>
              </p:cNvSpPr>
              <p:nvPr/>
            </p:nvSpPr>
            <p:spPr bwMode="auto">
              <a:xfrm>
                <a:off x="793" y="1888"/>
                <a:ext cx="273" cy="0"/>
              </a:xfrm>
              <a:prstGeom prst="line">
                <a:avLst/>
              </a:prstGeom>
              <a:noFill/>
              <a:ln w="19050">
                <a:solidFill>
                  <a:schemeClr val="accent1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8" name="Line 59"/>
              <p:cNvSpPr>
                <a:spLocks noChangeShapeType="1"/>
              </p:cNvSpPr>
              <p:nvPr/>
            </p:nvSpPr>
            <p:spPr bwMode="auto">
              <a:xfrm>
                <a:off x="573" y="2045"/>
                <a:ext cx="226" cy="0"/>
              </a:xfrm>
              <a:prstGeom prst="line">
                <a:avLst/>
              </a:prstGeom>
              <a:noFill/>
              <a:ln w="28575">
                <a:solidFill>
                  <a:schemeClr val="accent1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" name="Line 60"/>
              <p:cNvSpPr>
                <a:spLocks noChangeShapeType="1"/>
              </p:cNvSpPr>
              <p:nvPr/>
            </p:nvSpPr>
            <p:spPr bwMode="auto">
              <a:xfrm>
                <a:off x="793" y="1920"/>
                <a:ext cx="272" cy="0"/>
              </a:xfrm>
              <a:prstGeom prst="line">
                <a:avLst/>
              </a:prstGeom>
              <a:noFill/>
              <a:ln w="28575">
                <a:solidFill>
                  <a:schemeClr val="accent1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70" name="Line 61"/>
              <p:cNvSpPr>
                <a:spLocks noChangeShapeType="1"/>
              </p:cNvSpPr>
              <p:nvPr/>
            </p:nvSpPr>
            <p:spPr bwMode="auto">
              <a:xfrm>
                <a:off x="793" y="1888"/>
                <a:ext cx="0" cy="165"/>
              </a:xfrm>
              <a:prstGeom prst="line">
                <a:avLst/>
              </a:prstGeom>
              <a:noFill/>
              <a:ln w="28575">
                <a:solidFill>
                  <a:schemeClr val="accent1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71" name="Line 62"/>
              <p:cNvSpPr>
                <a:spLocks noChangeShapeType="1"/>
              </p:cNvSpPr>
              <p:nvPr/>
            </p:nvSpPr>
            <p:spPr bwMode="auto">
              <a:xfrm>
                <a:off x="1066" y="1888"/>
                <a:ext cx="0" cy="165"/>
              </a:xfrm>
              <a:prstGeom prst="line">
                <a:avLst/>
              </a:prstGeom>
              <a:noFill/>
              <a:ln w="28575">
                <a:solidFill>
                  <a:schemeClr val="accent1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72" name="Line 63"/>
              <p:cNvSpPr>
                <a:spLocks noChangeShapeType="1"/>
              </p:cNvSpPr>
              <p:nvPr/>
            </p:nvSpPr>
            <p:spPr bwMode="auto">
              <a:xfrm>
                <a:off x="1057" y="2049"/>
                <a:ext cx="226" cy="0"/>
              </a:xfrm>
              <a:prstGeom prst="line">
                <a:avLst/>
              </a:prstGeom>
              <a:noFill/>
              <a:ln w="28575">
                <a:solidFill>
                  <a:schemeClr val="accent1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</p:grpSp>
      </p:grpSp>
      <p:sp>
        <p:nvSpPr>
          <p:cNvPr id="80" name="Freihandform 79"/>
          <p:cNvSpPr/>
          <p:nvPr/>
        </p:nvSpPr>
        <p:spPr>
          <a:xfrm>
            <a:off x="6236898" y="1509623"/>
            <a:ext cx="552091" cy="189781"/>
          </a:xfrm>
          <a:custGeom>
            <a:avLst/>
            <a:gdLst>
              <a:gd name="connsiteX0" fmla="*/ 552091 w 552091"/>
              <a:gd name="connsiteY0" fmla="*/ 0 h 189781"/>
              <a:gd name="connsiteX1" fmla="*/ 232913 w 552091"/>
              <a:gd name="connsiteY1" fmla="*/ 34505 h 189781"/>
              <a:gd name="connsiteX2" fmla="*/ 0 w 552091"/>
              <a:gd name="connsiteY2" fmla="*/ 189781 h 189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52091" h="189781">
                <a:moveTo>
                  <a:pt x="552091" y="0"/>
                </a:moveTo>
                <a:cubicBezTo>
                  <a:pt x="438509" y="1437"/>
                  <a:pt x="324928" y="2875"/>
                  <a:pt x="232913" y="34505"/>
                </a:cubicBezTo>
                <a:cubicBezTo>
                  <a:pt x="140898" y="66135"/>
                  <a:pt x="70449" y="127958"/>
                  <a:pt x="0" y="189781"/>
                </a:cubicBezTo>
              </a:path>
            </a:pathLst>
          </a:custGeom>
          <a:noFill/>
          <a:ln w="127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Textfeld 80"/>
          <p:cNvSpPr txBox="1"/>
          <p:nvPr/>
        </p:nvSpPr>
        <p:spPr>
          <a:xfrm>
            <a:off x="5724128" y="1105580"/>
            <a:ext cx="11280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Charge transfer</a:t>
            </a:r>
            <a:endParaRPr lang="en-US" sz="1400" dirty="0"/>
          </a:p>
        </p:txBody>
      </p:sp>
      <p:sp>
        <p:nvSpPr>
          <p:cNvPr id="82" name="Textfeld 81"/>
          <p:cNvSpPr txBox="1"/>
          <p:nvPr/>
        </p:nvSpPr>
        <p:spPr>
          <a:xfrm>
            <a:off x="6298353" y="1284188"/>
            <a:ext cx="3257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x</a:t>
            </a:r>
            <a:endParaRPr lang="en-US" sz="2400" b="1" dirty="0"/>
          </a:p>
        </p:txBody>
      </p:sp>
      <p:sp>
        <p:nvSpPr>
          <p:cNvPr id="83" name="Line 10"/>
          <p:cNvSpPr>
            <a:spLocks noChangeShapeType="1"/>
          </p:cNvSpPr>
          <p:nvPr/>
        </p:nvSpPr>
        <p:spPr bwMode="auto">
          <a:xfrm>
            <a:off x="7401816" y="1699404"/>
            <a:ext cx="664672" cy="0"/>
          </a:xfrm>
          <a:prstGeom prst="line">
            <a:avLst/>
          </a:prstGeom>
          <a:noFill/>
          <a:ln w="38100">
            <a:solidFill>
              <a:srgbClr val="F2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>
              <a:solidFill>
                <a:srgbClr val="F20000"/>
              </a:solidFill>
            </a:endParaRPr>
          </a:p>
        </p:txBody>
      </p:sp>
      <p:sp>
        <p:nvSpPr>
          <p:cNvPr id="84" name="Line 11"/>
          <p:cNvSpPr>
            <a:spLocks noChangeShapeType="1"/>
          </p:cNvSpPr>
          <p:nvPr/>
        </p:nvSpPr>
        <p:spPr bwMode="auto">
          <a:xfrm>
            <a:off x="7435589" y="2291011"/>
            <a:ext cx="664672" cy="0"/>
          </a:xfrm>
          <a:prstGeom prst="line">
            <a:avLst/>
          </a:prstGeom>
          <a:noFill/>
          <a:ln w="38100">
            <a:solidFill>
              <a:srgbClr val="F2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>
              <a:solidFill>
                <a:srgbClr val="F20000"/>
              </a:solidFill>
            </a:endParaRPr>
          </a:p>
        </p:txBody>
      </p:sp>
      <p:grpSp>
        <p:nvGrpSpPr>
          <p:cNvPr id="85" name="Group 65"/>
          <p:cNvGrpSpPr>
            <a:grpSpLocks/>
          </p:cNvGrpSpPr>
          <p:nvPr/>
        </p:nvGrpSpPr>
        <p:grpSpPr bwMode="auto">
          <a:xfrm>
            <a:off x="6839183" y="1602860"/>
            <a:ext cx="67547" cy="731618"/>
            <a:chOff x="1886" y="1213"/>
            <a:chExt cx="46" cy="548"/>
          </a:xfrm>
        </p:grpSpPr>
        <p:sp>
          <p:nvSpPr>
            <p:cNvPr id="86" name="Oval 16"/>
            <p:cNvSpPr>
              <a:spLocks noChangeArrowheads="1"/>
            </p:cNvSpPr>
            <p:nvPr/>
          </p:nvSpPr>
          <p:spPr bwMode="auto">
            <a:xfrm>
              <a:off x="1886" y="1715"/>
              <a:ext cx="46" cy="46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87" name="Oval 20"/>
            <p:cNvSpPr>
              <a:spLocks noChangeArrowheads="1"/>
            </p:cNvSpPr>
            <p:nvPr/>
          </p:nvSpPr>
          <p:spPr bwMode="auto">
            <a:xfrm>
              <a:off x="1886" y="1253"/>
              <a:ext cx="44" cy="47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88" name="Oval 17"/>
            <p:cNvSpPr>
              <a:spLocks noChangeArrowheads="1"/>
            </p:cNvSpPr>
            <p:nvPr/>
          </p:nvSpPr>
          <p:spPr bwMode="auto">
            <a:xfrm>
              <a:off x="1886" y="1213"/>
              <a:ext cx="46" cy="46"/>
            </a:xfrm>
            <a:prstGeom prst="ellipse">
              <a:avLst/>
            </a:prstGeom>
            <a:solidFill>
              <a:srgbClr val="F92F07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  <p:sp>
        <p:nvSpPr>
          <p:cNvPr id="90" name="Freihandform 89"/>
          <p:cNvSpPr/>
          <p:nvPr/>
        </p:nvSpPr>
        <p:spPr>
          <a:xfrm>
            <a:off x="6935638" y="1957947"/>
            <a:ext cx="690113" cy="17502"/>
          </a:xfrm>
          <a:custGeom>
            <a:avLst/>
            <a:gdLst>
              <a:gd name="connsiteX0" fmla="*/ 0 w 690113"/>
              <a:gd name="connsiteY0" fmla="*/ 8876 h 17502"/>
              <a:gd name="connsiteX1" fmla="*/ 362309 w 690113"/>
              <a:gd name="connsiteY1" fmla="*/ 249 h 17502"/>
              <a:gd name="connsiteX2" fmla="*/ 690113 w 690113"/>
              <a:gd name="connsiteY2" fmla="*/ 17502 h 17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113" h="17502">
                <a:moveTo>
                  <a:pt x="0" y="8876"/>
                </a:moveTo>
                <a:cubicBezTo>
                  <a:pt x="123645" y="3843"/>
                  <a:pt x="247290" y="-1189"/>
                  <a:pt x="362309" y="249"/>
                </a:cubicBezTo>
                <a:cubicBezTo>
                  <a:pt x="477328" y="1687"/>
                  <a:pt x="583720" y="9594"/>
                  <a:pt x="690113" y="17502"/>
                </a:cubicBezTo>
              </a:path>
            </a:pathLst>
          </a:custGeom>
          <a:noFill/>
          <a:ln w="127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5" name="Gruppieren 94"/>
          <p:cNvGrpSpPr/>
          <p:nvPr/>
        </p:nvGrpSpPr>
        <p:grpSpPr>
          <a:xfrm>
            <a:off x="7734151" y="1688452"/>
            <a:ext cx="67548" cy="625965"/>
            <a:chOff x="8172399" y="2996952"/>
            <a:chExt cx="67548" cy="625965"/>
          </a:xfrm>
        </p:grpSpPr>
        <p:sp>
          <p:nvSpPr>
            <p:cNvPr id="92" name="Oval 16"/>
            <p:cNvSpPr>
              <a:spLocks noChangeArrowheads="1"/>
            </p:cNvSpPr>
            <p:nvPr/>
          </p:nvSpPr>
          <p:spPr bwMode="auto">
            <a:xfrm>
              <a:off x="8172400" y="3561504"/>
              <a:ext cx="67547" cy="6141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93" name="Oval 20"/>
            <p:cNvSpPr>
              <a:spLocks noChangeArrowheads="1"/>
            </p:cNvSpPr>
            <p:nvPr/>
          </p:nvSpPr>
          <p:spPr bwMode="auto">
            <a:xfrm>
              <a:off x="8172399" y="3050355"/>
              <a:ext cx="67547" cy="51781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94" name="Oval 17"/>
            <p:cNvSpPr>
              <a:spLocks noChangeArrowheads="1"/>
            </p:cNvSpPr>
            <p:nvPr/>
          </p:nvSpPr>
          <p:spPr bwMode="auto">
            <a:xfrm>
              <a:off x="8172400" y="2996952"/>
              <a:ext cx="67547" cy="61413"/>
            </a:xfrm>
            <a:prstGeom prst="ellipse">
              <a:avLst/>
            </a:prstGeom>
            <a:solidFill>
              <a:srgbClr val="F92F07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  <p:sp>
        <p:nvSpPr>
          <p:cNvPr id="100" name="Text Box 22"/>
          <p:cNvSpPr txBox="1">
            <a:spLocks noChangeArrowheads="1"/>
          </p:cNvSpPr>
          <p:nvPr/>
        </p:nvSpPr>
        <p:spPr bwMode="auto">
          <a:xfrm>
            <a:off x="8076082" y="1565269"/>
            <a:ext cx="70243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1400" dirty="0">
                <a:solidFill>
                  <a:srgbClr val="F20000"/>
                </a:solidFill>
                <a:latin typeface="Arial" charset="0"/>
              </a:rPr>
              <a:t>LUMO</a:t>
            </a:r>
          </a:p>
        </p:txBody>
      </p:sp>
      <p:sp>
        <p:nvSpPr>
          <p:cNvPr id="101" name="Text Box 23"/>
          <p:cNvSpPr txBox="1">
            <a:spLocks noChangeArrowheads="1"/>
          </p:cNvSpPr>
          <p:nvPr/>
        </p:nvSpPr>
        <p:spPr bwMode="auto">
          <a:xfrm>
            <a:off x="8055048" y="2119067"/>
            <a:ext cx="74251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1400" dirty="0">
                <a:solidFill>
                  <a:srgbClr val="F20000"/>
                </a:solidFill>
                <a:latin typeface="Arial" charset="0"/>
              </a:rPr>
              <a:t>HOMO</a:t>
            </a:r>
          </a:p>
        </p:txBody>
      </p:sp>
      <p:sp>
        <p:nvSpPr>
          <p:cNvPr id="102" name="Rechteck 101"/>
          <p:cNvSpPr/>
          <p:nvPr/>
        </p:nvSpPr>
        <p:spPr>
          <a:xfrm>
            <a:off x="4572000" y="6279703"/>
            <a:ext cx="46085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 dirty="0" smtClean="0"/>
              <a:t>F</a:t>
            </a:r>
            <a:r>
              <a:rPr lang="it-IT" sz="1200" dirty="0"/>
              <a:t>. Bianchi, S. </a:t>
            </a:r>
            <a:r>
              <a:rPr lang="it-IT" sz="1200" dirty="0" err="1"/>
              <a:t>Sadofev</a:t>
            </a:r>
            <a:r>
              <a:rPr lang="it-IT" sz="1200" dirty="0"/>
              <a:t>, R. </a:t>
            </a:r>
            <a:r>
              <a:rPr lang="it-IT" sz="1200" dirty="0" err="1"/>
              <a:t>Schlesinger</a:t>
            </a:r>
            <a:r>
              <a:rPr lang="it-IT" sz="1200" dirty="0"/>
              <a:t>, B. </a:t>
            </a:r>
            <a:r>
              <a:rPr lang="it-IT" sz="1200" dirty="0" err="1" smtClean="0"/>
              <a:t>Kobin</a:t>
            </a:r>
            <a:r>
              <a:rPr lang="it-IT" sz="1200" dirty="0" smtClean="0"/>
              <a:t>, S. </a:t>
            </a:r>
            <a:r>
              <a:rPr lang="en-US" sz="1200" dirty="0" smtClean="0"/>
              <a:t>Hecht, </a:t>
            </a:r>
            <a:r>
              <a:rPr lang="en-US" sz="1200" dirty="0"/>
              <a:t>N. Koch, F. </a:t>
            </a:r>
            <a:r>
              <a:rPr lang="en-US" sz="1200" dirty="0" err="1"/>
              <a:t>Henneberger</a:t>
            </a:r>
            <a:r>
              <a:rPr lang="en-US" sz="1200" dirty="0"/>
              <a:t>, and S. </a:t>
            </a:r>
            <a:r>
              <a:rPr lang="en-US" sz="1200" dirty="0" err="1" smtClean="0"/>
              <a:t>Blumstengel</a:t>
            </a:r>
            <a:r>
              <a:rPr lang="en-US" sz="1200" dirty="0" smtClean="0"/>
              <a:t>, submitted.</a:t>
            </a:r>
            <a:endParaRPr lang="en-US" sz="1200" dirty="0"/>
          </a:p>
        </p:txBody>
      </p:sp>
      <p:graphicFrame>
        <p:nvGraphicFramePr>
          <p:cNvPr id="103" name="Objekt 10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3114060"/>
              </p:ext>
            </p:extLst>
          </p:nvPr>
        </p:nvGraphicFramePr>
        <p:xfrm>
          <a:off x="7361611" y="2413145"/>
          <a:ext cx="1012934" cy="5838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1" name="ChemSketch" r:id="rId4" imgW="2913840" imgH="1679400" progId="ACD.ChemSketch.20">
                  <p:embed/>
                </p:oleObj>
              </mc:Choice>
              <mc:Fallback>
                <p:oleObj name="ChemSketch" r:id="rId4" imgW="2913840" imgH="1679400" progId="ACD.ChemSketch.2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361611" y="2413145"/>
                        <a:ext cx="1012934" cy="58380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4" name="Textfeld 103"/>
          <p:cNvSpPr txBox="1"/>
          <p:nvPr/>
        </p:nvSpPr>
        <p:spPr>
          <a:xfrm>
            <a:off x="4776136" y="3789040"/>
            <a:ext cx="43678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Secondary FRET step occurs with efficiency of </a:t>
            </a:r>
            <a:r>
              <a:rPr lang="en-US" i="1" dirty="0" err="1" smtClean="0">
                <a:latin typeface="Symbol" panose="05050102010706020507" pitchFamily="18" charset="2"/>
              </a:rPr>
              <a:t>h</a:t>
            </a:r>
            <a:r>
              <a:rPr lang="en-US" baseline="-25000" dirty="0" err="1"/>
              <a:t>E</a:t>
            </a:r>
            <a:r>
              <a:rPr lang="en-US" baseline="-25000" dirty="0" err="1" smtClean="0"/>
              <a:t>T</a:t>
            </a:r>
            <a:r>
              <a:rPr lang="en-US" dirty="0" smtClean="0"/>
              <a:t> ≈ 1</a:t>
            </a:r>
          </a:p>
          <a:p>
            <a:r>
              <a:rPr lang="en-US" dirty="0"/>
              <a:t>→ </a:t>
            </a:r>
            <a:r>
              <a:rPr lang="en-US" dirty="0" smtClean="0"/>
              <a:t>FRET outpaces </a:t>
            </a:r>
            <a:r>
              <a:rPr lang="en-US" dirty="0" err="1" smtClean="0"/>
              <a:t>exciton</a:t>
            </a:r>
            <a:r>
              <a:rPr lang="en-US" dirty="0" smtClean="0"/>
              <a:t> dissociation </a:t>
            </a:r>
          </a:p>
          <a:p>
            <a:r>
              <a:rPr lang="en-US" dirty="0" smtClean="0"/>
              <a:t>→ Recovery of molecular PL</a:t>
            </a:r>
            <a:endParaRPr lang="en-US" dirty="0"/>
          </a:p>
        </p:txBody>
      </p:sp>
      <p:sp>
        <p:nvSpPr>
          <p:cNvPr id="2" name="Rechteck 1"/>
          <p:cNvSpPr/>
          <p:nvPr/>
        </p:nvSpPr>
        <p:spPr>
          <a:xfrm>
            <a:off x="107504" y="6279703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200" dirty="0" smtClean="0"/>
              <a:t>N</a:t>
            </a:r>
            <a:r>
              <a:rPr lang="de-DE" sz="1200" dirty="0"/>
              <a:t>. </a:t>
            </a:r>
            <a:r>
              <a:rPr lang="de-DE" sz="1200" dirty="0" err="1"/>
              <a:t>Kedem</a:t>
            </a:r>
            <a:r>
              <a:rPr lang="de-DE" sz="1200" dirty="0"/>
              <a:t>, S. </a:t>
            </a:r>
            <a:r>
              <a:rPr lang="de-DE" sz="1200" dirty="0" err="1"/>
              <a:t>Blumstengel</a:t>
            </a:r>
            <a:r>
              <a:rPr lang="de-DE" sz="1200" dirty="0"/>
              <a:t>, F. </a:t>
            </a:r>
            <a:r>
              <a:rPr lang="de-DE" sz="1200" dirty="0" err="1"/>
              <a:t>Henneberger</a:t>
            </a:r>
            <a:r>
              <a:rPr lang="de-DE" sz="1200" dirty="0"/>
              <a:t>, H. Cohen, G. </a:t>
            </a:r>
            <a:r>
              <a:rPr lang="de-DE" sz="1200" dirty="0" err="1"/>
              <a:t>Hodes</a:t>
            </a:r>
            <a:r>
              <a:rPr lang="de-DE" sz="1200" dirty="0"/>
              <a:t> </a:t>
            </a:r>
            <a:r>
              <a:rPr lang="de-DE" sz="1200" dirty="0" err="1"/>
              <a:t>and</a:t>
            </a:r>
            <a:r>
              <a:rPr lang="de-DE" sz="1200" dirty="0"/>
              <a:t> D. </a:t>
            </a:r>
            <a:r>
              <a:rPr lang="de-DE" sz="1200" dirty="0" err="1" smtClean="0"/>
              <a:t>Cahen</a:t>
            </a:r>
            <a:r>
              <a:rPr lang="de-DE" sz="1200" dirty="0" smtClean="0"/>
              <a:t>, </a:t>
            </a:r>
            <a:r>
              <a:rPr lang="en-US" sz="1200" dirty="0"/>
              <a:t>Phys. Chem. Chem. Phys.,  16, 8310 (2014</a:t>
            </a:r>
            <a:r>
              <a:rPr lang="en-US" sz="1200" dirty="0" smtClean="0"/>
              <a:t>).</a:t>
            </a:r>
            <a:endParaRPr lang="en-US" sz="1200" b="1" dirty="0"/>
          </a:p>
        </p:txBody>
      </p:sp>
      <p:sp>
        <p:nvSpPr>
          <p:cNvPr id="3" name="Textfeld 2"/>
          <p:cNvSpPr txBox="1"/>
          <p:nvPr/>
        </p:nvSpPr>
        <p:spPr>
          <a:xfrm>
            <a:off x="7038037" y="1925841"/>
            <a:ext cx="5405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FRET</a:t>
            </a:r>
            <a:endParaRPr lang="en-US" sz="1400" dirty="0"/>
          </a:p>
        </p:txBody>
      </p:sp>
      <p:sp>
        <p:nvSpPr>
          <p:cNvPr id="4" name="Textfeld 3"/>
          <p:cNvSpPr txBox="1"/>
          <p:nvPr/>
        </p:nvSpPr>
        <p:spPr>
          <a:xfrm>
            <a:off x="7906799" y="2889771"/>
            <a:ext cx="575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(A3)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002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2.59259E-6 L -0.00069 0.04769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2384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51" grpId="0"/>
      <p:bldP spid="52" grpId="0"/>
      <p:bldP spid="53" grpId="0"/>
      <p:bldP spid="58" grpId="0" animBg="1"/>
      <p:bldP spid="59" grpId="0" animBg="1"/>
      <p:bldP spid="60" grpId="0"/>
      <p:bldP spid="60" grpId="1"/>
      <p:bldP spid="61" grpId="0"/>
      <p:bldP spid="61" grpId="1"/>
      <p:bldP spid="80" grpId="0" animBg="1"/>
      <p:bldP spid="81" grpId="0"/>
      <p:bldP spid="82" grpId="0"/>
      <p:bldP spid="83" grpId="0" animBg="1"/>
      <p:bldP spid="84" grpId="0" animBg="1"/>
      <p:bldP spid="90" grpId="0" animBg="1"/>
      <p:bldP spid="100" grpId="0"/>
      <p:bldP spid="101" grpId="0"/>
      <p:bldP spid="102" grpId="0"/>
      <p:bldP spid="104" grpId="0"/>
      <p:bldP spid="2" grpId="0"/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606175" y="476672"/>
            <a:ext cx="38273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u="sng" dirty="0" err="1" smtClean="0"/>
              <a:t>ZnO</a:t>
            </a:r>
            <a:r>
              <a:rPr lang="en-US" sz="2000" u="sng" dirty="0" smtClean="0"/>
              <a:t>/organic photovoltaic cells (</a:t>
            </a:r>
            <a:r>
              <a:rPr lang="en-US" sz="2000" u="sng" dirty="0" smtClean="0">
                <a:solidFill>
                  <a:srgbClr val="C00000"/>
                </a:solidFill>
              </a:rPr>
              <a:t>B7</a:t>
            </a:r>
            <a:r>
              <a:rPr lang="en-US" sz="2000" u="sng" dirty="0" smtClean="0"/>
              <a:t>)</a:t>
            </a:r>
            <a:endParaRPr lang="en-US" sz="2000" u="sng" dirty="0"/>
          </a:p>
        </p:txBody>
      </p:sp>
      <p:grpSp>
        <p:nvGrpSpPr>
          <p:cNvPr id="26" name="Gruppieren 25"/>
          <p:cNvGrpSpPr/>
          <p:nvPr/>
        </p:nvGrpSpPr>
        <p:grpSpPr>
          <a:xfrm>
            <a:off x="683568" y="1268760"/>
            <a:ext cx="1652654" cy="1381875"/>
            <a:chOff x="1191154" y="1916832"/>
            <a:chExt cx="1652654" cy="1381875"/>
          </a:xfrm>
        </p:grpSpPr>
        <p:sp>
          <p:nvSpPr>
            <p:cNvPr id="6" name="Würfel 5"/>
            <p:cNvSpPr/>
            <p:nvPr/>
          </p:nvSpPr>
          <p:spPr>
            <a:xfrm>
              <a:off x="1191154" y="2866659"/>
              <a:ext cx="1652654" cy="432048"/>
            </a:xfrm>
            <a:prstGeom prst="cube">
              <a:avLst>
                <a:gd name="adj" fmla="val 69041"/>
              </a:avLst>
            </a:prstGeom>
            <a:pattFill prst="pct80">
              <a:fgClr>
                <a:schemeClr val="accent1">
                  <a:lumMod val="7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7" name="Würfel 6"/>
            <p:cNvSpPr/>
            <p:nvPr/>
          </p:nvSpPr>
          <p:spPr>
            <a:xfrm>
              <a:off x="1191154" y="2738500"/>
              <a:ext cx="1652654" cy="432048"/>
            </a:xfrm>
            <a:prstGeom prst="cube">
              <a:avLst>
                <a:gd name="adj" fmla="val 69041"/>
              </a:avLst>
            </a:prstGeom>
            <a:pattFill prst="pct80">
              <a:fgClr>
                <a:schemeClr val="accent1">
                  <a:lumMod val="7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4" name="Würfel 13"/>
            <p:cNvSpPr/>
            <p:nvPr/>
          </p:nvSpPr>
          <p:spPr>
            <a:xfrm>
              <a:off x="1191154" y="2649211"/>
              <a:ext cx="1652654" cy="432048"/>
            </a:xfrm>
            <a:prstGeom prst="cube">
              <a:avLst>
                <a:gd name="adj" fmla="val 69041"/>
              </a:avLst>
            </a:prstGeom>
            <a:pattFill prst="pct80">
              <a:fgClr>
                <a:schemeClr val="accent1">
                  <a:lumMod val="7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3" name="Textfeld 12"/>
            <p:cNvSpPr txBox="1"/>
            <p:nvPr/>
          </p:nvSpPr>
          <p:spPr>
            <a:xfrm>
              <a:off x="1619672" y="2936288"/>
              <a:ext cx="72968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 smtClean="0">
                  <a:solidFill>
                    <a:schemeClr val="bg1"/>
                  </a:solidFill>
                </a:rPr>
                <a:t>ZnO:Ga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9" name="Würfel 8"/>
            <p:cNvSpPr/>
            <p:nvPr/>
          </p:nvSpPr>
          <p:spPr>
            <a:xfrm>
              <a:off x="1191154" y="2504240"/>
              <a:ext cx="1652654" cy="432048"/>
            </a:xfrm>
            <a:prstGeom prst="cube">
              <a:avLst>
                <a:gd name="adj" fmla="val 69041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5" name="Würfel 14"/>
            <p:cNvSpPr/>
            <p:nvPr/>
          </p:nvSpPr>
          <p:spPr>
            <a:xfrm>
              <a:off x="1191154" y="2431036"/>
              <a:ext cx="1652654" cy="432048"/>
            </a:xfrm>
            <a:prstGeom prst="cube">
              <a:avLst>
                <a:gd name="adj" fmla="val 69041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6" name="Textfeld 15"/>
            <p:cNvSpPr txBox="1"/>
            <p:nvPr/>
          </p:nvSpPr>
          <p:spPr>
            <a:xfrm>
              <a:off x="1786522" y="2648256"/>
              <a:ext cx="48122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 smtClean="0">
                  <a:solidFill>
                    <a:schemeClr val="bg1"/>
                  </a:solidFill>
                </a:rPr>
                <a:t>ZnO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11" name="Würfel 10"/>
            <p:cNvSpPr/>
            <p:nvPr/>
          </p:nvSpPr>
          <p:spPr>
            <a:xfrm>
              <a:off x="1559578" y="2288216"/>
              <a:ext cx="1284230" cy="432048"/>
            </a:xfrm>
            <a:prstGeom prst="cube">
              <a:avLst>
                <a:gd name="adj" fmla="val 69041"/>
              </a:avLst>
            </a:prstGeom>
            <a:solidFill>
              <a:srgbClr val="E2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20" name="Parallelogramm 19"/>
            <p:cNvSpPr/>
            <p:nvPr/>
          </p:nvSpPr>
          <p:spPr>
            <a:xfrm>
              <a:off x="1217799" y="2435648"/>
              <a:ext cx="513574" cy="284616"/>
            </a:xfrm>
            <a:prstGeom prst="parallelogram">
              <a:avLst>
                <a:gd name="adj" fmla="val 97309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7" name="Würfel 16"/>
            <p:cNvSpPr/>
            <p:nvPr/>
          </p:nvSpPr>
          <p:spPr>
            <a:xfrm>
              <a:off x="1559578" y="2178706"/>
              <a:ext cx="1284230" cy="432048"/>
            </a:xfrm>
            <a:prstGeom prst="cube">
              <a:avLst>
                <a:gd name="adj" fmla="val 69041"/>
              </a:avLst>
            </a:prstGeom>
            <a:solidFill>
              <a:srgbClr val="E2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9" name="Parallelogramm 18"/>
            <p:cNvSpPr/>
            <p:nvPr/>
          </p:nvSpPr>
          <p:spPr>
            <a:xfrm>
              <a:off x="2175566" y="2192598"/>
              <a:ext cx="513574" cy="284616"/>
            </a:xfrm>
            <a:prstGeom prst="parallelogram">
              <a:avLst>
                <a:gd name="adj" fmla="val 97309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21" name="Parallelogramm 20"/>
            <p:cNvSpPr/>
            <p:nvPr/>
          </p:nvSpPr>
          <p:spPr>
            <a:xfrm>
              <a:off x="1754170" y="2192598"/>
              <a:ext cx="513574" cy="284616"/>
            </a:xfrm>
            <a:prstGeom prst="parallelogram">
              <a:avLst>
                <a:gd name="adj" fmla="val 97309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22" name="Textfeld 21"/>
            <p:cNvSpPr txBox="1"/>
            <p:nvPr/>
          </p:nvSpPr>
          <p:spPr>
            <a:xfrm>
              <a:off x="1770365" y="2420888"/>
              <a:ext cx="56938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P3HT</a:t>
              </a:r>
              <a:endParaRPr lang="en-US" sz="1400" dirty="0"/>
            </a:p>
          </p:txBody>
        </p:sp>
        <p:sp>
          <p:nvSpPr>
            <p:cNvPr id="23" name="Textfeld 22"/>
            <p:cNvSpPr txBox="1"/>
            <p:nvPr/>
          </p:nvSpPr>
          <p:spPr>
            <a:xfrm>
              <a:off x="1907704" y="1916832"/>
              <a:ext cx="86453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MoO</a:t>
              </a:r>
              <a:r>
                <a:rPr lang="en-US" sz="1400" baseline="-25000" dirty="0" smtClean="0"/>
                <a:t>3</a:t>
              </a:r>
              <a:r>
                <a:rPr lang="en-US" sz="1400" dirty="0" smtClean="0"/>
                <a:t>/Ag</a:t>
              </a:r>
              <a:endParaRPr lang="en-US" sz="1400" dirty="0"/>
            </a:p>
          </p:txBody>
        </p:sp>
        <p:sp>
          <p:nvSpPr>
            <p:cNvPr id="24" name="Textfeld 23"/>
            <p:cNvSpPr txBox="1"/>
            <p:nvPr/>
          </p:nvSpPr>
          <p:spPr>
            <a:xfrm>
              <a:off x="1217799" y="2473151"/>
              <a:ext cx="3738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Ag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</p:grpSp>
      <p:graphicFrame>
        <p:nvGraphicFramePr>
          <p:cNvPr id="29" name="Objek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3056214"/>
              </p:ext>
            </p:extLst>
          </p:nvPr>
        </p:nvGraphicFramePr>
        <p:xfrm>
          <a:off x="3565559" y="2056795"/>
          <a:ext cx="4974048" cy="34685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36" name="Graph" r:id="rId3" imgW="4145040" imgH="2890440" progId="Origin50.Graph">
                  <p:embed/>
                </p:oleObj>
              </mc:Choice>
              <mc:Fallback>
                <p:oleObj name="Graph" r:id="rId3" imgW="4145040" imgH="2890440" progId="Origin50.Graph">
                  <p:embed/>
                  <p:pic>
                    <p:nvPicPr>
                      <p:cNvPr id="0" name="Objek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5559" y="2056795"/>
                        <a:ext cx="4974048" cy="346852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k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5850477"/>
              </p:ext>
            </p:extLst>
          </p:nvPr>
        </p:nvGraphicFramePr>
        <p:xfrm>
          <a:off x="2519840" y="4340817"/>
          <a:ext cx="2901528" cy="20233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37" name="Graph" r:id="rId5" imgW="4145040" imgH="2890440" progId="Origin50.Graph">
                  <p:embed/>
                </p:oleObj>
              </mc:Choice>
              <mc:Fallback>
                <p:oleObj name="Graph" r:id="rId5" imgW="4145040" imgH="289044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519840" y="4340817"/>
                        <a:ext cx="2901528" cy="2023308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Rechteck 30"/>
          <p:cNvSpPr/>
          <p:nvPr/>
        </p:nvSpPr>
        <p:spPr>
          <a:xfrm>
            <a:off x="3707904" y="6476879"/>
            <a:ext cx="44628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/>
              <a:t>V</a:t>
            </a:r>
            <a:r>
              <a:rPr lang="it-IT" baseline="-25000" dirty="0"/>
              <a:t>OC</a:t>
            </a:r>
            <a:r>
              <a:rPr lang="it-IT" dirty="0"/>
              <a:t> = 0.304 V, I</a:t>
            </a:r>
            <a:r>
              <a:rPr lang="it-IT" baseline="-25000" dirty="0"/>
              <a:t>SC</a:t>
            </a:r>
            <a:r>
              <a:rPr lang="it-IT" dirty="0"/>
              <a:t> = 0.290 </a:t>
            </a:r>
            <a:r>
              <a:rPr lang="it-IT" dirty="0" err="1"/>
              <a:t>mA</a:t>
            </a:r>
            <a:r>
              <a:rPr lang="it-IT" dirty="0"/>
              <a:t>/cm², </a:t>
            </a:r>
            <a:r>
              <a:rPr lang="en-US" dirty="0"/>
              <a:t>FF = 36.0 %</a:t>
            </a:r>
          </a:p>
        </p:txBody>
      </p:sp>
      <p:graphicFrame>
        <p:nvGraphicFramePr>
          <p:cNvPr id="32" name="Objek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71522123"/>
              </p:ext>
            </p:extLst>
          </p:nvPr>
        </p:nvGraphicFramePr>
        <p:xfrm>
          <a:off x="6012160" y="1078774"/>
          <a:ext cx="2901528" cy="20233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38" name="Graph" r:id="rId7" imgW="4145040" imgH="2890440" progId="Origin50.Graph">
                  <p:embed/>
                </p:oleObj>
              </mc:Choice>
              <mc:Fallback>
                <p:oleObj name="Graph" r:id="rId7" imgW="4145040" imgH="289044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012160" y="1078774"/>
                        <a:ext cx="2901528" cy="202330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Textfeld 24"/>
          <p:cNvSpPr txBox="1"/>
          <p:nvPr/>
        </p:nvSpPr>
        <p:spPr>
          <a:xfrm>
            <a:off x="6801076" y="35332"/>
            <a:ext cx="2235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rgbClr val="E20000"/>
                </a:solidFill>
              </a:rPr>
              <a:t>Teilprojekt</a:t>
            </a:r>
            <a:r>
              <a:rPr lang="en-US" sz="1400" dirty="0" smtClean="0">
                <a:solidFill>
                  <a:srgbClr val="E20000"/>
                </a:solidFill>
              </a:rPr>
              <a:t> B3 (</a:t>
            </a:r>
            <a:r>
              <a:rPr lang="en-US" sz="1400" dirty="0" err="1" smtClean="0">
                <a:solidFill>
                  <a:srgbClr val="E20000"/>
                </a:solidFill>
              </a:rPr>
              <a:t>Blumstengel</a:t>
            </a:r>
            <a:r>
              <a:rPr lang="en-US" sz="1400" dirty="0" smtClean="0">
                <a:solidFill>
                  <a:srgbClr val="E20000"/>
                </a:solidFill>
              </a:rPr>
              <a:t>)</a:t>
            </a:r>
            <a:endParaRPr lang="en-US" sz="1400" dirty="0">
              <a:solidFill>
                <a:srgbClr val="E20000"/>
              </a:solidFill>
            </a:endParaRPr>
          </a:p>
        </p:txBody>
      </p:sp>
      <p:cxnSp>
        <p:nvCxnSpPr>
          <p:cNvPr id="10" name="Gerade Verbindung 9"/>
          <p:cNvCxnSpPr/>
          <p:nvPr/>
        </p:nvCxnSpPr>
        <p:spPr>
          <a:xfrm>
            <a:off x="822901" y="3717032"/>
            <a:ext cx="66675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32"/>
          <p:cNvCxnSpPr/>
          <p:nvPr/>
        </p:nvCxnSpPr>
        <p:spPr>
          <a:xfrm>
            <a:off x="794618" y="4365104"/>
            <a:ext cx="66675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33"/>
          <p:cNvCxnSpPr/>
          <p:nvPr/>
        </p:nvCxnSpPr>
        <p:spPr>
          <a:xfrm>
            <a:off x="1623925" y="3429000"/>
            <a:ext cx="66675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34"/>
          <p:cNvCxnSpPr/>
          <p:nvPr/>
        </p:nvCxnSpPr>
        <p:spPr>
          <a:xfrm>
            <a:off x="1623925" y="3933056"/>
            <a:ext cx="66675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7" name="Gruppieren 46"/>
          <p:cNvGrpSpPr/>
          <p:nvPr/>
        </p:nvGrpSpPr>
        <p:grpSpPr>
          <a:xfrm>
            <a:off x="1145832" y="3468245"/>
            <a:ext cx="760763" cy="664866"/>
            <a:chOff x="1145832" y="3468245"/>
            <a:chExt cx="760763" cy="664866"/>
          </a:xfrm>
        </p:grpSpPr>
        <p:grpSp>
          <p:nvGrpSpPr>
            <p:cNvPr id="28" name="Gruppieren 27"/>
            <p:cNvGrpSpPr/>
            <p:nvPr/>
          </p:nvGrpSpPr>
          <p:grpSpPr>
            <a:xfrm>
              <a:off x="1235454" y="3468245"/>
              <a:ext cx="279244" cy="461665"/>
              <a:chOff x="900378" y="3180213"/>
              <a:chExt cx="279244" cy="461665"/>
            </a:xfrm>
          </p:grpSpPr>
          <p:sp>
            <p:nvSpPr>
              <p:cNvPr id="18" name="Ellipse 17"/>
              <p:cNvSpPr/>
              <p:nvPr/>
            </p:nvSpPr>
            <p:spPr>
              <a:xfrm>
                <a:off x="958780" y="3359027"/>
                <a:ext cx="144000" cy="144000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 dirty="0"/>
              </a:p>
            </p:txBody>
          </p:sp>
          <p:sp>
            <p:nvSpPr>
              <p:cNvPr id="27" name="Textfeld 26"/>
              <p:cNvSpPr txBox="1"/>
              <p:nvPr/>
            </p:nvSpPr>
            <p:spPr>
              <a:xfrm>
                <a:off x="900378" y="3180213"/>
                <a:ext cx="279244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2400" dirty="0" smtClean="0">
                    <a:solidFill>
                      <a:schemeClr val="bg1"/>
                    </a:solidFill>
                  </a:rPr>
                  <a:t>-</a:t>
                </a:r>
                <a:endParaRPr lang="en-US" sz="24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40" name="Gruppieren 39"/>
            <p:cNvGrpSpPr/>
            <p:nvPr/>
          </p:nvGrpSpPr>
          <p:grpSpPr>
            <a:xfrm>
              <a:off x="1586706" y="3733001"/>
              <a:ext cx="312906" cy="400110"/>
              <a:chOff x="985589" y="4467629"/>
              <a:chExt cx="312906" cy="400110"/>
            </a:xfrm>
          </p:grpSpPr>
          <p:sp>
            <p:nvSpPr>
              <p:cNvPr id="38" name="Ellipse 37"/>
              <p:cNvSpPr/>
              <p:nvPr/>
            </p:nvSpPr>
            <p:spPr>
              <a:xfrm>
                <a:off x="1061416" y="4615926"/>
                <a:ext cx="144000" cy="144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 dirty="0"/>
              </a:p>
            </p:txBody>
          </p:sp>
          <p:sp>
            <p:nvSpPr>
              <p:cNvPr id="39" name="Textfeld 38"/>
              <p:cNvSpPr txBox="1"/>
              <p:nvPr/>
            </p:nvSpPr>
            <p:spPr>
              <a:xfrm>
                <a:off x="985589" y="4467629"/>
                <a:ext cx="31290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solidFill>
                      <a:schemeClr val="bg1"/>
                    </a:solidFill>
                  </a:rPr>
                  <a:t>+</a:t>
                </a:r>
                <a:endParaRPr lang="en-US" sz="20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43" name="Ellipse 42"/>
            <p:cNvSpPr/>
            <p:nvPr/>
          </p:nvSpPr>
          <p:spPr>
            <a:xfrm rot="18099072">
              <a:off x="1356694" y="3454494"/>
              <a:ext cx="339039" cy="760763"/>
            </a:xfrm>
            <a:prstGeom prst="ellipse">
              <a:avLst/>
            </a:prstGeom>
            <a:solidFill>
              <a:srgbClr val="BFBFBF">
                <a:alpha val="47059"/>
              </a:srgbClr>
            </a:solidFill>
            <a:ln w="31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4" name="Abgerundetes Rechteck 43"/>
          <p:cNvSpPr/>
          <p:nvPr/>
        </p:nvSpPr>
        <p:spPr>
          <a:xfrm>
            <a:off x="543082" y="2996952"/>
            <a:ext cx="1940686" cy="1521999"/>
          </a:xfrm>
          <a:prstGeom prst="round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feld 44"/>
          <p:cNvSpPr txBox="1"/>
          <p:nvPr/>
        </p:nvSpPr>
        <p:spPr>
          <a:xfrm>
            <a:off x="1667980" y="3059668"/>
            <a:ext cx="676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P3HT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6" name="Textfeld 45"/>
          <p:cNvSpPr txBox="1"/>
          <p:nvPr/>
        </p:nvSpPr>
        <p:spPr>
          <a:xfrm>
            <a:off x="827584" y="3059668"/>
            <a:ext cx="566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ZnO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8" name="Textfeld 47"/>
          <p:cNvSpPr txBox="1"/>
          <p:nvPr/>
        </p:nvSpPr>
        <p:spPr>
          <a:xfrm>
            <a:off x="557440" y="5442029"/>
            <a:ext cx="3257174" cy="7232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Next step:</a:t>
            </a:r>
          </a:p>
          <a:p>
            <a:pPr>
              <a:spcBef>
                <a:spcPts val="600"/>
              </a:spcBef>
            </a:pPr>
            <a:r>
              <a:rPr lang="en-US" dirty="0" err="1" smtClean="0"/>
              <a:t>ZnMgO</a:t>
            </a:r>
            <a:r>
              <a:rPr lang="en-US" dirty="0" smtClean="0"/>
              <a:t> → </a:t>
            </a:r>
            <a:r>
              <a:rPr lang="en-US" dirty="0" err="1" smtClean="0"/>
              <a:t>blueshift</a:t>
            </a:r>
            <a:r>
              <a:rPr lang="en-US" dirty="0" smtClean="0"/>
              <a:t> of “HCTE” EL</a:t>
            </a:r>
            <a:endParaRPr lang="en-US" dirty="0"/>
          </a:p>
        </p:txBody>
      </p:sp>
      <p:sp>
        <p:nvSpPr>
          <p:cNvPr id="49" name="Textfeld 48"/>
          <p:cNvSpPr txBox="1"/>
          <p:nvPr/>
        </p:nvSpPr>
        <p:spPr>
          <a:xfrm>
            <a:off x="231429" y="4679504"/>
            <a:ext cx="31136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Hybrid charge transfer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exciton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?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7840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4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1619672" y="2780928"/>
            <a:ext cx="61663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accent1">
                    <a:lumMod val="50000"/>
                  </a:schemeClr>
                </a:solidFill>
              </a:rPr>
              <a:t>Goals for second funding period</a:t>
            </a:r>
            <a:endParaRPr lang="en-US" sz="36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1351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hteck 42"/>
          <p:cNvSpPr/>
          <p:nvPr/>
        </p:nvSpPr>
        <p:spPr>
          <a:xfrm>
            <a:off x="814553" y="3831727"/>
            <a:ext cx="2378808" cy="4632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feld 2"/>
          <p:cNvSpPr txBox="1"/>
          <p:nvPr/>
        </p:nvSpPr>
        <p:spPr>
          <a:xfrm>
            <a:off x="6873084" y="35332"/>
            <a:ext cx="2235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rgbClr val="E20000"/>
                </a:solidFill>
              </a:rPr>
              <a:t>Teilprojekt</a:t>
            </a:r>
            <a:r>
              <a:rPr lang="en-US" sz="1400" dirty="0" smtClean="0">
                <a:solidFill>
                  <a:srgbClr val="E20000"/>
                </a:solidFill>
              </a:rPr>
              <a:t> B3 (</a:t>
            </a:r>
            <a:r>
              <a:rPr lang="en-US" sz="1400" dirty="0" err="1" smtClean="0">
                <a:solidFill>
                  <a:srgbClr val="E20000"/>
                </a:solidFill>
              </a:rPr>
              <a:t>Blumstengel</a:t>
            </a:r>
            <a:r>
              <a:rPr lang="en-US" sz="1400" dirty="0" smtClean="0">
                <a:solidFill>
                  <a:srgbClr val="E20000"/>
                </a:solidFill>
              </a:rPr>
              <a:t>)</a:t>
            </a:r>
            <a:endParaRPr lang="en-US" sz="1400" dirty="0">
              <a:solidFill>
                <a:srgbClr val="E20000"/>
              </a:solidFill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539552" y="836712"/>
            <a:ext cx="62762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Development of HIOS building blocks for light-emitting devices</a:t>
            </a:r>
            <a:endParaRPr lang="en-US" u="sng" dirty="0"/>
          </a:p>
        </p:txBody>
      </p:sp>
      <p:sp>
        <p:nvSpPr>
          <p:cNvPr id="6" name="Rechteck 5"/>
          <p:cNvSpPr/>
          <p:nvPr/>
        </p:nvSpPr>
        <p:spPr>
          <a:xfrm>
            <a:off x="683566" y="1628800"/>
            <a:ext cx="82089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FRET in device building blocks studied by optical spectroscopy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Investigation of </a:t>
            </a:r>
            <a:r>
              <a:rPr lang="en-US" dirty="0"/>
              <a:t>relevant transfer and injection processes in device building blocks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Proof of principle LED </a:t>
            </a:r>
            <a:r>
              <a:rPr lang="en-US" dirty="0" smtClean="0"/>
              <a:t>operation</a:t>
            </a:r>
            <a:endParaRPr lang="en-US" dirty="0"/>
          </a:p>
        </p:txBody>
      </p:sp>
      <p:sp>
        <p:nvSpPr>
          <p:cNvPr id="13" name="Rechteck 12"/>
          <p:cNvSpPr/>
          <p:nvPr/>
        </p:nvSpPr>
        <p:spPr>
          <a:xfrm>
            <a:off x="814553" y="5015024"/>
            <a:ext cx="3214700" cy="33025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/>
              <a:t>Substrate </a:t>
            </a:r>
            <a:endParaRPr lang="de-DE" sz="1400" dirty="0"/>
          </a:p>
        </p:txBody>
      </p:sp>
      <p:sp>
        <p:nvSpPr>
          <p:cNvPr id="15" name="Rechteck 14"/>
          <p:cNvSpPr/>
          <p:nvPr/>
        </p:nvSpPr>
        <p:spPr>
          <a:xfrm>
            <a:off x="1002804" y="4039926"/>
            <a:ext cx="832892" cy="25501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err="1" smtClean="0"/>
              <a:t>molecules</a:t>
            </a:r>
            <a:endParaRPr lang="de-DE" sz="900" dirty="0"/>
          </a:p>
        </p:txBody>
      </p:sp>
      <p:sp>
        <p:nvSpPr>
          <p:cNvPr id="38" name="Textfeld 37"/>
          <p:cNvSpPr txBox="1"/>
          <p:nvPr/>
        </p:nvSpPr>
        <p:spPr>
          <a:xfrm>
            <a:off x="5644459" y="2780928"/>
            <a:ext cx="17594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A11 Christiansen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0" name="Rechteck 39"/>
          <p:cNvSpPr/>
          <p:nvPr/>
        </p:nvSpPr>
        <p:spPr>
          <a:xfrm>
            <a:off x="814553" y="4654984"/>
            <a:ext cx="3208086" cy="360040"/>
          </a:xfrm>
          <a:prstGeom prst="rect">
            <a:avLst/>
          </a:prstGeom>
          <a:pattFill prst="pct90">
            <a:fgClr>
              <a:schemeClr val="accent1">
                <a:lumMod val="60000"/>
                <a:lumOff val="40000"/>
              </a:schemeClr>
            </a:fgClr>
            <a:bgClr>
              <a:schemeClr val="tx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p-</a:t>
            </a:r>
            <a:r>
              <a:rPr lang="en-US" sz="1400" dirty="0" err="1" smtClean="0"/>
              <a:t>GaN</a:t>
            </a:r>
            <a:endParaRPr lang="en-US" sz="1400" dirty="0"/>
          </a:p>
        </p:txBody>
      </p:sp>
      <p:sp>
        <p:nvSpPr>
          <p:cNvPr id="41" name="Rechteck 40"/>
          <p:cNvSpPr/>
          <p:nvPr/>
        </p:nvSpPr>
        <p:spPr>
          <a:xfrm>
            <a:off x="814553" y="4294944"/>
            <a:ext cx="2378808" cy="36004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InGaN</a:t>
            </a:r>
            <a:r>
              <a:rPr lang="en-US" sz="1400" dirty="0" smtClean="0"/>
              <a:t>/</a:t>
            </a:r>
            <a:r>
              <a:rPr lang="en-US" sz="1400" dirty="0" err="1" smtClean="0"/>
              <a:t>GaN</a:t>
            </a:r>
            <a:r>
              <a:rPr lang="en-US" sz="1400" dirty="0" smtClean="0"/>
              <a:t> or </a:t>
            </a:r>
            <a:r>
              <a:rPr lang="en-US" sz="1400" dirty="0" err="1" smtClean="0"/>
              <a:t>ZnCdO</a:t>
            </a:r>
            <a:r>
              <a:rPr lang="en-US" sz="1400" dirty="0" smtClean="0"/>
              <a:t>/</a:t>
            </a:r>
            <a:r>
              <a:rPr lang="en-US" sz="1400" dirty="0" err="1" smtClean="0"/>
              <a:t>ZnO</a:t>
            </a:r>
            <a:endParaRPr lang="en-US" sz="1400" dirty="0"/>
          </a:p>
        </p:txBody>
      </p:sp>
      <p:sp>
        <p:nvSpPr>
          <p:cNvPr id="42" name="Rechteck 41"/>
          <p:cNvSpPr/>
          <p:nvPr/>
        </p:nvSpPr>
        <p:spPr>
          <a:xfrm>
            <a:off x="2209863" y="4039926"/>
            <a:ext cx="832892" cy="25501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err="1" smtClean="0"/>
              <a:t>molecules</a:t>
            </a:r>
            <a:endParaRPr lang="de-DE" sz="900" dirty="0"/>
          </a:p>
        </p:txBody>
      </p:sp>
      <p:sp>
        <p:nvSpPr>
          <p:cNvPr id="44" name="Rechteck 43"/>
          <p:cNvSpPr/>
          <p:nvPr/>
        </p:nvSpPr>
        <p:spPr>
          <a:xfrm>
            <a:off x="913492" y="3600118"/>
            <a:ext cx="994212" cy="23160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hteck 46"/>
          <p:cNvSpPr/>
          <p:nvPr/>
        </p:nvSpPr>
        <p:spPr>
          <a:xfrm>
            <a:off x="913492" y="3502045"/>
            <a:ext cx="994212" cy="9807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hteck 48"/>
          <p:cNvSpPr/>
          <p:nvPr/>
        </p:nvSpPr>
        <p:spPr>
          <a:xfrm>
            <a:off x="2127600" y="3601808"/>
            <a:ext cx="994212" cy="23160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hteck 49"/>
          <p:cNvSpPr/>
          <p:nvPr/>
        </p:nvSpPr>
        <p:spPr>
          <a:xfrm>
            <a:off x="2129203" y="3501008"/>
            <a:ext cx="994212" cy="9807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hteck 50"/>
          <p:cNvSpPr/>
          <p:nvPr/>
        </p:nvSpPr>
        <p:spPr>
          <a:xfrm>
            <a:off x="1907703" y="3782690"/>
            <a:ext cx="249186" cy="50727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hteck 52"/>
          <p:cNvSpPr/>
          <p:nvPr/>
        </p:nvSpPr>
        <p:spPr>
          <a:xfrm flipV="1">
            <a:off x="1896777" y="3502045"/>
            <a:ext cx="55374" cy="32636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hteck 53"/>
          <p:cNvSpPr/>
          <p:nvPr/>
        </p:nvSpPr>
        <p:spPr>
          <a:xfrm flipV="1">
            <a:off x="2101515" y="3501008"/>
            <a:ext cx="55374" cy="32636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feld 9"/>
          <p:cNvSpPr txBox="1"/>
          <p:nvPr/>
        </p:nvSpPr>
        <p:spPr>
          <a:xfrm>
            <a:off x="2270728" y="3627127"/>
            <a:ext cx="861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n-</a:t>
            </a:r>
            <a:r>
              <a:rPr lang="en-US" sz="1400" dirty="0" err="1" smtClean="0"/>
              <a:t>ZnO</a:t>
            </a:r>
            <a:endParaRPr lang="en-US" sz="1400" dirty="0"/>
          </a:p>
        </p:txBody>
      </p:sp>
      <p:sp>
        <p:nvSpPr>
          <p:cNvPr id="55" name="Rechteck 54"/>
          <p:cNvSpPr/>
          <p:nvPr/>
        </p:nvSpPr>
        <p:spPr>
          <a:xfrm>
            <a:off x="3347864" y="4581128"/>
            <a:ext cx="576064" cy="7385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feld 55"/>
          <p:cNvSpPr txBox="1"/>
          <p:nvPr/>
        </p:nvSpPr>
        <p:spPr>
          <a:xfrm>
            <a:off x="4892595" y="6279703"/>
            <a:ext cx="42879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/>
              <a:t>S</a:t>
            </a:r>
            <a:r>
              <a:rPr lang="de-DE" sz="1200" dirty="0"/>
              <a:t>. </a:t>
            </a:r>
            <a:r>
              <a:rPr lang="de-DE" sz="1200" dirty="0" err="1"/>
              <a:t>Blumstengel</a:t>
            </a:r>
            <a:r>
              <a:rPr lang="de-DE" sz="1200" dirty="0"/>
              <a:t>, H. Kirmse, M. </a:t>
            </a:r>
            <a:r>
              <a:rPr lang="de-DE" sz="1200" dirty="0" err="1"/>
              <a:t>Sparenberg</a:t>
            </a:r>
            <a:r>
              <a:rPr lang="de-DE" sz="1200" dirty="0"/>
              <a:t>, S. </a:t>
            </a:r>
            <a:r>
              <a:rPr lang="de-DE" sz="1200" dirty="0" err="1"/>
              <a:t>Sadofev</a:t>
            </a:r>
            <a:r>
              <a:rPr lang="de-DE" sz="1200" dirty="0"/>
              <a:t>, F. Polzer, </a:t>
            </a:r>
            <a:r>
              <a:rPr lang="de-DE" sz="1200" dirty="0" err="1"/>
              <a:t>and</a:t>
            </a:r>
            <a:r>
              <a:rPr lang="de-DE" sz="1200" dirty="0"/>
              <a:t> F. </a:t>
            </a:r>
            <a:r>
              <a:rPr lang="de-DE" sz="1200" dirty="0" err="1" smtClean="0"/>
              <a:t>Henneberger</a:t>
            </a:r>
            <a:r>
              <a:rPr lang="de-DE" sz="1200" dirty="0" smtClean="0"/>
              <a:t>, </a:t>
            </a:r>
            <a:r>
              <a:rPr lang="en-US" sz="1200" dirty="0" smtClean="0"/>
              <a:t>J</a:t>
            </a:r>
            <a:r>
              <a:rPr lang="en-US" sz="1200" dirty="0"/>
              <a:t>. </a:t>
            </a:r>
            <a:r>
              <a:rPr lang="en-US" sz="1200" dirty="0" err="1"/>
              <a:t>Cryst</a:t>
            </a:r>
            <a:r>
              <a:rPr lang="en-US" sz="1200" dirty="0"/>
              <a:t>. Growth 402, 187 (2014</a:t>
            </a:r>
            <a:r>
              <a:rPr lang="en-US" sz="1200" dirty="0" smtClean="0"/>
              <a:t>).</a:t>
            </a:r>
            <a:endParaRPr lang="en-US" sz="1200" dirty="0"/>
          </a:p>
        </p:txBody>
      </p:sp>
      <p:grpSp>
        <p:nvGrpSpPr>
          <p:cNvPr id="64" name="Gruppieren 63"/>
          <p:cNvGrpSpPr/>
          <p:nvPr/>
        </p:nvGrpSpPr>
        <p:grpSpPr>
          <a:xfrm>
            <a:off x="5420033" y="3099240"/>
            <a:ext cx="2353042" cy="2341817"/>
            <a:chOff x="1988840" y="225680"/>
            <a:chExt cx="2550319" cy="2519698"/>
          </a:xfrm>
        </p:grpSpPr>
        <p:pic>
          <p:nvPicPr>
            <p:cNvPr id="65" name="Grafik 6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88840" y="225680"/>
              <a:ext cx="2550319" cy="2456021"/>
            </a:xfrm>
            <a:prstGeom prst="rect">
              <a:avLst/>
            </a:prstGeom>
          </p:spPr>
        </p:pic>
        <p:grpSp>
          <p:nvGrpSpPr>
            <p:cNvPr id="66" name="Gruppieren 65"/>
            <p:cNvGrpSpPr/>
            <p:nvPr/>
          </p:nvGrpSpPr>
          <p:grpSpPr>
            <a:xfrm>
              <a:off x="2018879" y="2033262"/>
              <a:ext cx="680347" cy="712116"/>
              <a:chOff x="2018879" y="2033262"/>
              <a:chExt cx="680347" cy="712116"/>
            </a:xfrm>
          </p:grpSpPr>
          <p:grpSp>
            <p:nvGrpSpPr>
              <p:cNvPr id="67" name="Gruppieren 66"/>
              <p:cNvGrpSpPr/>
              <p:nvPr/>
            </p:nvGrpSpPr>
            <p:grpSpPr>
              <a:xfrm>
                <a:off x="2018879" y="2033262"/>
                <a:ext cx="680347" cy="712116"/>
                <a:chOff x="2075239" y="1984441"/>
                <a:chExt cx="680347" cy="712116"/>
              </a:xfrm>
            </p:grpSpPr>
            <p:sp>
              <p:nvSpPr>
                <p:cNvPr id="69" name="Textfeld 68"/>
                <p:cNvSpPr txBox="1"/>
                <p:nvPr/>
              </p:nvSpPr>
              <p:spPr>
                <a:xfrm rot="16200000">
                  <a:off x="1938182" y="2121499"/>
                  <a:ext cx="535724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de-DE" sz="1100" dirty="0" smtClean="0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rPr>
                    <a:t>[00.1]</a:t>
                  </a:r>
                  <a:endParaRPr lang="de-DE" sz="11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70" name="Textfeld 69"/>
                <p:cNvSpPr txBox="1"/>
                <p:nvPr/>
              </p:nvSpPr>
              <p:spPr>
                <a:xfrm>
                  <a:off x="2219862" y="2434947"/>
                  <a:ext cx="535724" cy="26161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de-DE" sz="1100" dirty="0" smtClean="0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rPr>
                    <a:t>[01.0]</a:t>
                  </a:r>
                  <a:endParaRPr lang="de-DE" sz="11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cxnSp>
              <p:nvCxnSpPr>
                <p:cNvPr id="71" name="Gerade Verbindung mit Pfeil 70"/>
                <p:cNvCxnSpPr/>
                <p:nvPr/>
              </p:nvCxnSpPr>
              <p:spPr>
                <a:xfrm>
                  <a:off x="2304005" y="2456200"/>
                  <a:ext cx="440408" cy="0"/>
                </a:xfrm>
                <a:prstGeom prst="straightConnector1">
                  <a:avLst/>
                </a:prstGeom>
                <a:ln w="12700">
                  <a:solidFill>
                    <a:schemeClr val="bg1"/>
                  </a:solidFill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Gerade Verbindung mit Pfeil 71"/>
                <p:cNvCxnSpPr/>
                <p:nvPr/>
              </p:nvCxnSpPr>
              <p:spPr>
                <a:xfrm flipV="1">
                  <a:off x="2296884" y="1984441"/>
                  <a:ext cx="5335" cy="471759"/>
                </a:xfrm>
                <a:prstGeom prst="straightConnector1">
                  <a:avLst/>
                </a:prstGeom>
                <a:ln w="12700">
                  <a:solidFill>
                    <a:schemeClr val="bg1"/>
                  </a:solidFill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68" name="Gerade Verbindung 67"/>
              <p:cNvCxnSpPr/>
              <p:nvPr/>
            </p:nvCxnSpPr>
            <p:spPr>
              <a:xfrm>
                <a:off x="2376000" y="2543812"/>
                <a:ext cx="72008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aphicFrame>
        <p:nvGraphicFramePr>
          <p:cNvPr id="58" name="Objekt 5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8610780"/>
              </p:ext>
            </p:extLst>
          </p:nvPr>
        </p:nvGraphicFramePr>
        <p:xfrm>
          <a:off x="7067939" y="2964531"/>
          <a:ext cx="1824541" cy="12745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45" name="Graph" r:id="rId4" imgW="4153680" imgH="2901600" progId="Origin50.Graph">
                  <p:embed/>
                </p:oleObj>
              </mc:Choice>
              <mc:Fallback>
                <p:oleObj name="Graph" r:id="rId4" imgW="415368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067939" y="2964531"/>
                        <a:ext cx="1824541" cy="1274554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6350"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3" name="Textfeld 72"/>
          <p:cNvSpPr txBox="1"/>
          <p:nvPr/>
        </p:nvSpPr>
        <p:spPr>
          <a:xfrm>
            <a:off x="5680277" y="2812286"/>
            <a:ext cx="769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A5, Z2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74" name="Textfeld 73"/>
          <p:cNvSpPr txBox="1"/>
          <p:nvPr/>
        </p:nvSpPr>
        <p:spPr>
          <a:xfrm>
            <a:off x="755576" y="5857726"/>
            <a:ext cx="26777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Patterning: </a:t>
            </a:r>
            <a:r>
              <a:rPr lang="en-US" sz="1600" dirty="0" smtClean="0">
                <a:solidFill>
                  <a:srgbClr val="C00000"/>
                </a:solidFill>
              </a:rPr>
              <a:t>B13 List-</a:t>
            </a:r>
            <a:r>
              <a:rPr lang="en-US" sz="1600" dirty="0" err="1" smtClean="0">
                <a:solidFill>
                  <a:srgbClr val="C00000"/>
                </a:solidFill>
              </a:rPr>
              <a:t>Kratochvil</a:t>
            </a:r>
            <a:endParaRPr lang="en-US" sz="1600" dirty="0">
              <a:solidFill>
                <a:srgbClr val="C00000"/>
              </a:solidFill>
            </a:endParaRPr>
          </a:p>
          <a:p>
            <a:endParaRPr lang="en-US" sz="1600" dirty="0">
              <a:solidFill>
                <a:srgbClr val="C00000"/>
              </a:solidFill>
            </a:endParaRPr>
          </a:p>
        </p:txBody>
      </p:sp>
      <p:graphicFrame>
        <p:nvGraphicFramePr>
          <p:cNvPr id="75" name="Objekt 7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7528690"/>
              </p:ext>
            </p:extLst>
          </p:nvPr>
        </p:nvGraphicFramePr>
        <p:xfrm>
          <a:off x="7414430" y="3062738"/>
          <a:ext cx="1118010" cy="1517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46" name="ChemSketch" r:id="rId6" imgW="3227760" imgH="438840" progId="ACD.ChemSketch.20">
                  <p:embed/>
                </p:oleObj>
              </mc:Choice>
              <mc:Fallback>
                <p:oleObj name="ChemSketch" r:id="rId6" imgW="3227760" imgH="438840" progId="ACD.ChemSketch.20">
                  <p:embed/>
                  <p:pic>
                    <p:nvPicPr>
                      <p:cNvPr id="0" name="Objek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14430" y="3062738"/>
                        <a:ext cx="1118010" cy="15178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7" name="Grafik 3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6434" y="3162398"/>
            <a:ext cx="2160240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9193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56" grpId="0"/>
      <p:bldP spid="56" grpId="1"/>
      <p:bldP spid="73" grpId="0"/>
      <p:bldP spid="73" grpId="1"/>
      <p:bldP spid="7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395536" y="395860"/>
            <a:ext cx="7788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Optical excitations at the interface between organic and inorganic semiconductor</a:t>
            </a:r>
            <a:endParaRPr lang="en-US" u="sng" dirty="0"/>
          </a:p>
        </p:txBody>
      </p:sp>
      <p:sp>
        <p:nvSpPr>
          <p:cNvPr id="5" name="Textfeld 4"/>
          <p:cNvSpPr txBox="1"/>
          <p:nvPr/>
        </p:nvSpPr>
        <p:spPr>
          <a:xfrm>
            <a:off x="395536" y="980728"/>
            <a:ext cx="8568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C00000"/>
                </a:solidFill>
              </a:rPr>
              <a:t>Interfacial charge separation and hybrid charge transfer </a:t>
            </a:r>
            <a:r>
              <a:rPr lang="en-US" dirty="0" err="1" smtClean="0">
                <a:solidFill>
                  <a:srgbClr val="C00000"/>
                </a:solidFill>
              </a:rPr>
              <a:t>exciton</a:t>
            </a:r>
            <a:r>
              <a:rPr lang="en-US" dirty="0" smtClean="0">
                <a:solidFill>
                  <a:srgbClr val="C00000"/>
                </a:solidFill>
              </a:rPr>
              <a:t> (HCTE) formation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C00000"/>
                </a:solidFill>
              </a:rPr>
              <a:t>Optical properties of molecules at the semiconductor surface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450951" y="2204864"/>
            <a:ext cx="835292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cw</a:t>
            </a:r>
            <a:r>
              <a:rPr lang="en-US" dirty="0"/>
              <a:t> and time-resolved optical spectroscopy, </a:t>
            </a:r>
            <a:r>
              <a:rPr lang="en-US" dirty="0" err="1"/>
              <a:t>photoreflectivity</a:t>
            </a:r>
            <a:r>
              <a:rPr lang="en-US" dirty="0"/>
              <a:t> </a:t>
            </a:r>
          </a:p>
          <a:p>
            <a:r>
              <a:rPr lang="en-US" dirty="0"/>
              <a:t>	</a:t>
            </a:r>
            <a:r>
              <a:rPr lang="en-US" dirty="0" smtClean="0"/>
              <a:t>	→ </a:t>
            </a:r>
            <a:r>
              <a:rPr lang="en-US" dirty="0"/>
              <a:t>spectra and dynamics of </a:t>
            </a:r>
            <a:r>
              <a:rPr lang="en-US" dirty="0" err="1"/>
              <a:t>excitons</a:t>
            </a:r>
            <a:r>
              <a:rPr lang="en-US" dirty="0"/>
              <a:t>, HCTE, charged species</a:t>
            </a:r>
          </a:p>
          <a:p>
            <a:endParaRPr lang="en-US" dirty="0"/>
          </a:p>
          <a:p>
            <a:r>
              <a:rPr lang="en-US" dirty="0"/>
              <a:t>EQE and electroluminescence spectra → spectra of </a:t>
            </a:r>
            <a:r>
              <a:rPr lang="en-US" dirty="0" smtClean="0"/>
              <a:t>HCTE</a:t>
            </a:r>
          </a:p>
          <a:p>
            <a:endParaRPr lang="en-US" dirty="0"/>
          </a:p>
          <a:p>
            <a:pPr lvl="0"/>
            <a:r>
              <a:rPr lang="en-US" dirty="0" smtClean="0"/>
              <a:t>Differential reflectance spectroscopy </a:t>
            </a:r>
            <a:r>
              <a:rPr lang="en-US" dirty="0"/>
              <a:t>→ interfacial hybrid </a:t>
            </a:r>
            <a:r>
              <a:rPr lang="en-US" dirty="0" err="1"/>
              <a:t>exciton</a:t>
            </a:r>
            <a:r>
              <a:rPr lang="en-US" dirty="0"/>
              <a:t> </a:t>
            </a:r>
            <a:r>
              <a:rPr lang="en-US" dirty="0" smtClean="0"/>
              <a:t>formation</a:t>
            </a:r>
            <a:endParaRPr lang="en-US" dirty="0"/>
          </a:p>
          <a:p>
            <a:endParaRPr lang="en-US" dirty="0"/>
          </a:p>
          <a:p>
            <a:r>
              <a:rPr lang="en-US" dirty="0"/>
              <a:t>Experiments in external magnetic field → recombination pathways of CT </a:t>
            </a:r>
            <a:r>
              <a:rPr lang="en-US" dirty="0" err="1"/>
              <a:t>exciton</a:t>
            </a:r>
            <a:endParaRPr lang="en-US" dirty="0"/>
          </a:p>
          <a:p>
            <a:endParaRPr lang="en-US" dirty="0"/>
          </a:p>
        </p:txBody>
      </p:sp>
      <p:sp>
        <p:nvSpPr>
          <p:cNvPr id="7" name="Textfeld 6"/>
          <p:cNvSpPr txBox="1"/>
          <p:nvPr/>
        </p:nvSpPr>
        <p:spPr>
          <a:xfrm>
            <a:off x="463567" y="5013176"/>
            <a:ext cx="76449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dirty="0" err="1"/>
              <a:t>Fokus</a:t>
            </a:r>
            <a:r>
              <a:rPr lang="en-US" dirty="0"/>
              <a:t> on epitaxial </a:t>
            </a:r>
            <a:r>
              <a:rPr lang="en-US" dirty="0" err="1"/>
              <a:t>ZnO</a:t>
            </a:r>
            <a:r>
              <a:rPr lang="en-US" dirty="0"/>
              <a:t> or </a:t>
            </a:r>
            <a:r>
              <a:rPr lang="en-US" dirty="0" err="1"/>
              <a:t>ZnMgO</a:t>
            </a:r>
            <a:r>
              <a:rPr lang="en-US" dirty="0"/>
              <a:t> surfaces with different orientation [(0001), (000-1), (10-10), (11-20) ] and modified by molecular monolayers to tune energy </a:t>
            </a:r>
            <a:r>
              <a:rPr lang="en-US" dirty="0" smtClean="0"/>
              <a:t>levels.</a:t>
            </a:r>
            <a:endParaRPr lang="en-US" dirty="0"/>
          </a:p>
        </p:txBody>
      </p:sp>
      <p:sp>
        <p:nvSpPr>
          <p:cNvPr id="8" name="Textfeld 7"/>
          <p:cNvSpPr txBox="1"/>
          <p:nvPr/>
        </p:nvSpPr>
        <p:spPr>
          <a:xfrm>
            <a:off x="6873084" y="35332"/>
            <a:ext cx="2235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rgbClr val="E20000"/>
                </a:solidFill>
              </a:rPr>
              <a:t>Teilprojekt</a:t>
            </a:r>
            <a:r>
              <a:rPr lang="en-US" sz="1400" dirty="0" smtClean="0">
                <a:solidFill>
                  <a:srgbClr val="E20000"/>
                </a:solidFill>
              </a:rPr>
              <a:t> B3 (</a:t>
            </a:r>
            <a:r>
              <a:rPr lang="en-US" sz="1400" dirty="0" err="1" smtClean="0">
                <a:solidFill>
                  <a:srgbClr val="E20000"/>
                </a:solidFill>
              </a:rPr>
              <a:t>Blumstengel</a:t>
            </a:r>
            <a:r>
              <a:rPr lang="en-US" sz="1400" dirty="0" smtClean="0">
                <a:solidFill>
                  <a:srgbClr val="E20000"/>
                </a:solidFill>
              </a:rPr>
              <a:t>)</a:t>
            </a:r>
            <a:endParaRPr lang="en-US" sz="1400" dirty="0">
              <a:solidFill>
                <a:srgbClr val="E2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294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628</Words>
  <Application>Microsoft Office PowerPoint</Application>
  <PresentationFormat>Bildschirmpräsentation (4:3)</PresentationFormat>
  <Paragraphs>110</Paragraphs>
  <Slides>11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2</vt:i4>
      </vt:variant>
      <vt:variant>
        <vt:lpstr>Folientitel</vt:lpstr>
      </vt:variant>
      <vt:variant>
        <vt:i4>11</vt:i4>
      </vt:variant>
    </vt:vector>
  </HeadingPairs>
  <TitlesOfParts>
    <vt:vector size="17" baseType="lpstr">
      <vt:lpstr>Arial</vt:lpstr>
      <vt:lpstr>Calibri</vt:lpstr>
      <vt:lpstr>Symbol</vt:lpstr>
      <vt:lpstr>Larissa</vt:lpstr>
      <vt:lpstr>Graph</vt:lpstr>
      <vt:lpstr>ChemSketch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sylke</dc:creator>
  <cp:lastModifiedBy>SFB 951/</cp:lastModifiedBy>
  <cp:revision>73</cp:revision>
  <dcterms:created xsi:type="dcterms:W3CDTF">2014-10-07T09:48:20Z</dcterms:created>
  <dcterms:modified xsi:type="dcterms:W3CDTF">2014-10-16T14:10:40Z</dcterms:modified>
</cp:coreProperties>
</file>