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tif" ContentType="image/t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1464" y="-12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3" name="Shape 3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18353011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6600"/>
              <a:t>Titeltext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Textebene 1</a:t>
            </a:r>
          </a:p>
          <a:p>
            <a:pPr lvl="1">
              <a:defRPr sz="1800"/>
            </a:pPr>
            <a:r>
              <a:rPr sz="3200"/>
              <a:t>Textebene 2</a:t>
            </a:r>
          </a:p>
          <a:p>
            <a:pPr lvl="2">
              <a:defRPr sz="1800"/>
            </a:pPr>
            <a:r>
              <a:rPr sz="3200"/>
              <a:t>Textebene 3</a:t>
            </a:r>
          </a:p>
          <a:p>
            <a:pPr lvl="3">
              <a:defRPr sz="1800"/>
            </a:pPr>
            <a:r>
              <a:rPr sz="3200"/>
              <a:t>Textebene 4</a:t>
            </a:r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copy 1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016000" y="546100"/>
            <a:ext cx="10972800" cy="1854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600"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 lvl="0">
              <a:defRPr sz="1800"/>
            </a:pPr>
            <a:r>
              <a:rPr sz="5600"/>
              <a:t>Titeltext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body" idx="1"/>
          </p:nvPr>
        </p:nvSpPr>
        <p:spPr>
          <a:xfrm>
            <a:off x="1016000" y="2768600"/>
            <a:ext cx="10972800" cy="5715000"/>
          </a:xfrm>
          <a:prstGeom prst="rect">
            <a:avLst/>
          </a:prstGeom>
        </p:spPr>
        <p:txBody>
          <a:bodyPr>
            <a:noAutofit/>
          </a:bodyPr>
          <a:lstStyle>
            <a:lvl1pPr marL="508000" indent="-508000">
              <a:spcBef>
                <a:spcPts val="2400"/>
              </a:spcBef>
              <a:buClr>
                <a:srgbClr val="000000"/>
              </a:buClr>
              <a:buSzPct val="50000"/>
              <a:buFont typeface="Zapf Dingbats"/>
              <a:buChar char="✦"/>
              <a:defRPr sz="4200">
                <a:latin typeface="Cochin"/>
                <a:ea typeface="Cochin"/>
                <a:cs typeface="Cochin"/>
                <a:sym typeface="Cochin"/>
              </a:defRPr>
            </a:lvl1pPr>
            <a:lvl2pPr marL="1270000" indent="-508000">
              <a:spcBef>
                <a:spcPts val="2400"/>
              </a:spcBef>
              <a:buClr>
                <a:srgbClr val="000000"/>
              </a:buClr>
              <a:buSzPct val="50000"/>
              <a:buFont typeface="Zapf Dingbats"/>
              <a:buChar char="✦"/>
              <a:defRPr sz="4200">
                <a:latin typeface="Cochin"/>
                <a:ea typeface="Cochin"/>
                <a:cs typeface="Cochin"/>
                <a:sym typeface="Cochin"/>
              </a:defRPr>
            </a:lvl2pPr>
            <a:lvl3pPr marL="1714500" indent="-508000">
              <a:spcBef>
                <a:spcPts val="2400"/>
              </a:spcBef>
              <a:buClr>
                <a:srgbClr val="000000"/>
              </a:buClr>
              <a:buSzPct val="50000"/>
              <a:buFont typeface="Zapf Dingbats"/>
              <a:buChar char="✦"/>
              <a:defRPr sz="4200">
                <a:latin typeface="Cochin"/>
                <a:ea typeface="Cochin"/>
                <a:cs typeface="Cochin"/>
                <a:sym typeface="Cochin"/>
              </a:defRPr>
            </a:lvl3pPr>
            <a:lvl4pPr marL="2159000" indent="-508000">
              <a:spcBef>
                <a:spcPts val="2400"/>
              </a:spcBef>
              <a:buClr>
                <a:srgbClr val="000000"/>
              </a:buClr>
              <a:buSzPct val="50000"/>
              <a:buFont typeface="Zapf Dingbats"/>
              <a:buChar char="✦"/>
              <a:defRPr sz="4200">
                <a:latin typeface="Cochin"/>
                <a:ea typeface="Cochin"/>
                <a:cs typeface="Cochin"/>
                <a:sym typeface="Cochin"/>
              </a:defRPr>
            </a:lvl4pPr>
            <a:lvl5pPr marL="2603500" indent="-508000">
              <a:spcBef>
                <a:spcPts val="2400"/>
              </a:spcBef>
              <a:buClr>
                <a:srgbClr val="000000"/>
              </a:buClr>
              <a:buSzPct val="50000"/>
              <a:buFont typeface="Zapf Dingbats"/>
              <a:buChar char="✦"/>
              <a:defRPr sz="4200"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 lvl="0">
              <a:defRPr sz="1800"/>
            </a:pPr>
            <a:r>
              <a:rPr sz="4200"/>
              <a:t>Textebene 1</a:t>
            </a:r>
          </a:p>
          <a:p>
            <a:pPr lvl="1">
              <a:defRPr sz="1800"/>
            </a:pPr>
            <a:r>
              <a:rPr sz="4200"/>
              <a:t>Textebene 2</a:t>
            </a:r>
          </a:p>
          <a:p>
            <a:pPr lvl="2">
              <a:defRPr sz="1800"/>
            </a:pPr>
            <a:r>
              <a:rPr sz="4200"/>
              <a:t>Textebene 3</a:t>
            </a:r>
          </a:p>
          <a:p>
            <a:pPr lvl="3">
              <a:defRPr sz="1800"/>
            </a:pPr>
            <a:r>
              <a:rPr sz="4200"/>
              <a:t>Textebene 4</a:t>
            </a:r>
          </a:p>
          <a:p>
            <a:pPr lvl="4">
              <a:defRPr sz="1800"/>
            </a:pPr>
            <a:r>
              <a:rPr sz="4200"/>
              <a:t>Textebene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6600"/>
              <a:t>Titeltext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Textebene 1</a:t>
            </a:r>
          </a:p>
          <a:p>
            <a:pPr lvl="1">
              <a:defRPr sz="1800"/>
            </a:pPr>
            <a:r>
              <a:rPr sz="3200"/>
              <a:t>Textebene 2</a:t>
            </a:r>
          </a:p>
          <a:p>
            <a:pPr lvl="2">
              <a:defRPr sz="1800"/>
            </a:pPr>
            <a:r>
              <a:rPr sz="3200"/>
              <a:t>Textebene 3</a:t>
            </a:r>
          </a:p>
          <a:p>
            <a:pPr lvl="3">
              <a:defRPr sz="1800"/>
            </a:pPr>
            <a:r>
              <a:rPr sz="3200"/>
              <a:t>Textebene 4</a:t>
            </a:r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600"/>
              <a:t>Titeltext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Titeltext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Textebene 1</a:t>
            </a:r>
          </a:p>
          <a:p>
            <a:pPr lvl="1">
              <a:defRPr sz="1800"/>
            </a:pPr>
            <a:r>
              <a:rPr sz="3200"/>
              <a:t>Textebene 2</a:t>
            </a:r>
          </a:p>
          <a:p>
            <a:pPr lvl="2">
              <a:defRPr sz="1800"/>
            </a:pPr>
            <a:r>
              <a:rPr sz="3200"/>
              <a:t>Textebene 3</a:t>
            </a:r>
          </a:p>
          <a:p>
            <a:pPr lvl="3">
              <a:defRPr sz="1800"/>
            </a:pPr>
            <a:r>
              <a:rPr sz="3200"/>
              <a:t>Textebene 4</a:t>
            </a:r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600"/>
              <a:t>Titeltext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600"/>
              <a:t>Titeltext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Textebene 1</a:t>
            </a:r>
          </a:p>
          <a:p>
            <a:pPr lvl="1">
              <a:defRPr sz="1800"/>
            </a:pPr>
            <a:r>
              <a:rPr sz="3600"/>
              <a:t>Textebene 2</a:t>
            </a:r>
          </a:p>
          <a:p>
            <a:pPr lvl="2">
              <a:defRPr sz="1800"/>
            </a:pPr>
            <a:r>
              <a:rPr sz="3600"/>
              <a:t>Textebene 3</a:t>
            </a:r>
          </a:p>
          <a:p>
            <a:pPr lvl="3">
              <a:defRPr sz="1800"/>
            </a:pPr>
            <a:r>
              <a:rPr sz="3600"/>
              <a:t>Textebene 4</a:t>
            </a:r>
          </a:p>
          <a:p>
            <a:pPr lvl="4">
              <a:defRPr sz="1800"/>
            </a:pPr>
            <a:r>
              <a:rPr sz="3600"/>
              <a:t>Textebene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600"/>
              <a:t>Titeltext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Textebene 1</a:t>
            </a:r>
          </a:p>
          <a:p>
            <a:pPr lvl="1">
              <a:defRPr sz="1800"/>
            </a:pPr>
            <a:r>
              <a:rPr sz="2800"/>
              <a:t>Textebene 2</a:t>
            </a:r>
          </a:p>
          <a:p>
            <a:pPr lvl="2">
              <a:defRPr sz="1800"/>
            </a:pPr>
            <a:r>
              <a:rPr sz="2800"/>
              <a:t>Textebene 3</a:t>
            </a:r>
          </a:p>
          <a:p>
            <a:pPr lvl="3">
              <a:defRPr sz="1800"/>
            </a:pPr>
            <a:r>
              <a:rPr sz="2800"/>
              <a:t>Textebene 4</a:t>
            </a:r>
          </a:p>
          <a:p>
            <a:pPr lvl="4">
              <a:defRPr sz="1800"/>
            </a:pPr>
            <a:r>
              <a:rPr sz="2800"/>
              <a:t>Textebene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Textebene 1</a:t>
            </a:r>
          </a:p>
          <a:p>
            <a:pPr lvl="1">
              <a:defRPr sz="1800"/>
            </a:pPr>
            <a:r>
              <a:rPr sz="3600"/>
              <a:t>Textebene 2</a:t>
            </a:r>
          </a:p>
          <a:p>
            <a:pPr lvl="2">
              <a:defRPr sz="1800"/>
            </a:pPr>
            <a:r>
              <a:rPr sz="3600"/>
              <a:t>Textebene 3</a:t>
            </a:r>
          </a:p>
          <a:p>
            <a:pPr lvl="3">
              <a:defRPr sz="1800"/>
            </a:pPr>
            <a:r>
              <a:rPr sz="3600"/>
              <a:t>Textebene 4</a:t>
            </a:r>
          </a:p>
          <a:p>
            <a:pPr lvl="4">
              <a:defRPr sz="1800"/>
            </a:pPr>
            <a:r>
              <a:rPr sz="3600"/>
              <a:t>Textebene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Stü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6600"/>
              <a:t>Titeltext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600"/>
              <a:t>Textebene 1</a:t>
            </a:r>
          </a:p>
          <a:p>
            <a:pPr lvl="1">
              <a:defRPr sz="1800"/>
            </a:pPr>
            <a:r>
              <a:rPr sz="3600"/>
              <a:t>Textebene 2</a:t>
            </a:r>
          </a:p>
          <a:p>
            <a:pPr lvl="2">
              <a:defRPr sz="1800"/>
            </a:pPr>
            <a:r>
              <a:rPr sz="3600"/>
              <a:t>Textebene 3</a:t>
            </a:r>
          </a:p>
          <a:p>
            <a:pPr lvl="3">
              <a:defRPr sz="1800"/>
            </a:pPr>
            <a:r>
              <a:rPr sz="3600"/>
              <a:t>Textebene 4</a:t>
            </a:r>
          </a:p>
          <a:p>
            <a:pPr lvl="4">
              <a:defRPr sz="1800"/>
            </a:pPr>
            <a:r>
              <a:rPr sz="3600"/>
              <a:t>Textebene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xmlns:p14="http://schemas.microsoft.com/office/powerpoint/2010/main" spd="med"/>
  <p:txStyles>
    <p:titleStyle>
      <a:lvl1pPr algn="ctr" defTabSz="584200">
        <a:defRPr sz="66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66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66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66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66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66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66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66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66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png"/><Relationship Id="rId12" Type="http://schemas.openxmlformats.org/officeDocument/2006/relationships/image" Target="../media/image45.png"/><Relationship Id="rId13" Type="http://schemas.openxmlformats.org/officeDocument/2006/relationships/image" Target="../media/image46.png"/><Relationship Id="rId14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Relationship Id="rId9" Type="http://schemas.openxmlformats.org/officeDocument/2006/relationships/image" Target="../media/image38.png"/><Relationship Id="rId10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47.png"/><Relationship Id="rId5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tif"/><Relationship Id="rId4" Type="http://schemas.openxmlformats.org/officeDocument/2006/relationships/image" Target="../media/image6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3.png"/><Relationship Id="rId5" Type="http://schemas.openxmlformats.org/officeDocument/2006/relationships/image" Target="../media/image20.jpe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24.png"/><Relationship Id="rId10" Type="http://schemas.openxmlformats.org/officeDocument/2006/relationships/image" Target="../media/image25.png"/><Relationship Id="rId11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png"/><Relationship Id="rId12" Type="http://schemas.openxmlformats.org/officeDocument/2006/relationships/image" Target="../media/image28.png"/><Relationship Id="rId13" Type="http://schemas.openxmlformats.org/officeDocument/2006/relationships/image" Target="../media/image40.png"/><Relationship Id="rId14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Relationship Id="rId9" Type="http://schemas.openxmlformats.org/officeDocument/2006/relationships/image" Target="../media/image38.png"/><Relationship Id="rId10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1270000" y="7620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 defTabSz="438150">
              <a:defRPr sz="1800"/>
            </a:pPr>
            <a:r>
              <a:rPr sz="5025" b="1" dirty="0"/>
              <a:t>B4</a:t>
            </a:r>
          </a:p>
          <a:p>
            <a:pPr lvl="0" defTabSz="438150">
              <a:defRPr sz="1800"/>
            </a:pPr>
            <a:r>
              <a:rPr sz="4950" dirty="0"/>
              <a:t>First principles characterization of hybrid inorganic organic interfaces	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1270000" y="7200900"/>
            <a:ext cx="10464800" cy="1130300"/>
          </a:xfrm>
          <a:prstGeom prst="rect">
            <a:avLst/>
          </a:prstGeom>
        </p:spPr>
        <p:txBody>
          <a:bodyPr/>
          <a:lstStyle/>
          <a:p>
            <a:pPr lvl="0" defTabSz="414781">
              <a:defRPr sz="1800"/>
            </a:pPr>
            <a:r>
              <a:rPr sz="2272"/>
              <a:t>Thomas Körzdörfer (Uni Potsdam)</a:t>
            </a:r>
          </a:p>
          <a:p>
            <a:pPr lvl="0" defTabSz="414781">
              <a:defRPr sz="1800"/>
            </a:pPr>
            <a:r>
              <a:rPr sz="2272"/>
              <a:t>Patrick Rinke (FHI Berlin/Aalto University)</a:t>
            </a:r>
          </a:p>
          <a:p>
            <a:pPr lvl="0" defTabSz="414781">
              <a:defRPr sz="1800"/>
            </a:pPr>
            <a:r>
              <a:rPr sz="2272"/>
              <a:t>Matthias Scheffler (FHI Berlin)</a:t>
            </a:r>
          </a:p>
        </p:txBody>
      </p:sp>
      <p:pic>
        <p:nvPicPr>
          <p:cNvPr id="37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64376" y="4304620"/>
            <a:ext cx="2276048" cy="21342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>
            <a:spLocks noGrp="1"/>
          </p:cNvSpPr>
          <p:nvPr>
            <p:ph type="title"/>
          </p:nvPr>
        </p:nvSpPr>
        <p:spPr>
          <a:xfrm>
            <a:off x="952500" y="359667"/>
            <a:ext cx="11099800" cy="1494533"/>
          </a:xfrm>
          <a:prstGeom prst="rect">
            <a:avLst/>
          </a:prstGeom>
        </p:spPr>
        <p:txBody>
          <a:bodyPr/>
          <a:lstStyle>
            <a:lvl1pPr>
              <a:defRPr sz="4600" b="1"/>
            </a:lvl1pPr>
          </a:lstStyle>
          <a:p>
            <a:pPr lvl="0">
              <a:defRPr sz="1800" b="0"/>
            </a:pPr>
            <a:r>
              <a:rPr sz="4600" b="1"/>
              <a:t>Objectives for 2nd funding period</a:t>
            </a:r>
          </a:p>
        </p:txBody>
      </p:sp>
      <p:pic>
        <p:nvPicPr>
          <p:cNvPr id="184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653" y="12020"/>
            <a:ext cx="1138897" cy="1067958"/>
          </a:xfrm>
          <a:prstGeom prst="rect">
            <a:avLst/>
          </a:prstGeom>
          <a:ln w="12700">
            <a:miter lim="400000"/>
          </a:ln>
        </p:spPr>
      </p:pic>
      <p:sp>
        <p:nvSpPr>
          <p:cNvPr id="185" name="Shape 185"/>
          <p:cNvSpPr/>
          <p:nvPr/>
        </p:nvSpPr>
        <p:spPr>
          <a:xfrm>
            <a:off x="35653" y="1079499"/>
            <a:ext cx="113889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CRC 951</a:t>
            </a:r>
          </a:p>
        </p:txBody>
      </p:sp>
      <p:pic>
        <p:nvPicPr>
          <p:cNvPr id="186" name="Picture 185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9166" y="4243916"/>
            <a:ext cx="5185305" cy="3581401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  <p:pic>
        <p:nvPicPr>
          <p:cNvPr id="187" name="Picture 186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243233" y="4243916"/>
            <a:ext cx="5185304" cy="3581401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  <p:sp>
        <p:nvSpPr>
          <p:cNvPr id="188" name="Shape 188"/>
          <p:cNvSpPr/>
          <p:nvPr/>
        </p:nvSpPr>
        <p:spPr>
          <a:xfrm>
            <a:off x="6455965" y="1662971"/>
            <a:ext cx="3044032" cy="2389983"/>
          </a:xfrm>
          <a:prstGeom prst="line">
            <a:avLst/>
          </a:prstGeom>
          <a:ln w="1016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89" name="Shape 189"/>
          <p:cNvSpPr/>
          <p:nvPr/>
        </p:nvSpPr>
        <p:spPr>
          <a:xfrm flipH="1">
            <a:off x="3427610" y="1662971"/>
            <a:ext cx="3028356" cy="2390777"/>
          </a:xfrm>
          <a:prstGeom prst="line">
            <a:avLst/>
          </a:prstGeom>
          <a:ln w="1016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90" name="Shape 190"/>
          <p:cNvSpPr/>
          <p:nvPr/>
        </p:nvSpPr>
        <p:spPr>
          <a:xfrm>
            <a:off x="2577721" y="8060728"/>
            <a:ext cx="1088195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1"/>
            </a:lvl1pPr>
          </a:lstStyle>
          <a:p>
            <a:pPr lvl="0">
              <a:defRPr sz="1800" b="0"/>
            </a:pPr>
            <a:r>
              <a:rPr sz="3000" b="1"/>
              <a:t>1PhD</a:t>
            </a:r>
          </a:p>
        </p:txBody>
      </p:sp>
      <p:sp>
        <p:nvSpPr>
          <p:cNvPr id="191" name="Shape 191"/>
          <p:cNvSpPr/>
          <p:nvPr/>
        </p:nvSpPr>
        <p:spPr>
          <a:xfrm>
            <a:off x="9291787" y="8060728"/>
            <a:ext cx="1088195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1"/>
            </a:lvl1pPr>
          </a:lstStyle>
          <a:p>
            <a:pPr lvl="0">
              <a:defRPr sz="1800" b="0"/>
            </a:pPr>
            <a:r>
              <a:rPr sz="3000" b="1"/>
              <a:t>1PhD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400" y="2590800"/>
            <a:ext cx="9994900" cy="6966619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Shape 194"/>
          <p:cNvSpPr/>
          <p:nvPr/>
        </p:nvSpPr>
        <p:spPr>
          <a:xfrm>
            <a:off x="224366" y="148166"/>
            <a:ext cx="12268201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4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4000" b="1"/>
              <a:t>A1: Surface phase diagrams</a:t>
            </a:r>
          </a:p>
        </p:txBody>
      </p:sp>
      <p:grpSp>
        <p:nvGrpSpPr>
          <p:cNvPr id="197" name="Group 197"/>
          <p:cNvGrpSpPr/>
          <p:nvPr/>
        </p:nvGrpSpPr>
        <p:grpSpPr>
          <a:xfrm>
            <a:off x="5969000" y="3886853"/>
            <a:ext cx="2654300" cy="2274702"/>
            <a:chOff x="-215900" y="-139700"/>
            <a:chExt cx="2654300" cy="2274700"/>
          </a:xfrm>
        </p:grpSpPr>
        <p:pic>
          <p:nvPicPr>
            <p:cNvPr id="196" name="dropped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2222500" cy="17159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95" name="Picture 194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215900" y="-139700"/>
              <a:ext cx="2654300" cy="2274701"/>
            </a:xfrm>
            <a:prstGeom prst="rect">
              <a:avLst/>
            </a:prstGeom>
            <a:effectLst/>
          </p:spPr>
        </p:pic>
      </p:grpSp>
      <p:grpSp>
        <p:nvGrpSpPr>
          <p:cNvPr id="200" name="Group 200"/>
          <p:cNvGrpSpPr/>
          <p:nvPr/>
        </p:nvGrpSpPr>
        <p:grpSpPr>
          <a:xfrm>
            <a:off x="4546600" y="6433584"/>
            <a:ext cx="2565400" cy="2113517"/>
            <a:chOff x="-215900" y="-139700"/>
            <a:chExt cx="2565400" cy="2113516"/>
          </a:xfrm>
        </p:grpSpPr>
        <p:pic>
          <p:nvPicPr>
            <p:cNvPr id="199" name="dropped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2133600" cy="155471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98" name="Picture 197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-215900" y="-139700"/>
              <a:ext cx="2565400" cy="2113517"/>
            </a:xfrm>
            <a:prstGeom prst="rect">
              <a:avLst/>
            </a:prstGeom>
            <a:effectLst/>
          </p:spPr>
        </p:pic>
      </p:grpSp>
      <p:grpSp>
        <p:nvGrpSpPr>
          <p:cNvPr id="203" name="Group 203"/>
          <p:cNvGrpSpPr/>
          <p:nvPr/>
        </p:nvGrpSpPr>
        <p:grpSpPr>
          <a:xfrm>
            <a:off x="10179664" y="3943954"/>
            <a:ext cx="2705101" cy="2236713"/>
            <a:chOff x="-215900" y="-139700"/>
            <a:chExt cx="2705100" cy="2236711"/>
          </a:xfrm>
        </p:grpSpPr>
        <p:pic>
          <p:nvPicPr>
            <p:cNvPr id="202" name="droppedImage.pdf"/>
            <p:cNvPicPr/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0" y="0"/>
              <a:ext cx="2273300" cy="167791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01" name="Picture 200"/>
            <p:cNvPicPr/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-215900" y="-139700"/>
              <a:ext cx="2705100" cy="2236712"/>
            </a:xfrm>
            <a:prstGeom prst="rect">
              <a:avLst/>
            </a:prstGeom>
            <a:effectLst/>
          </p:spPr>
        </p:pic>
      </p:grpSp>
      <p:grpSp>
        <p:nvGrpSpPr>
          <p:cNvPr id="206" name="Group 206"/>
          <p:cNvGrpSpPr/>
          <p:nvPr/>
        </p:nvGrpSpPr>
        <p:grpSpPr>
          <a:xfrm>
            <a:off x="10210403" y="7237545"/>
            <a:ext cx="2667397" cy="2197101"/>
            <a:chOff x="-215900" y="-139700"/>
            <a:chExt cx="2667396" cy="2197100"/>
          </a:xfrm>
        </p:grpSpPr>
        <p:pic>
          <p:nvPicPr>
            <p:cNvPr id="205" name="droppedImage.pdf"/>
            <p:cNvPicPr/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0" y="0"/>
              <a:ext cx="2235597" cy="163830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04" name="Picture 203"/>
            <p:cNvPicPr/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-215900" y="-139700"/>
              <a:ext cx="2667397" cy="2197100"/>
            </a:xfrm>
            <a:prstGeom prst="rect">
              <a:avLst/>
            </a:prstGeom>
            <a:effectLst/>
          </p:spPr>
        </p:pic>
      </p:grpSp>
      <p:sp>
        <p:nvSpPr>
          <p:cNvPr id="207" name="Shape 207"/>
          <p:cNvSpPr/>
          <p:nvPr/>
        </p:nvSpPr>
        <p:spPr>
          <a:xfrm flipH="1">
            <a:off x="8851832" y="6142500"/>
            <a:ext cx="1766029" cy="1035647"/>
          </a:xfrm>
          <a:prstGeom prst="line">
            <a:avLst/>
          </a:prstGeom>
          <a:ln w="50800">
            <a:solidFill/>
            <a:miter lim="400000"/>
            <a:headEnd type="stealth"/>
          </a:ln>
        </p:spPr>
        <p:txBody>
          <a:bodyPr lIns="0" tIns="0" rIns="0" bIns="0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08" name="Shape 208"/>
          <p:cNvSpPr/>
          <p:nvPr/>
        </p:nvSpPr>
        <p:spPr>
          <a:xfrm flipH="1" flipV="1">
            <a:off x="8636000" y="7982546"/>
            <a:ext cx="1535442" cy="86188"/>
          </a:xfrm>
          <a:prstGeom prst="line">
            <a:avLst/>
          </a:prstGeom>
          <a:ln w="50800">
            <a:solidFill/>
            <a:miter lim="400000"/>
            <a:headEnd type="stealth"/>
          </a:ln>
        </p:spPr>
        <p:txBody>
          <a:bodyPr lIns="0" tIns="0" rIns="0" bIns="0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212" name="Group 212"/>
          <p:cNvGrpSpPr/>
          <p:nvPr/>
        </p:nvGrpSpPr>
        <p:grpSpPr>
          <a:xfrm>
            <a:off x="4406900" y="1917700"/>
            <a:ext cx="8483600" cy="4432301"/>
            <a:chOff x="0" y="0"/>
            <a:chExt cx="8483600" cy="4432300"/>
          </a:xfrm>
        </p:grpSpPr>
        <p:sp>
          <p:nvSpPr>
            <p:cNvPr id="209" name="Shape 209"/>
            <p:cNvSpPr/>
            <p:nvPr/>
          </p:nvSpPr>
          <p:spPr>
            <a:xfrm>
              <a:off x="1117600" y="1485899"/>
              <a:ext cx="3543301" cy="29464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76200" cap="flat">
              <a:solidFill>
                <a:srgbClr val="FF93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210" name="Shape 210"/>
            <p:cNvSpPr/>
            <p:nvPr/>
          </p:nvSpPr>
          <p:spPr>
            <a:xfrm>
              <a:off x="0" y="0"/>
              <a:ext cx="8483600" cy="584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200" b="1">
                  <a:solidFill>
                    <a:srgbClr val="FF9300"/>
                  </a:solidFill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3200" b="1">
                  <a:solidFill>
                    <a:srgbClr val="FF9300"/>
                  </a:solidFill>
                </a:rPr>
                <a:t>most stable under relevant conditions</a:t>
              </a:r>
            </a:p>
          </p:txBody>
        </p:sp>
        <p:sp>
          <p:nvSpPr>
            <p:cNvPr id="211" name="Shape 211"/>
            <p:cNvSpPr/>
            <p:nvPr/>
          </p:nvSpPr>
          <p:spPr>
            <a:xfrm flipH="1">
              <a:off x="3158926" y="590351"/>
              <a:ext cx="208625" cy="956800"/>
            </a:xfrm>
            <a:prstGeom prst="line">
              <a:avLst/>
            </a:prstGeom>
            <a:noFill/>
            <a:ln w="88900" cap="flat">
              <a:solidFill>
                <a:srgbClr val="FF93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l"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pic>
        <p:nvPicPr>
          <p:cNvPr id="213" name="pasted-image.png"/>
          <p:cNvPicPr/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35653" y="12020"/>
            <a:ext cx="1138897" cy="1067958"/>
          </a:xfrm>
          <a:prstGeom prst="rect">
            <a:avLst/>
          </a:prstGeom>
          <a:ln w="12700">
            <a:miter lim="400000"/>
          </a:ln>
        </p:spPr>
      </p:pic>
      <p:sp>
        <p:nvSpPr>
          <p:cNvPr id="214" name="Shape 214"/>
          <p:cNvSpPr/>
          <p:nvPr/>
        </p:nvSpPr>
        <p:spPr>
          <a:xfrm>
            <a:off x="35653" y="1079499"/>
            <a:ext cx="113889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CRC 951</a:t>
            </a:r>
          </a:p>
        </p:txBody>
      </p:sp>
      <p:pic>
        <p:nvPicPr>
          <p:cNvPr id="215" name="Picture 214"/>
          <p:cNvPicPr/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221635" y="1838009"/>
            <a:ext cx="8483601" cy="3759201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  <p:pic>
        <p:nvPicPr>
          <p:cNvPr id="216" name="Picture 215"/>
          <p:cNvPicPr/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7296150" y="6426263"/>
            <a:ext cx="5480513" cy="3048001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  <p:pic>
        <p:nvPicPr>
          <p:cNvPr id="217" name="Picture 216"/>
          <p:cNvPicPr/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436893" y="7210851"/>
            <a:ext cx="4764220" cy="1981201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653" y="12020"/>
            <a:ext cx="1138897" cy="1067958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Shape 220"/>
          <p:cNvSpPr/>
          <p:nvPr/>
        </p:nvSpPr>
        <p:spPr>
          <a:xfrm>
            <a:off x="35653" y="1079499"/>
            <a:ext cx="113889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CRC 951</a:t>
            </a:r>
          </a:p>
        </p:txBody>
      </p:sp>
      <p:sp>
        <p:nvSpPr>
          <p:cNvPr id="221" name="Shape 221"/>
          <p:cNvSpPr/>
          <p:nvPr/>
        </p:nvSpPr>
        <p:spPr>
          <a:xfrm>
            <a:off x="747878" y="2664211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22" name="Shape 222"/>
          <p:cNvSpPr/>
          <p:nvPr/>
        </p:nvSpPr>
        <p:spPr>
          <a:xfrm>
            <a:off x="1819731" y="2664211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23" name="Shape 223"/>
          <p:cNvSpPr/>
          <p:nvPr/>
        </p:nvSpPr>
        <p:spPr>
          <a:xfrm>
            <a:off x="2891584" y="2664211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24" name="Shape 224"/>
          <p:cNvSpPr/>
          <p:nvPr/>
        </p:nvSpPr>
        <p:spPr>
          <a:xfrm>
            <a:off x="3963438" y="2664211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25" name="Shape 225"/>
          <p:cNvSpPr/>
          <p:nvPr/>
        </p:nvSpPr>
        <p:spPr>
          <a:xfrm>
            <a:off x="763191" y="4269102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26" name="Shape 226"/>
          <p:cNvSpPr/>
          <p:nvPr/>
        </p:nvSpPr>
        <p:spPr>
          <a:xfrm>
            <a:off x="1835043" y="4269102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27" name="Shape 227"/>
          <p:cNvSpPr/>
          <p:nvPr/>
        </p:nvSpPr>
        <p:spPr>
          <a:xfrm>
            <a:off x="2906896" y="4269102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28" name="Shape 228"/>
          <p:cNvSpPr/>
          <p:nvPr/>
        </p:nvSpPr>
        <p:spPr>
          <a:xfrm>
            <a:off x="3978750" y="4269102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29" name="Shape 229"/>
          <p:cNvSpPr/>
          <p:nvPr/>
        </p:nvSpPr>
        <p:spPr>
          <a:xfrm>
            <a:off x="747878" y="5873994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30" name="Shape 230"/>
          <p:cNvSpPr/>
          <p:nvPr/>
        </p:nvSpPr>
        <p:spPr>
          <a:xfrm>
            <a:off x="1819731" y="5873994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31" name="Shape 231"/>
          <p:cNvSpPr/>
          <p:nvPr/>
        </p:nvSpPr>
        <p:spPr>
          <a:xfrm>
            <a:off x="2891584" y="5873994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32" name="Shape 232"/>
          <p:cNvSpPr/>
          <p:nvPr/>
        </p:nvSpPr>
        <p:spPr>
          <a:xfrm>
            <a:off x="3963438" y="5873994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33" name="Shape 233"/>
          <p:cNvSpPr/>
          <p:nvPr/>
        </p:nvSpPr>
        <p:spPr>
          <a:xfrm>
            <a:off x="763191" y="7478887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34" name="Shape 234"/>
          <p:cNvSpPr/>
          <p:nvPr/>
        </p:nvSpPr>
        <p:spPr>
          <a:xfrm>
            <a:off x="1835043" y="7478887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35" name="Shape 235"/>
          <p:cNvSpPr/>
          <p:nvPr/>
        </p:nvSpPr>
        <p:spPr>
          <a:xfrm>
            <a:off x="2906896" y="7478887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36" name="Shape 236"/>
          <p:cNvSpPr/>
          <p:nvPr/>
        </p:nvSpPr>
        <p:spPr>
          <a:xfrm>
            <a:off x="3978750" y="7478887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37" name="Shape 237"/>
          <p:cNvSpPr/>
          <p:nvPr/>
        </p:nvSpPr>
        <p:spPr>
          <a:xfrm rot="5400000">
            <a:off x="4665880" y="6546615"/>
            <a:ext cx="2197101" cy="1308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590" h="16429" extrusionOk="0">
                <a:moveTo>
                  <a:pt x="16152" y="2737"/>
                </a:moveTo>
                <a:cubicBezTo>
                  <a:pt x="20526" y="7050"/>
                  <a:pt x="20285" y="20602"/>
                  <a:pt x="17881" y="15160"/>
                </a:cubicBezTo>
                <a:cubicBezTo>
                  <a:pt x="13571" y="5400"/>
                  <a:pt x="7540" y="4079"/>
                  <a:pt x="1969" y="15160"/>
                </a:cubicBezTo>
                <a:cubicBezTo>
                  <a:pt x="-642" y="20352"/>
                  <a:pt x="-1074" y="6706"/>
                  <a:pt x="3255" y="2737"/>
                </a:cubicBezTo>
                <a:cubicBezTo>
                  <a:pt x="7141" y="-825"/>
                  <a:pt x="12363" y="-998"/>
                  <a:pt x="16152" y="2737"/>
                </a:cubicBezTo>
                <a:close/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42559" t="37466" r="57440" b="6253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38" name="Shape 238"/>
          <p:cNvSpPr/>
          <p:nvPr/>
        </p:nvSpPr>
        <p:spPr>
          <a:xfrm rot="5400000">
            <a:off x="4688768" y="3136899"/>
            <a:ext cx="2197101" cy="1308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590" h="16429" extrusionOk="0">
                <a:moveTo>
                  <a:pt x="16152" y="2737"/>
                </a:moveTo>
                <a:cubicBezTo>
                  <a:pt x="20526" y="7050"/>
                  <a:pt x="20285" y="20602"/>
                  <a:pt x="17881" y="15160"/>
                </a:cubicBezTo>
                <a:cubicBezTo>
                  <a:pt x="13571" y="5400"/>
                  <a:pt x="7540" y="4079"/>
                  <a:pt x="1969" y="15160"/>
                </a:cubicBezTo>
                <a:cubicBezTo>
                  <a:pt x="-642" y="20352"/>
                  <a:pt x="-1074" y="6706"/>
                  <a:pt x="3255" y="2737"/>
                </a:cubicBezTo>
                <a:cubicBezTo>
                  <a:pt x="7141" y="-825"/>
                  <a:pt x="12363" y="-998"/>
                  <a:pt x="16152" y="2737"/>
                </a:cubicBezTo>
                <a:close/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42559" t="37466" r="57440" b="6253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pic>
        <p:nvPicPr>
          <p:cNvPr id="239" name="Picture 238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81610" y="2800350"/>
            <a:ext cx="5213590" cy="1981200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  <p:sp>
        <p:nvSpPr>
          <p:cNvPr id="240" name="Shape 240"/>
          <p:cNvSpPr/>
          <p:nvPr/>
        </p:nvSpPr>
        <p:spPr>
          <a:xfrm>
            <a:off x="224366" y="148166"/>
            <a:ext cx="12268201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4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4000" b="1"/>
              <a:t>A2: Multilayered organic films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653" y="12020"/>
            <a:ext cx="1138897" cy="1067958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Shape 243"/>
          <p:cNvSpPr/>
          <p:nvPr/>
        </p:nvSpPr>
        <p:spPr>
          <a:xfrm>
            <a:off x="35653" y="1079499"/>
            <a:ext cx="113889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CRC 951</a:t>
            </a:r>
          </a:p>
        </p:txBody>
      </p:sp>
      <p:sp>
        <p:nvSpPr>
          <p:cNvPr id="244" name="Shape 244"/>
          <p:cNvSpPr/>
          <p:nvPr/>
        </p:nvSpPr>
        <p:spPr>
          <a:xfrm>
            <a:off x="747878" y="2664211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45" name="Shape 245"/>
          <p:cNvSpPr/>
          <p:nvPr/>
        </p:nvSpPr>
        <p:spPr>
          <a:xfrm>
            <a:off x="1819731" y="2664211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46" name="Shape 246"/>
          <p:cNvSpPr/>
          <p:nvPr/>
        </p:nvSpPr>
        <p:spPr>
          <a:xfrm>
            <a:off x="2891584" y="2664211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47" name="Shape 247"/>
          <p:cNvSpPr/>
          <p:nvPr/>
        </p:nvSpPr>
        <p:spPr>
          <a:xfrm>
            <a:off x="3963438" y="2664211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48" name="Shape 248"/>
          <p:cNvSpPr/>
          <p:nvPr/>
        </p:nvSpPr>
        <p:spPr>
          <a:xfrm>
            <a:off x="763191" y="4269102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49" name="Shape 249"/>
          <p:cNvSpPr/>
          <p:nvPr/>
        </p:nvSpPr>
        <p:spPr>
          <a:xfrm>
            <a:off x="1835043" y="4269102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50" name="Shape 250"/>
          <p:cNvSpPr/>
          <p:nvPr/>
        </p:nvSpPr>
        <p:spPr>
          <a:xfrm>
            <a:off x="2906896" y="4269102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51" name="Shape 251"/>
          <p:cNvSpPr/>
          <p:nvPr/>
        </p:nvSpPr>
        <p:spPr>
          <a:xfrm>
            <a:off x="3978750" y="4269102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52" name="Shape 252"/>
          <p:cNvSpPr/>
          <p:nvPr/>
        </p:nvSpPr>
        <p:spPr>
          <a:xfrm>
            <a:off x="747878" y="5873994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53" name="Shape 253"/>
          <p:cNvSpPr/>
          <p:nvPr/>
        </p:nvSpPr>
        <p:spPr>
          <a:xfrm>
            <a:off x="1819731" y="5873994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54" name="Shape 254"/>
          <p:cNvSpPr/>
          <p:nvPr/>
        </p:nvSpPr>
        <p:spPr>
          <a:xfrm>
            <a:off x="2891584" y="5873994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55" name="Shape 255"/>
          <p:cNvSpPr/>
          <p:nvPr/>
        </p:nvSpPr>
        <p:spPr>
          <a:xfrm>
            <a:off x="3963438" y="5873994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56" name="Shape 256"/>
          <p:cNvSpPr/>
          <p:nvPr/>
        </p:nvSpPr>
        <p:spPr>
          <a:xfrm>
            <a:off x="763191" y="7478887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57" name="Shape 257"/>
          <p:cNvSpPr/>
          <p:nvPr/>
        </p:nvSpPr>
        <p:spPr>
          <a:xfrm>
            <a:off x="1835043" y="7478887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58" name="Shape 258"/>
          <p:cNvSpPr/>
          <p:nvPr/>
        </p:nvSpPr>
        <p:spPr>
          <a:xfrm>
            <a:off x="2906896" y="7478887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59" name="Shape 259"/>
          <p:cNvSpPr/>
          <p:nvPr/>
        </p:nvSpPr>
        <p:spPr>
          <a:xfrm>
            <a:off x="3978750" y="7478887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60" name="Shape 260"/>
          <p:cNvSpPr/>
          <p:nvPr/>
        </p:nvSpPr>
        <p:spPr>
          <a:xfrm>
            <a:off x="6913104" y="7040779"/>
            <a:ext cx="2419326" cy="1179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61" name="Shape 261"/>
          <p:cNvSpPr/>
          <p:nvPr/>
        </p:nvSpPr>
        <p:spPr>
          <a:xfrm>
            <a:off x="9730548" y="7040779"/>
            <a:ext cx="2419327" cy="1179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62" name="Shape 262"/>
          <p:cNvSpPr/>
          <p:nvPr/>
        </p:nvSpPr>
        <p:spPr>
          <a:xfrm>
            <a:off x="6979217" y="4880145"/>
            <a:ext cx="2419326" cy="1179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63" name="Shape 263"/>
          <p:cNvSpPr/>
          <p:nvPr/>
        </p:nvSpPr>
        <p:spPr>
          <a:xfrm>
            <a:off x="6973991" y="2719513"/>
            <a:ext cx="2419326" cy="1179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64" name="Shape 264"/>
          <p:cNvSpPr/>
          <p:nvPr/>
        </p:nvSpPr>
        <p:spPr>
          <a:xfrm>
            <a:off x="9791436" y="2719513"/>
            <a:ext cx="2419326" cy="1179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65" name="Shape 265"/>
          <p:cNvSpPr/>
          <p:nvPr/>
        </p:nvSpPr>
        <p:spPr>
          <a:xfrm rot="5400000">
            <a:off x="4665880" y="6546615"/>
            <a:ext cx="2197101" cy="1308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590" h="16429" extrusionOk="0">
                <a:moveTo>
                  <a:pt x="16152" y="2737"/>
                </a:moveTo>
                <a:cubicBezTo>
                  <a:pt x="20526" y="7050"/>
                  <a:pt x="20285" y="20602"/>
                  <a:pt x="17881" y="15160"/>
                </a:cubicBezTo>
                <a:cubicBezTo>
                  <a:pt x="13571" y="5400"/>
                  <a:pt x="7540" y="4079"/>
                  <a:pt x="1969" y="15160"/>
                </a:cubicBezTo>
                <a:cubicBezTo>
                  <a:pt x="-642" y="20352"/>
                  <a:pt x="-1074" y="6706"/>
                  <a:pt x="3255" y="2737"/>
                </a:cubicBezTo>
                <a:cubicBezTo>
                  <a:pt x="7141" y="-825"/>
                  <a:pt x="12363" y="-998"/>
                  <a:pt x="16152" y="2737"/>
                </a:cubicBezTo>
                <a:close/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42559" t="37466" r="57440" b="6253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66" name="Shape 266"/>
          <p:cNvSpPr/>
          <p:nvPr/>
        </p:nvSpPr>
        <p:spPr>
          <a:xfrm rot="5400000">
            <a:off x="4688768" y="3136899"/>
            <a:ext cx="2197101" cy="1308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590" h="16429" extrusionOk="0">
                <a:moveTo>
                  <a:pt x="16152" y="2737"/>
                </a:moveTo>
                <a:cubicBezTo>
                  <a:pt x="20526" y="7050"/>
                  <a:pt x="20285" y="20602"/>
                  <a:pt x="17881" y="15160"/>
                </a:cubicBezTo>
                <a:cubicBezTo>
                  <a:pt x="13571" y="5400"/>
                  <a:pt x="7540" y="4079"/>
                  <a:pt x="1969" y="15160"/>
                </a:cubicBezTo>
                <a:cubicBezTo>
                  <a:pt x="-642" y="20352"/>
                  <a:pt x="-1074" y="6706"/>
                  <a:pt x="3255" y="2737"/>
                </a:cubicBezTo>
                <a:cubicBezTo>
                  <a:pt x="7141" y="-825"/>
                  <a:pt x="12363" y="-998"/>
                  <a:pt x="16152" y="2737"/>
                </a:cubicBezTo>
                <a:close/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42559" t="37466" r="57440" b="6253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67" name="Shape 267"/>
          <p:cNvSpPr/>
          <p:nvPr/>
        </p:nvSpPr>
        <p:spPr>
          <a:xfrm>
            <a:off x="9730548" y="4880145"/>
            <a:ext cx="2419327" cy="1179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68" name="Shape 268"/>
          <p:cNvSpPr/>
          <p:nvPr/>
        </p:nvSpPr>
        <p:spPr>
          <a:xfrm>
            <a:off x="224366" y="148166"/>
            <a:ext cx="12268201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4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4000" b="1"/>
              <a:t>A2: Multilayered organic films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653" y="12020"/>
            <a:ext cx="1138897" cy="1067958"/>
          </a:xfrm>
          <a:prstGeom prst="rect">
            <a:avLst/>
          </a:prstGeom>
          <a:ln w="12700">
            <a:miter lim="400000"/>
          </a:ln>
        </p:spPr>
      </p:pic>
      <p:sp>
        <p:nvSpPr>
          <p:cNvPr id="271" name="Shape 271"/>
          <p:cNvSpPr/>
          <p:nvPr/>
        </p:nvSpPr>
        <p:spPr>
          <a:xfrm>
            <a:off x="35653" y="1079499"/>
            <a:ext cx="113889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CRC 951</a:t>
            </a:r>
          </a:p>
        </p:txBody>
      </p:sp>
      <p:sp>
        <p:nvSpPr>
          <p:cNvPr id="272" name="Shape 272"/>
          <p:cNvSpPr/>
          <p:nvPr/>
        </p:nvSpPr>
        <p:spPr>
          <a:xfrm>
            <a:off x="747878" y="2664211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73" name="Shape 273"/>
          <p:cNvSpPr/>
          <p:nvPr/>
        </p:nvSpPr>
        <p:spPr>
          <a:xfrm>
            <a:off x="1819731" y="2664211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74" name="Shape 274"/>
          <p:cNvSpPr/>
          <p:nvPr/>
        </p:nvSpPr>
        <p:spPr>
          <a:xfrm>
            <a:off x="2891584" y="2664211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75" name="Shape 275"/>
          <p:cNvSpPr/>
          <p:nvPr/>
        </p:nvSpPr>
        <p:spPr>
          <a:xfrm>
            <a:off x="3963438" y="2664211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76" name="Shape 276"/>
          <p:cNvSpPr/>
          <p:nvPr/>
        </p:nvSpPr>
        <p:spPr>
          <a:xfrm>
            <a:off x="763191" y="4269102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77" name="Shape 277"/>
          <p:cNvSpPr/>
          <p:nvPr/>
        </p:nvSpPr>
        <p:spPr>
          <a:xfrm>
            <a:off x="1835043" y="4269102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78" name="Shape 278"/>
          <p:cNvSpPr/>
          <p:nvPr/>
        </p:nvSpPr>
        <p:spPr>
          <a:xfrm>
            <a:off x="2906896" y="4269102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79" name="Shape 279"/>
          <p:cNvSpPr/>
          <p:nvPr/>
        </p:nvSpPr>
        <p:spPr>
          <a:xfrm>
            <a:off x="3978750" y="4269102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80" name="Shape 280"/>
          <p:cNvSpPr/>
          <p:nvPr/>
        </p:nvSpPr>
        <p:spPr>
          <a:xfrm>
            <a:off x="747878" y="5873994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81" name="Shape 281"/>
          <p:cNvSpPr/>
          <p:nvPr/>
        </p:nvSpPr>
        <p:spPr>
          <a:xfrm>
            <a:off x="1819731" y="5873994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82" name="Shape 282"/>
          <p:cNvSpPr/>
          <p:nvPr/>
        </p:nvSpPr>
        <p:spPr>
          <a:xfrm>
            <a:off x="2891584" y="5873994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83" name="Shape 283"/>
          <p:cNvSpPr/>
          <p:nvPr/>
        </p:nvSpPr>
        <p:spPr>
          <a:xfrm>
            <a:off x="3963438" y="5873994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84" name="Shape 284"/>
          <p:cNvSpPr/>
          <p:nvPr/>
        </p:nvSpPr>
        <p:spPr>
          <a:xfrm>
            <a:off x="763191" y="7478887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85" name="Shape 285"/>
          <p:cNvSpPr/>
          <p:nvPr/>
        </p:nvSpPr>
        <p:spPr>
          <a:xfrm>
            <a:off x="1835043" y="7478887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86" name="Shape 286"/>
          <p:cNvSpPr/>
          <p:nvPr/>
        </p:nvSpPr>
        <p:spPr>
          <a:xfrm>
            <a:off x="2906896" y="7478887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87" name="Shape 287"/>
          <p:cNvSpPr/>
          <p:nvPr/>
        </p:nvSpPr>
        <p:spPr>
          <a:xfrm>
            <a:off x="3978750" y="7478887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88" name="Shape 288"/>
          <p:cNvSpPr/>
          <p:nvPr/>
        </p:nvSpPr>
        <p:spPr>
          <a:xfrm>
            <a:off x="6913104" y="7040779"/>
            <a:ext cx="2419326" cy="1179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89" name="Shape 289"/>
          <p:cNvSpPr/>
          <p:nvPr/>
        </p:nvSpPr>
        <p:spPr>
          <a:xfrm>
            <a:off x="9730548" y="7040779"/>
            <a:ext cx="2419327" cy="1179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90" name="Shape 290"/>
          <p:cNvSpPr/>
          <p:nvPr/>
        </p:nvSpPr>
        <p:spPr>
          <a:xfrm>
            <a:off x="6979217" y="4880145"/>
            <a:ext cx="2419326" cy="1179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91" name="Shape 291"/>
          <p:cNvSpPr/>
          <p:nvPr/>
        </p:nvSpPr>
        <p:spPr>
          <a:xfrm>
            <a:off x="6973991" y="2719513"/>
            <a:ext cx="2419326" cy="1179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92" name="Shape 292"/>
          <p:cNvSpPr/>
          <p:nvPr/>
        </p:nvSpPr>
        <p:spPr>
          <a:xfrm>
            <a:off x="9791436" y="2719513"/>
            <a:ext cx="2419326" cy="1179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93" name="Shape 293"/>
          <p:cNvSpPr/>
          <p:nvPr/>
        </p:nvSpPr>
        <p:spPr>
          <a:xfrm rot="5400000">
            <a:off x="4665880" y="6546615"/>
            <a:ext cx="2197101" cy="1308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590" h="16429" extrusionOk="0">
                <a:moveTo>
                  <a:pt x="16152" y="2737"/>
                </a:moveTo>
                <a:cubicBezTo>
                  <a:pt x="20526" y="7050"/>
                  <a:pt x="20285" y="20602"/>
                  <a:pt x="17881" y="15160"/>
                </a:cubicBezTo>
                <a:cubicBezTo>
                  <a:pt x="13571" y="5400"/>
                  <a:pt x="7540" y="4079"/>
                  <a:pt x="1969" y="15160"/>
                </a:cubicBezTo>
                <a:cubicBezTo>
                  <a:pt x="-642" y="20352"/>
                  <a:pt x="-1074" y="6706"/>
                  <a:pt x="3255" y="2737"/>
                </a:cubicBezTo>
                <a:cubicBezTo>
                  <a:pt x="7141" y="-825"/>
                  <a:pt x="12363" y="-998"/>
                  <a:pt x="16152" y="2737"/>
                </a:cubicBezTo>
                <a:close/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42559" t="37466" r="57440" b="6253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94" name="Shape 294"/>
          <p:cNvSpPr/>
          <p:nvPr/>
        </p:nvSpPr>
        <p:spPr>
          <a:xfrm rot="5400000">
            <a:off x="4688768" y="3136899"/>
            <a:ext cx="2197101" cy="1308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590" h="16429" extrusionOk="0">
                <a:moveTo>
                  <a:pt x="16152" y="2737"/>
                </a:moveTo>
                <a:cubicBezTo>
                  <a:pt x="20526" y="7050"/>
                  <a:pt x="20285" y="20602"/>
                  <a:pt x="17881" y="15160"/>
                </a:cubicBezTo>
                <a:cubicBezTo>
                  <a:pt x="13571" y="5400"/>
                  <a:pt x="7540" y="4079"/>
                  <a:pt x="1969" y="15160"/>
                </a:cubicBezTo>
                <a:cubicBezTo>
                  <a:pt x="-642" y="20352"/>
                  <a:pt x="-1074" y="6706"/>
                  <a:pt x="3255" y="2737"/>
                </a:cubicBezTo>
                <a:cubicBezTo>
                  <a:pt x="7141" y="-825"/>
                  <a:pt x="12363" y="-998"/>
                  <a:pt x="16152" y="2737"/>
                </a:cubicBezTo>
                <a:close/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42559" t="37466" r="57440" b="6253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295" name="Shape 295"/>
          <p:cNvSpPr/>
          <p:nvPr/>
        </p:nvSpPr>
        <p:spPr>
          <a:xfrm>
            <a:off x="9730548" y="4880145"/>
            <a:ext cx="2419327" cy="1179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pic>
        <p:nvPicPr>
          <p:cNvPr id="296" name="Picture 295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7385" y="1669212"/>
            <a:ext cx="6015644" cy="3378201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  <p:sp>
        <p:nvSpPr>
          <p:cNvPr id="297" name="Shape 297"/>
          <p:cNvSpPr/>
          <p:nvPr/>
        </p:nvSpPr>
        <p:spPr>
          <a:xfrm>
            <a:off x="224366" y="148166"/>
            <a:ext cx="12268201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4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4000" b="1"/>
              <a:t>A2: Multilayered organic films</a:t>
            </a:r>
          </a:p>
        </p:txBody>
      </p:sp>
      <p:pic>
        <p:nvPicPr>
          <p:cNvPr id="298" name="Picture 297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03693" y="7091226"/>
            <a:ext cx="4764220" cy="1981201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  <p:pic>
        <p:nvPicPr>
          <p:cNvPr id="299" name="Picture 298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181610" y="4466100"/>
            <a:ext cx="5715703" cy="3581401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653" y="12020"/>
            <a:ext cx="1138897" cy="1067958"/>
          </a:xfrm>
          <a:prstGeom prst="rect">
            <a:avLst/>
          </a:prstGeom>
          <a:ln w="12700">
            <a:miter lim="400000"/>
          </a:ln>
        </p:spPr>
      </p:pic>
      <p:sp>
        <p:nvSpPr>
          <p:cNvPr id="302" name="Shape 302"/>
          <p:cNvSpPr/>
          <p:nvPr/>
        </p:nvSpPr>
        <p:spPr>
          <a:xfrm>
            <a:off x="35653" y="1079499"/>
            <a:ext cx="113889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CRC 951</a:t>
            </a:r>
          </a:p>
        </p:txBody>
      </p:sp>
      <p:sp>
        <p:nvSpPr>
          <p:cNvPr id="303" name="Shape 303"/>
          <p:cNvSpPr/>
          <p:nvPr/>
        </p:nvSpPr>
        <p:spPr>
          <a:xfrm>
            <a:off x="747878" y="2664211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304" name="Shape 304"/>
          <p:cNvSpPr/>
          <p:nvPr/>
        </p:nvSpPr>
        <p:spPr>
          <a:xfrm>
            <a:off x="1819731" y="2664211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305" name="Shape 305"/>
          <p:cNvSpPr/>
          <p:nvPr/>
        </p:nvSpPr>
        <p:spPr>
          <a:xfrm>
            <a:off x="2891584" y="2664211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306" name="Shape 306"/>
          <p:cNvSpPr/>
          <p:nvPr/>
        </p:nvSpPr>
        <p:spPr>
          <a:xfrm>
            <a:off x="3963438" y="2664211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307" name="Shape 307"/>
          <p:cNvSpPr/>
          <p:nvPr/>
        </p:nvSpPr>
        <p:spPr>
          <a:xfrm>
            <a:off x="763191" y="4269102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308" name="Shape 308"/>
          <p:cNvSpPr/>
          <p:nvPr/>
        </p:nvSpPr>
        <p:spPr>
          <a:xfrm>
            <a:off x="1835043" y="4269102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309" name="Shape 309"/>
          <p:cNvSpPr/>
          <p:nvPr/>
        </p:nvSpPr>
        <p:spPr>
          <a:xfrm>
            <a:off x="2906896" y="4269102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310" name="Shape 310"/>
          <p:cNvSpPr/>
          <p:nvPr/>
        </p:nvSpPr>
        <p:spPr>
          <a:xfrm>
            <a:off x="3978750" y="4269102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311" name="Shape 311"/>
          <p:cNvSpPr/>
          <p:nvPr/>
        </p:nvSpPr>
        <p:spPr>
          <a:xfrm>
            <a:off x="747878" y="5873994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312" name="Shape 312"/>
          <p:cNvSpPr/>
          <p:nvPr/>
        </p:nvSpPr>
        <p:spPr>
          <a:xfrm>
            <a:off x="1819731" y="5873994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313" name="Shape 313"/>
          <p:cNvSpPr/>
          <p:nvPr/>
        </p:nvSpPr>
        <p:spPr>
          <a:xfrm>
            <a:off x="2891584" y="5873994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314" name="Shape 314"/>
          <p:cNvSpPr/>
          <p:nvPr/>
        </p:nvSpPr>
        <p:spPr>
          <a:xfrm>
            <a:off x="3963438" y="5873994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315" name="Shape 315"/>
          <p:cNvSpPr/>
          <p:nvPr/>
        </p:nvSpPr>
        <p:spPr>
          <a:xfrm>
            <a:off x="763191" y="7478887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316" name="Shape 316"/>
          <p:cNvSpPr/>
          <p:nvPr/>
        </p:nvSpPr>
        <p:spPr>
          <a:xfrm>
            <a:off x="1835043" y="7478887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317" name="Shape 317"/>
          <p:cNvSpPr/>
          <p:nvPr/>
        </p:nvSpPr>
        <p:spPr>
          <a:xfrm>
            <a:off x="2906896" y="7478887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318" name="Shape 318"/>
          <p:cNvSpPr/>
          <p:nvPr/>
        </p:nvSpPr>
        <p:spPr>
          <a:xfrm>
            <a:off x="3978750" y="7478887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319" name="Shape 319"/>
          <p:cNvSpPr/>
          <p:nvPr/>
        </p:nvSpPr>
        <p:spPr>
          <a:xfrm rot="5400000">
            <a:off x="4665880" y="6546615"/>
            <a:ext cx="2197101" cy="1308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590" h="16429" extrusionOk="0">
                <a:moveTo>
                  <a:pt x="16152" y="2737"/>
                </a:moveTo>
                <a:cubicBezTo>
                  <a:pt x="20526" y="7050"/>
                  <a:pt x="20285" y="20602"/>
                  <a:pt x="17881" y="15160"/>
                </a:cubicBezTo>
                <a:cubicBezTo>
                  <a:pt x="13571" y="5400"/>
                  <a:pt x="7540" y="4079"/>
                  <a:pt x="1969" y="15160"/>
                </a:cubicBezTo>
                <a:cubicBezTo>
                  <a:pt x="-642" y="20352"/>
                  <a:pt x="-1074" y="6706"/>
                  <a:pt x="3255" y="2737"/>
                </a:cubicBezTo>
                <a:cubicBezTo>
                  <a:pt x="7141" y="-825"/>
                  <a:pt x="12363" y="-998"/>
                  <a:pt x="16152" y="2737"/>
                </a:cubicBezTo>
                <a:close/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42559" t="37466" r="57440" b="6253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320" name="Shape 320"/>
          <p:cNvSpPr/>
          <p:nvPr/>
        </p:nvSpPr>
        <p:spPr>
          <a:xfrm rot="5400000">
            <a:off x="4688768" y="3136899"/>
            <a:ext cx="2197101" cy="1308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590" h="16429" extrusionOk="0">
                <a:moveTo>
                  <a:pt x="16152" y="2737"/>
                </a:moveTo>
                <a:cubicBezTo>
                  <a:pt x="20526" y="7050"/>
                  <a:pt x="20285" y="20602"/>
                  <a:pt x="17881" y="15160"/>
                </a:cubicBezTo>
                <a:cubicBezTo>
                  <a:pt x="13571" y="5400"/>
                  <a:pt x="7540" y="4079"/>
                  <a:pt x="1969" y="15160"/>
                </a:cubicBezTo>
                <a:cubicBezTo>
                  <a:pt x="-642" y="20352"/>
                  <a:pt x="-1074" y="6706"/>
                  <a:pt x="3255" y="2737"/>
                </a:cubicBezTo>
                <a:cubicBezTo>
                  <a:pt x="7141" y="-825"/>
                  <a:pt x="12363" y="-998"/>
                  <a:pt x="16152" y="2737"/>
                </a:cubicBezTo>
                <a:close/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42559" t="37466" r="57440" b="6253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pic>
        <p:nvPicPr>
          <p:cNvPr id="321" name="Picture 320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81610" y="2800350"/>
            <a:ext cx="5213590" cy="1981200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  <p:sp>
        <p:nvSpPr>
          <p:cNvPr id="322" name="Shape 322"/>
          <p:cNvSpPr>
            <a:spLocks noGrp="1"/>
          </p:cNvSpPr>
          <p:nvPr>
            <p:ph type="title"/>
          </p:nvPr>
        </p:nvSpPr>
        <p:spPr>
          <a:xfrm>
            <a:off x="1274101" y="194567"/>
            <a:ext cx="11554354" cy="149453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000" b="1"/>
              <a:t>B1: Temperature and electron-phonon</a:t>
            </a:r>
          </a:p>
          <a:p>
            <a:pPr lvl="0">
              <a:defRPr sz="1800"/>
            </a:pPr>
            <a:r>
              <a:rPr sz="4000" b="1"/>
              <a:t>coupling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>
            <a:spLocks noGrp="1"/>
          </p:cNvSpPr>
          <p:nvPr>
            <p:ph type="title"/>
          </p:nvPr>
        </p:nvSpPr>
        <p:spPr>
          <a:xfrm>
            <a:off x="1274101" y="194567"/>
            <a:ext cx="11554354" cy="149453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000" b="1"/>
              <a:t>B1: Temperature and electron-phonon</a:t>
            </a:r>
          </a:p>
          <a:p>
            <a:pPr lvl="0">
              <a:defRPr sz="1800"/>
            </a:pPr>
            <a:r>
              <a:rPr sz="4000" b="1"/>
              <a:t>coupling</a:t>
            </a:r>
          </a:p>
        </p:txBody>
      </p:sp>
      <p:pic>
        <p:nvPicPr>
          <p:cNvPr id="325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653" y="12020"/>
            <a:ext cx="1138897" cy="1067958"/>
          </a:xfrm>
          <a:prstGeom prst="rect">
            <a:avLst/>
          </a:prstGeom>
          <a:ln w="12700">
            <a:miter lim="400000"/>
          </a:ln>
        </p:spPr>
      </p:pic>
      <p:sp>
        <p:nvSpPr>
          <p:cNvPr id="326" name="Shape 326"/>
          <p:cNvSpPr/>
          <p:nvPr/>
        </p:nvSpPr>
        <p:spPr>
          <a:xfrm>
            <a:off x="35653" y="1079499"/>
            <a:ext cx="113889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CRC 951</a:t>
            </a:r>
          </a:p>
        </p:txBody>
      </p:sp>
      <p:sp>
        <p:nvSpPr>
          <p:cNvPr id="327" name="Shape 327"/>
          <p:cNvSpPr/>
          <p:nvPr/>
        </p:nvSpPr>
        <p:spPr>
          <a:xfrm>
            <a:off x="3963438" y="2664211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grpSp>
        <p:nvGrpSpPr>
          <p:cNvPr id="334" name="Group 334"/>
          <p:cNvGrpSpPr/>
          <p:nvPr/>
        </p:nvGrpSpPr>
        <p:grpSpPr>
          <a:xfrm>
            <a:off x="5252361" y="2526980"/>
            <a:ext cx="2419074" cy="2552832"/>
            <a:chOff x="0" y="0"/>
            <a:chExt cx="2419073" cy="2552830"/>
          </a:xfrm>
        </p:grpSpPr>
        <p:sp>
          <p:nvSpPr>
            <p:cNvPr id="328" name="Shape 328"/>
            <p:cNvSpPr/>
            <p:nvPr/>
          </p:nvSpPr>
          <p:spPr>
            <a:xfrm rot="5400000">
              <a:off x="110121" y="614303"/>
              <a:ext cx="2197101" cy="1308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90" h="16429" extrusionOk="0">
                  <a:moveTo>
                    <a:pt x="16152" y="2737"/>
                  </a:moveTo>
                  <a:cubicBezTo>
                    <a:pt x="20526" y="7050"/>
                    <a:pt x="20285" y="20602"/>
                    <a:pt x="17881" y="15160"/>
                  </a:cubicBezTo>
                  <a:cubicBezTo>
                    <a:pt x="13571" y="5400"/>
                    <a:pt x="7540" y="4079"/>
                    <a:pt x="1969" y="15160"/>
                  </a:cubicBezTo>
                  <a:cubicBezTo>
                    <a:pt x="-642" y="20352"/>
                    <a:pt x="-1074" y="6706"/>
                    <a:pt x="3255" y="2737"/>
                  </a:cubicBezTo>
                  <a:cubicBezTo>
                    <a:pt x="7141" y="-825"/>
                    <a:pt x="12363" y="-998"/>
                    <a:pt x="16152" y="273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37453">
                  <a:srgbClr val="FFC83C"/>
                </a:gs>
                <a:gs pos="100000">
                  <a:srgbClr val="FF9300"/>
                </a:gs>
              </a:gsLst>
              <a:path path="shape">
                <a:fillToRect l="42559" t="37466" r="57440" b="62533"/>
              </a:path>
            </a:gradFill>
            <a:ln w="12700" cap="flat">
              <a:noFill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grpSp>
          <p:nvGrpSpPr>
            <p:cNvPr id="333" name="Group 333"/>
            <p:cNvGrpSpPr/>
            <p:nvPr/>
          </p:nvGrpSpPr>
          <p:grpSpPr>
            <a:xfrm>
              <a:off x="0" y="-1"/>
              <a:ext cx="2419074" cy="2552832"/>
              <a:chOff x="0" y="0"/>
              <a:chExt cx="2419073" cy="2552830"/>
            </a:xfrm>
          </p:grpSpPr>
          <p:sp>
            <p:nvSpPr>
              <p:cNvPr id="329" name="Shape 329"/>
              <p:cNvSpPr/>
              <p:nvPr/>
            </p:nvSpPr>
            <p:spPr>
              <a:xfrm rot="6812464">
                <a:off x="107653" y="614303"/>
                <a:ext cx="2197101" cy="1308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90" h="16429" extrusionOk="0">
                    <a:moveTo>
                      <a:pt x="16152" y="2737"/>
                    </a:moveTo>
                    <a:cubicBezTo>
                      <a:pt x="20526" y="7050"/>
                      <a:pt x="20285" y="20602"/>
                      <a:pt x="17881" y="15160"/>
                    </a:cubicBezTo>
                    <a:cubicBezTo>
                      <a:pt x="13571" y="5400"/>
                      <a:pt x="7540" y="4079"/>
                      <a:pt x="1969" y="15160"/>
                    </a:cubicBezTo>
                    <a:cubicBezTo>
                      <a:pt x="-642" y="20352"/>
                      <a:pt x="-1074" y="6706"/>
                      <a:pt x="3255" y="2737"/>
                    </a:cubicBezTo>
                    <a:cubicBezTo>
                      <a:pt x="7141" y="-825"/>
                      <a:pt x="12363" y="-998"/>
                      <a:pt x="16152" y="273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C79">
                      <a:alpha val="61653"/>
                    </a:srgbClr>
                  </a:gs>
                  <a:gs pos="37453">
                    <a:srgbClr val="FFC83C">
                      <a:alpha val="61653"/>
                    </a:srgbClr>
                  </a:gs>
                  <a:gs pos="100000">
                    <a:srgbClr val="FF9300">
                      <a:alpha val="61653"/>
                    </a:srgbClr>
                  </a:gs>
                </a:gsLst>
                <a:path path="shape">
                  <a:fillToRect l="42559" t="37466" r="57440" b="62533"/>
                </a:path>
              </a:gradFill>
              <a:ln w="12700" cap="flat">
                <a:noFill/>
                <a:miter lim="400000"/>
              </a:ln>
              <a:effectLst>
                <a:outerShdw blurRad="38100" dist="50800" dir="756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chin"/>
                    <a:ea typeface="Cochin"/>
                    <a:cs typeface="Cochin"/>
                    <a:sym typeface="Cochin"/>
                  </a:defRPr>
                </a:pPr>
                <a:endParaRPr/>
              </a:p>
            </p:txBody>
          </p:sp>
          <p:sp>
            <p:nvSpPr>
              <p:cNvPr id="330" name="Shape 330"/>
              <p:cNvSpPr/>
              <p:nvPr/>
            </p:nvSpPr>
            <p:spPr>
              <a:xfrm rot="7819515">
                <a:off x="110986" y="619007"/>
                <a:ext cx="2197101" cy="1308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90" h="16429" extrusionOk="0">
                    <a:moveTo>
                      <a:pt x="16152" y="2737"/>
                    </a:moveTo>
                    <a:cubicBezTo>
                      <a:pt x="20526" y="7050"/>
                      <a:pt x="20285" y="20602"/>
                      <a:pt x="17881" y="15160"/>
                    </a:cubicBezTo>
                    <a:cubicBezTo>
                      <a:pt x="13571" y="5400"/>
                      <a:pt x="7540" y="4079"/>
                      <a:pt x="1969" y="15160"/>
                    </a:cubicBezTo>
                    <a:cubicBezTo>
                      <a:pt x="-642" y="20352"/>
                      <a:pt x="-1074" y="6706"/>
                      <a:pt x="3255" y="2737"/>
                    </a:cubicBezTo>
                    <a:cubicBezTo>
                      <a:pt x="7141" y="-825"/>
                      <a:pt x="12363" y="-998"/>
                      <a:pt x="16152" y="273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C79">
                      <a:alpha val="61653"/>
                    </a:srgbClr>
                  </a:gs>
                  <a:gs pos="37453">
                    <a:srgbClr val="FFC83C">
                      <a:alpha val="61653"/>
                    </a:srgbClr>
                  </a:gs>
                  <a:gs pos="100000">
                    <a:srgbClr val="FF9300">
                      <a:alpha val="61653"/>
                    </a:srgbClr>
                  </a:gs>
                </a:gsLst>
                <a:path path="shape">
                  <a:fillToRect l="42559" t="37466" r="57440" b="62533"/>
                </a:path>
              </a:gradFill>
              <a:ln w="12700" cap="flat">
                <a:noFill/>
                <a:miter lim="400000"/>
              </a:ln>
              <a:effectLst>
                <a:outerShdw blurRad="38100" dist="50800" dir="756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chin"/>
                    <a:ea typeface="Cochin"/>
                    <a:cs typeface="Cochin"/>
                    <a:sym typeface="Cochin"/>
                  </a:defRPr>
                </a:pPr>
                <a:endParaRPr/>
              </a:p>
            </p:txBody>
          </p:sp>
          <p:sp>
            <p:nvSpPr>
              <p:cNvPr id="331" name="Shape 331"/>
              <p:cNvSpPr/>
              <p:nvPr/>
            </p:nvSpPr>
            <p:spPr>
              <a:xfrm rot="4382141">
                <a:off x="117039" y="630338"/>
                <a:ext cx="2197101" cy="1308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90" h="16429" extrusionOk="0">
                    <a:moveTo>
                      <a:pt x="16152" y="2737"/>
                    </a:moveTo>
                    <a:cubicBezTo>
                      <a:pt x="20526" y="7050"/>
                      <a:pt x="20285" y="20602"/>
                      <a:pt x="17881" y="15160"/>
                    </a:cubicBezTo>
                    <a:cubicBezTo>
                      <a:pt x="13571" y="5400"/>
                      <a:pt x="7540" y="4079"/>
                      <a:pt x="1969" y="15160"/>
                    </a:cubicBezTo>
                    <a:cubicBezTo>
                      <a:pt x="-642" y="20352"/>
                      <a:pt x="-1074" y="6706"/>
                      <a:pt x="3255" y="2737"/>
                    </a:cubicBezTo>
                    <a:cubicBezTo>
                      <a:pt x="7141" y="-825"/>
                      <a:pt x="12363" y="-998"/>
                      <a:pt x="16152" y="273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C79">
                      <a:alpha val="61653"/>
                    </a:srgbClr>
                  </a:gs>
                  <a:gs pos="37453">
                    <a:srgbClr val="FFC83C">
                      <a:alpha val="61653"/>
                    </a:srgbClr>
                  </a:gs>
                  <a:gs pos="100000">
                    <a:srgbClr val="FF9300">
                      <a:alpha val="61653"/>
                    </a:srgbClr>
                  </a:gs>
                </a:gsLst>
                <a:path path="shape">
                  <a:fillToRect l="42559" t="37466" r="57440" b="62533"/>
                </a:path>
              </a:gradFill>
              <a:ln w="12700" cap="flat">
                <a:noFill/>
                <a:miter lim="400000"/>
              </a:ln>
              <a:effectLst>
                <a:outerShdw blurRad="38100" dist="50800" dir="756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chin"/>
                    <a:ea typeface="Cochin"/>
                    <a:cs typeface="Cochin"/>
                    <a:sym typeface="Cochin"/>
                  </a:defRPr>
                </a:pPr>
                <a:endParaRPr/>
              </a:p>
            </p:txBody>
          </p:sp>
          <p:sp>
            <p:nvSpPr>
              <p:cNvPr id="332" name="Shape 332"/>
              <p:cNvSpPr/>
              <p:nvPr/>
            </p:nvSpPr>
            <p:spPr>
              <a:xfrm rot="3122141">
                <a:off x="120323" y="630338"/>
                <a:ext cx="2197101" cy="1308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90" h="16429" extrusionOk="0">
                    <a:moveTo>
                      <a:pt x="16152" y="2737"/>
                    </a:moveTo>
                    <a:cubicBezTo>
                      <a:pt x="20526" y="7050"/>
                      <a:pt x="20285" y="20602"/>
                      <a:pt x="17881" y="15160"/>
                    </a:cubicBezTo>
                    <a:cubicBezTo>
                      <a:pt x="13571" y="5400"/>
                      <a:pt x="7540" y="4079"/>
                      <a:pt x="1969" y="15160"/>
                    </a:cubicBezTo>
                    <a:cubicBezTo>
                      <a:pt x="-642" y="20352"/>
                      <a:pt x="-1074" y="6706"/>
                      <a:pt x="3255" y="2737"/>
                    </a:cubicBezTo>
                    <a:cubicBezTo>
                      <a:pt x="7141" y="-825"/>
                      <a:pt x="12363" y="-998"/>
                      <a:pt x="16152" y="273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C79">
                      <a:alpha val="61653"/>
                    </a:srgbClr>
                  </a:gs>
                  <a:gs pos="37453">
                    <a:srgbClr val="FFC83C">
                      <a:alpha val="61653"/>
                    </a:srgbClr>
                  </a:gs>
                  <a:gs pos="100000">
                    <a:srgbClr val="FF9300">
                      <a:alpha val="61653"/>
                    </a:srgbClr>
                  </a:gs>
                </a:gsLst>
                <a:path path="shape">
                  <a:fillToRect l="42559" t="37466" r="57440" b="62533"/>
                </a:path>
              </a:gradFill>
              <a:ln w="12700" cap="flat">
                <a:noFill/>
                <a:miter lim="400000"/>
              </a:ln>
              <a:effectLst>
                <a:outerShdw blurRad="38100" dist="50800" dir="756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chin"/>
                    <a:ea typeface="Cochin"/>
                    <a:cs typeface="Cochin"/>
                    <a:sym typeface="Cochin"/>
                  </a:defRPr>
                </a:pPr>
                <a:endParaRPr/>
              </a:p>
            </p:txBody>
          </p:sp>
        </p:grpSp>
      </p:grpSp>
      <p:sp>
        <p:nvSpPr>
          <p:cNvPr id="335" name="Shape 335"/>
          <p:cNvSpPr/>
          <p:nvPr/>
        </p:nvSpPr>
        <p:spPr>
          <a:xfrm>
            <a:off x="4077738" y="2538615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>
                  <a:alpha val="45632"/>
                </a:srgbClr>
              </a:gs>
              <a:gs pos="100000">
                <a:srgbClr val="531B93">
                  <a:alpha val="45632"/>
                </a:srgbClr>
              </a:gs>
            </a:gsLst>
            <a:path>
              <a:fillToRect l="58520" t="47114" r="41479" b="52885"/>
            </a:path>
          </a:gradFill>
          <a:ln w="25400">
            <a:solidFill>
              <a:srgbClr val="3D3E3F">
                <a:alpha val="45632"/>
              </a:srgbClr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336" name="Shape 336"/>
          <p:cNvSpPr/>
          <p:nvPr/>
        </p:nvSpPr>
        <p:spPr>
          <a:xfrm>
            <a:off x="3821125" y="2896020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>
                  <a:alpha val="45632"/>
                </a:srgbClr>
              </a:gs>
              <a:gs pos="100000">
                <a:srgbClr val="531B93">
                  <a:alpha val="45632"/>
                </a:srgbClr>
              </a:gs>
            </a:gsLst>
            <a:path>
              <a:fillToRect l="58520" t="47114" r="41479" b="52885"/>
            </a:path>
          </a:gradFill>
          <a:ln w="25400">
            <a:solidFill>
              <a:srgbClr val="3D3E3F">
                <a:alpha val="45632"/>
              </a:srgbClr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337" name="Shape 337"/>
          <p:cNvSpPr/>
          <p:nvPr/>
        </p:nvSpPr>
        <p:spPr>
          <a:xfrm>
            <a:off x="4162404" y="2437015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>
                  <a:alpha val="45632"/>
                </a:srgbClr>
              </a:gs>
              <a:gs pos="100000">
                <a:srgbClr val="531B93">
                  <a:alpha val="45632"/>
                </a:srgbClr>
              </a:gs>
            </a:gsLst>
            <a:path>
              <a:fillToRect l="58520" t="47114" r="41479" b="52885"/>
            </a:path>
          </a:gradFill>
          <a:ln w="25400">
            <a:solidFill>
              <a:srgbClr val="3D3E3F">
                <a:alpha val="45632"/>
              </a:srgbClr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338" name="Shape 338"/>
          <p:cNvSpPr/>
          <p:nvPr/>
        </p:nvSpPr>
        <p:spPr>
          <a:xfrm>
            <a:off x="3740692" y="3027253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>
                  <a:alpha val="45632"/>
                </a:srgbClr>
              </a:gs>
              <a:gs pos="100000">
                <a:srgbClr val="531B93">
                  <a:alpha val="45632"/>
                </a:srgbClr>
              </a:gs>
            </a:gsLst>
            <a:path>
              <a:fillToRect l="58520" t="47114" r="41479" b="52885"/>
            </a:path>
          </a:gradFill>
          <a:ln w="25400">
            <a:solidFill>
              <a:srgbClr val="3D3E3F">
                <a:alpha val="45632"/>
              </a:srgbClr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grpSp>
        <p:nvGrpSpPr>
          <p:cNvPr id="344" name="Group 344"/>
          <p:cNvGrpSpPr/>
          <p:nvPr/>
        </p:nvGrpSpPr>
        <p:grpSpPr>
          <a:xfrm>
            <a:off x="2696041" y="2430463"/>
            <a:ext cx="1187323" cy="1355849"/>
            <a:chOff x="0" y="0"/>
            <a:chExt cx="1187322" cy="1355848"/>
          </a:xfrm>
        </p:grpSpPr>
        <p:sp>
          <p:nvSpPr>
            <p:cNvPr id="339" name="Shape 339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40" name="Shape 340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41" name="Shape 341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42" name="Shape 342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43" name="Shape 343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350" name="Group 350"/>
          <p:cNvGrpSpPr/>
          <p:nvPr/>
        </p:nvGrpSpPr>
        <p:grpSpPr>
          <a:xfrm>
            <a:off x="1691561" y="2369092"/>
            <a:ext cx="1187324" cy="1355849"/>
            <a:chOff x="0" y="0"/>
            <a:chExt cx="1187322" cy="1355848"/>
          </a:xfrm>
        </p:grpSpPr>
        <p:sp>
          <p:nvSpPr>
            <p:cNvPr id="345" name="Shape 345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46" name="Shape 346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47" name="Shape 347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48" name="Shape 348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49" name="Shape 349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356" name="Group 356"/>
          <p:cNvGrpSpPr/>
          <p:nvPr/>
        </p:nvGrpSpPr>
        <p:grpSpPr>
          <a:xfrm>
            <a:off x="501457" y="2369092"/>
            <a:ext cx="1187324" cy="1355849"/>
            <a:chOff x="0" y="0"/>
            <a:chExt cx="1187322" cy="1355848"/>
          </a:xfrm>
        </p:grpSpPr>
        <p:sp>
          <p:nvSpPr>
            <p:cNvPr id="351" name="Shape 351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52" name="Shape 352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53" name="Shape 353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54" name="Shape 354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55" name="Shape 355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362" name="Group 362"/>
          <p:cNvGrpSpPr/>
          <p:nvPr/>
        </p:nvGrpSpPr>
        <p:grpSpPr>
          <a:xfrm>
            <a:off x="501457" y="3973984"/>
            <a:ext cx="1187324" cy="1355849"/>
            <a:chOff x="0" y="0"/>
            <a:chExt cx="1187322" cy="1355848"/>
          </a:xfrm>
        </p:grpSpPr>
        <p:sp>
          <p:nvSpPr>
            <p:cNvPr id="357" name="Shape 357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58" name="Shape 358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59" name="Shape 359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60" name="Shape 360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61" name="Shape 361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368" name="Group 368"/>
          <p:cNvGrpSpPr/>
          <p:nvPr/>
        </p:nvGrpSpPr>
        <p:grpSpPr>
          <a:xfrm>
            <a:off x="1706873" y="3973984"/>
            <a:ext cx="1187324" cy="1355849"/>
            <a:chOff x="0" y="0"/>
            <a:chExt cx="1187322" cy="1355848"/>
          </a:xfrm>
        </p:grpSpPr>
        <p:sp>
          <p:nvSpPr>
            <p:cNvPr id="363" name="Shape 363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64" name="Shape 364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65" name="Shape 365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66" name="Shape 366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67" name="Shape 367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374" name="Group 374"/>
          <p:cNvGrpSpPr/>
          <p:nvPr/>
        </p:nvGrpSpPr>
        <p:grpSpPr>
          <a:xfrm>
            <a:off x="2821149" y="3973984"/>
            <a:ext cx="1187324" cy="1355849"/>
            <a:chOff x="0" y="0"/>
            <a:chExt cx="1187322" cy="1355848"/>
          </a:xfrm>
        </p:grpSpPr>
        <p:sp>
          <p:nvSpPr>
            <p:cNvPr id="369" name="Shape 369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70" name="Shape 370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71" name="Shape 371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72" name="Shape 372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73" name="Shape 373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380" name="Group 380"/>
          <p:cNvGrpSpPr/>
          <p:nvPr/>
        </p:nvGrpSpPr>
        <p:grpSpPr>
          <a:xfrm>
            <a:off x="3966050" y="4038606"/>
            <a:ext cx="1187324" cy="1355849"/>
            <a:chOff x="0" y="0"/>
            <a:chExt cx="1187322" cy="1355848"/>
          </a:xfrm>
        </p:grpSpPr>
        <p:sp>
          <p:nvSpPr>
            <p:cNvPr id="375" name="Shape 375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76" name="Shape 376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77" name="Shape 377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78" name="Shape 378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79" name="Shape 379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386" name="Group 386"/>
          <p:cNvGrpSpPr/>
          <p:nvPr/>
        </p:nvGrpSpPr>
        <p:grpSpPr>
          <a:xfrm>
            <a:off x="395636" y="5539811"/>
            <a:ext cx="1187324" cy="1355849"/>
            <a:chOff x="0" y="0"/>
            <a:chExt cx="1187322" cy="1355848"/>
          </a:xfrm>
        </p:grpSpPr>
        <p:sp>
          <p:nvSpPr>
            <p:cNvPr id="381" name="Shape 381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82" name="Shape 382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83" name="Shape 383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84" name="Shape 384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85" name="Shape 385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392" name="Group 392"/>
          <p:cNvGrpSpPr/>
          <p:nvPr/>
        </p:nvGrpSpPr>
        <p:grpSpPr>
          <a:xfrm>
            <a:off x="1624187" y="5570258"/>
            <a:ext cx="1187324" cy="1355849"/>
            <a:chOff x="0" y="0"/>
            <a:chExt cx="1187322" cy="1355848"/>
          </a:xfrm>
        </p:grpSpPr>
        <p:sp>
          <p:nvSpPr>
            <p:cNvPr id="387" name="Shape 387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88" name="Shape 388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89" name="Shape 389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90" name="Shape 390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91" name="Shape 391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398" name="Group 398"/>
          <p:cNvGrpSpPr/>
          <p:nvPr/>
        </p:nvGrpSpPr>
        <p:grpSpPr>
          <a:xfrm>
            <a:off x="2877715" y="5517505"/>
            <a:ext cx="1187324" cy="1355849"/>
            <a:chOff x="0" y="0"/>
            <a:chExt cx="1187322" cy="1355848"/>
          </a:xfrm>
        </p:grpSpPr>
        <p:sp>
          <p:nvSpPr>
            <p:cNvPr id="393" name="Shape 393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94" name="Shape 394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95" name="Shape 395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96" name="Shape 396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397" name="Shape 397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404" name="Group 404"/>
          <p:cNvGrpSpPr/>
          <p:nvPr/>
        </p:nvGrpSpPr>
        <p:grpSpPr>
          <a:xfrm>
            <a:off x="3994048" y="5592883"/>
            <a:ext cx="1187323" cy="1355849"/>
            <a:chOff x="0" y="0"/>
            <a:chExt cx="1187322" cy="1355848"/>
          </a:xfrm>
        </p:grpSpPr>
        <p:sp>
          <p:nvSpPr>
            <p:cNvPr id="399" name="Shape 399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00" name="Shape 400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01" name="Shape 401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02" name="Shape 402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03" name="Shape 403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410" name="Group 410"/>
          <p:cNvGrpSpPr/>
          <p:nvPr/>
        </p:nvGrpSpPr>
        <p:grpSpPr>
          <a:xfrm>
            <a:off x="354177" y="7105639"/>
            <a:ext cx="1187323" cy="1355849"/>
            <a:chOff x="0" y="0"/>
            <a:chExt cx="1187322" cy="1355848"/>
          </a:xfrm>
        </p:grpSpPr>
        <p:sp>
          <p:nvSpPr>
            <p:cNvPr id="405" name="Shape 405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06" name="Shape 406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07" name="Shape 407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08" name="Shape 408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09" name="Shape 409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416" name="Group 416"/>
          <p:cNvGrpSpPr/>
          <p:nvPr/>
        </p:nvGrpSpPr>
        <p:grpSpPr>
          <a:xfrm>
            <a:off x="1706873" y="7105639"/>
            <a:ext cx="1187324" cy="1355849"/>
            <a:chOff x="0" y="0"/>
            <a:chExt cx="1187322" cy="1355848"/>
          </a:xfrm>
        </p:grpSpPr>
        <p:sp>
          <p:nvSpPr>
            <p:cNvPr id="411" name="Shape 411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12" name="Shape 412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13" name="Shape 413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14" name="Shape 414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15" name="Shape 415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422" name="Group 422"/>
          <p:cNvGrpSpPr/>
          <p:nvPr/>
        </p:nvGrpSpPr>
        <p:grpSpPr>
          <a:xfrm>
            <a:off x="2878299" y="7207459"/>
            <a:ext cx="1187324" cy="1355849"/>
            <a:chOff x="0" y="0"/>
            <a:chExt cx="1187322" cy="1355848"/>
          </a:xfrm>
        </p:grpSpPr>
        <p:sp>
          <p:nvSpPr>
            <p:cNvPr id="417" name="Shape 417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18" name="Shape 418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19" name="Shape 419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20" name="Shape 420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21" name="Shape 421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428" name="Group 428"/>
          <p:cNvGrpSpPr/>
          <p:nvPr/>
        </p:nvGrpSpPr>
        <p:grpSpPr>
          <a:xfrm>
            <a:off x="4065038" y="7192604"/>
            <a:ext cx="1187324" cy="1355849"/>
            <a:chOff x="0" y="0"/>
            <a:chExt cx="1187322" cy="1355848"/>
          </a:xfrm>
        </p:grpSpPr>
        <p:sp>
          <p:nvSpPr>
            <p:cNvPr id="423" name="Shape 423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24" name="Shape 424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25" name="Shape 425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26" name="Shape 426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27" name="Shape 427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435" name="Group 435"/>
          <p:cNvGrpSpPr/>
          <p:nvPr/>
        </p:nvGrpSpPr>
        <p:grpSpPr>
          <a:xfrm>
            <a:off x="5402422" y="5596937"/>
            <a:ext cx="2419075" cy="2552832"/>
            <a:chOff x="0" y="0"/>
            <a:chExt cx="2419073" cy="2552830"/>
          </a:xfrm>
        </p:grpSpPr>
        <p:sp>
          <p:nvSpPr>
            <p:cNvPr id="429" name="Shape 429"/>
            <p:cNvSpPr/>
            <p:nvPr/>
          </p:nvSpPr>
          <p:spPr>
            <a:xfrm rot="5400000">
              <a:off x="110121" y="614303"/>
              <a:ext cx="2197101" cy="1308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90" h="16429" extrusionOk="0">
                  <a:moveTo>
                    <a:pt x="16152" y="2737"/>
                  </a:moveTo>
                  <a:cubicBezTo>
                    <a:pt x="20526" y="7050"/>
                    <a:pt x="20285" y="20602"/>
                    <a:pt x="17881" y="15160"/>
                  </a:cubicBezTo>
                  <a:cubicBezTo>
                    <a:pt x="13571" y="5400"/>
                    <a:pt x="7540" y="4079"/>
                    <a:pt x="1969" y="15160"/>
                  </a:cubicBezTo>
                  <a:cubicBezTo>
                    <a:pt x="-642" y="20352"/>
                    <a:pt x="-1074" y="6706"/>
                    <a:pt x="3255" y="2737"/>
                  </a:cubicBezTo>
                  <a:cubicBezTo>
                    <a:pt x="7141" y="-825"/>
                    <a:pt x="12363" y="-998"/>
                    <a:pt x="16152" y="273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37453">
                  <a:srgbClr val="FFC83C"/>
                </a:gs>
                <a:gs pos="100000">
                  <a:srgbClr val="FF9300"/>
                </a:gs>
              </a:gsLst>
              <a:path path="shape">
                <a:fillToRect l="42559" t="37466" r="57440" b="62533"/>
              </a:path>
            </a:gradFill>
            <a:ln w="12700" cap="flat">
              <a:noFill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grpSp>
          <p:nvGrpSpPr>
            <p:cNvPr id="434" name="Group 434"/>
            <p:cNvGrpSpPr/>
            <p:nvPr/>
          </p:nvGrpSpPr>
          <p:grpSpPr>
            <a:xfrm>
              <a:off x="0" y="-1"/>
              <a:ext cx="2419074" cy="2552832"/>
              <a:chOff x="0" y="0"/>
              <a:chExt cx="2419073" cy="2552830"/>
            </a:xfrm>
          </p:grpSpPr>
          <p:sp>
            <p:nvSpPr>
              <p:cNvPr id="430" name="Shape 430"/>
              <p:cNvSpPr/>
              <p:nvPr/>
            </p:nvSpPr>
            <p:spPr>
              <a:xfrm rot="6812464">
                <a:off x="107653" y="614303"/>
                <a:ext cx="2197101" cy="1308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90" h="16429" extrusionOk="0">
                    <a:moveTo>
                      <a:pt x="16152" y="2737"/>
                    </a:moveTo>
                    <a:cubicBezTo>
                      <a:pt x="20526" y="7050"/>
                      <a:pt x="20285" y="20602"/>
                      <a:pt x="17881" y="15160"/>
                    </a:cubicBezTo>
                    <a:cubicBezTo>
                      <a:pt x="13571" y="5400"/>
                      <a:pt x="7540" y="4079"/>
                      <a:pt x="1969" y="15160"/>
                    </a:cubicBezTo>
                    <a:cubicBezTo>
                      <a:pt x="-642" y="20352"/>
                      <a:pt x="-1074" y="6706"/>
                      <a:pt x="3255" y="2737"/>
                    </a:cubicBezTo>
                    <a:cubicBezTo>
                      <a:pt x="7141" y="-825"/>
                      <a:pt x="12363" y="-998"/>
                      <a:pt x="16152" y="273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C79">
                      <a:alpha val="61653"/>
                    </a:srgbClr>
                  </a:gs>
                  <a:gs pos="37453">
                    <a:srgbClr val="FFC83C">
                      <a:alpha val="61653"/>
                    </a:srgbClr>
                  </a:gs>
                  <a:gs pos="100000">
                    <a:srgbClr val="FF9300">
                      <a:alpha val="61653"/>
                    </a:srgbClr>
                  </a:gs>
                </a:gsLst>
                <a:path path="shape">
                  <a:fillToRect l="42559" t="37466" r="57440" b="62533"/>
                </a:path>
              </a:gradFill>
              <a:ln w="12700" cap="flat">
                <a:noFill/>
                <a:miter lim="400000"/>
              </a:ln>
              <a:effectLst>
                <a:outerShdw blurRad="38100" dist="50800" dir="756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chin"/>
                    <a:ea typeface="Cochin"/>
                    <a:cs typeface="Cochin"/>
                    <a:sym typeface="Cochin"/>
                  </a:defRPr>
                </a:pPr>
                <a:endParaRPr/>
              </a:p>
            </p:txBody>
          </p:sp>
          <p:sp>
            <p:nvSpPr>
              <p:cNvPr id="431" name="Shape 431"/>
              <p:cNvSpPr/>
              <p:nvPr/>
            </p:nvSpPr>
            <p:spPr>
              <a:xfrm rot="7819515">
                <a:off x="110986" y="619007"/>
                <a:ext cx="2197101" cy="1308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90" h="16429" extrusionOk="0">
                    <a:moveTo>
                      <a:pt x="16152" y="2737"/>
                    </a:moveTo>
                    <a:cubicBezTo>
                      <a:pt x="20526" y="7050"/>
                      <a:pt x="20285" y="20602"/>
                      <a:pt x="17881" y="15160"/>
                    </a:cubicBezTo>
                    <a:cubicBezTo>
                      <a:pt x="13571" y="5400"/>
                      <a:pt x="7540" y="4079"/>
                      <a:pt x="1969" y="15160"/>
                    </a:cubicBezTo>
                    <a:cubicBezTo>
                      <a:pt x="-642" y="20352"/>
                      <a:pt x="-1074" y="6706"/>
                      <a:pt x="3255" y="2737"/>
                    </a:cubicBezTo>
                    <a:cubicBezTo>
                      <a:pt x="7141" y="-825"/>
                      <a:pt x="12363" y="-998"/>
                      <a:pt x="16152" y="273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C79">
                      <a:alpha val="61653"/>
                    </a:srgbClr>
                  </a:gs>
                  <a:gs pos="37453">
                    <a:srgbClr val="FFC83C">
                      <a:alpha val="61653"/>
                    </a:srgbClr>
                  </a:gs>
                  <a:gs pos="100000">
                    <a:srgbClr val="FF9300">
                      <a:alpha val="61653"/>
                    </a:srgbClr>
                  </a:gs>
                </a:gsLst>
                <a:path path="shape">
                  <a:fillToRect l="42559" t="37466" r="57440" b="62533"/>
                </a:path>
              </a:gradFill>
              <a:ln w="12700" cap="flat">
                <a:noFill/>
                <a:miter lim="400000"/>
              </a:ln>
              <a:effectLst>
                <a:outerShdw blurRad="38100" dist="50800" dir="756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chin"/>
                    <a:ea typeface="Cochin"/>
                    <a:cs typeface="Cochin"/>
                    <a:sym typeface="Cochin"/>
                  </a:defRPr>
                </a:pPr>
                <a:endParaRPr/>
              </a:p>
            </p:txBody>
          </p:sp>
          <p:sp>
            <p:nvSpPr>
              <p:cNvPr id="432" name="Shape 432"/>
              <p:cNvSpPr/>
              <p:nvPr/>
            </p:nvSpPr>
            <p:spPr>
              <a:xfrm rot="4382141">
                <a:off x="117039" y="630338"/>
                <a:ext cx="2197101" cy="1308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90" h="16429" extrusionOk="0">
                    <a:moveTo>
                      <a:pt x="16152" y="2737"/>
                    </a:moveTo>
                    <a:cubicBezTo>
                      <a:pt x="20526" y="7050"/>
                      <a:pt x="20285" y="20602"/>
                      <a:pt x="17881" y="15160"/>
                    </a:cubicBezTo>
                    <a:cubicBezTo>
                      <a:pt x="13571" y="5400"/>
                      <a:pt x="7540" y="4079"/>
                      <a:pt x="1969" y="15160"/>
                    </a:cubicBezTo>
                    <a:cubicBezTo>
                      <a:pt x="-642" y="20352"/>
                      <a:pt x="-1074" y="6706"/>
                      <a:pt x="3255" y="2737"/>
                    </a:cubicBezTo>
                    <a:cubicBezTo>
                      <a:pt x="7141" y="-825"/>
                      <a:pt x="12363" y="-998"/>
                      <a:pt x="16152" y="273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C79">
                      <a:alpha val="61653"/>
                    </a:srgbClr>
                  </a:gs>
                  <a:gs pos="37453">
                    <a:srgbClr val="FFC83C">
                      <a:alpha val="61653"/>
                    </a:srgbClr>
                  </a:gs>
                  <a:gs pos="100000">
                    <a:srgbClr val="FF9300">
                      <a:alpha val="61653"/>
                    </a:srgbClr>
                  </a:gs>
                </a:gsLst>
                <a:path path="shape">
                  <a:fillToRect l="42559" t="37466" r="57440" b="62533"/>
                </a:path>
              </a:gradFill>
              <a:ln w="12700" cap="flat">
                <a:noFill/>
                <a:miter lim="400000"/>
              </a:ln>
              <a:effectLst>
                <a:outerShdw blurRad="38100" dist="50800" dir="756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chin"/>
                    <a:ea typeface="Cochin"/>
                    <a:cs typeface="Cochin"/>
                    <a:sym typeface="Cochin"/>
                  </a:defRPr>
                </a:pPr>
                <a:endParaRPr/>
              </a:p>
            </p:txBody>
          </p:sp>
          <p:sp>
            <p:nvSpPr>
              <p:cNvPr id="433" name="Shape 433"/>
              <p:cNvSpPr/>
              <p:nvPr/>
            </p:nvSpPr>
            <p:spPr>
              <a:xfrm rot="3122141">
                <a:off x="120323" y="630338"/>
                <a:ext cx="2197101" cy="1308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90" h="16429" extrusionOk="0">
                    <a:moveTo>
                      <a:pt x="16152" y="2737"/>
                    </a:moveTo>
                    <a:cubicBezTo>
                      <a:pt x="20526" y="7050"/>
                      <a:pt x="20285" y="20602"/>
                      <a:pt x="17881" y="15160"/>
                    </a:cubicBezTo>
                    <a:cubicBezTo>
                      <a:pt x="13571" y="5400"/>
                      <a:pt x="7540" y="4079"/>
                      <a:pt x="1969" y="15160"/>
                    </a:cubicBezTo>
                    <a:cubicBezTo>
                      <a:pt x="-642" y="20352"/>
                      <a:pt x="-1074" y="6706"/>
                      <a:pt x="3255" y="2737"/>
                    </a:cubicBezTo>
                    <a:cubicBezTo>
                      <a:pt x="7141" y="-825"/>
                      <a:pt x="12363" y="-998"/>
                      <a:pt x="16152" y="273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C79">
                      <a:alpha val="61653"/>
                    </a:srgbClr>
                  </a:gs>
                  <a:gs pos="37453">
                    <a:srgbClr val="FFC83C">
                      <a:alpha val="61653"/>
                    </a:srgbClr>
                  </a:gs>
                  <a:gs pos="100000">
                    <a:srgbClr val="FF9300">
                      <a:alpha val="61653"/>
                    </a:srgbClr>
                  </a:gs>
                </a:gsLst>
                <a:path path="shape">
                  <a:fillToRect l="42559" t="37466" r="57440" b="62533"/>
                </a:path>
              </a:gradFill>
              <a:ln w="12700" cap="flat">
                <a:noFill/>
                <a:miter lim="400000"/>
              </a:ln>
              <a:effectLst>
                <a:outerShdw blurRad="38100" dist="50800" dir="756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chin"/>
                    <a:ea typeface="Cochin"/>
                    <a:cs typeface="Cochin"/>
                    <a:sym typeface="Cochin"/>
                  </a:defRPr>
                </a:pPr>
                <a:endParaRPr/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7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653" y="12020"/>
            <a:ext cx="1138897" cy="1067958"/>
          </a:xfrm>
          <a:prstGeom prst="rect">
            <a:avLst/>
          </a:prstGeom>
          <a:ln w="12700">
            <a:miter lim="400000"/>
          </a:ln>
        </p:spPr>
      </p:pic>
      <p:sp>
        <p:nvSpPr>
          <p:cNvPr id="438" name="Shape 438"/>
          <p:cNvSpPr/>
          <p:nvPr/>
        </p:nvSpPr>
        <p:spPr>
          <a:xfrm>
            <a:off x="35653" y="1079499"/>
            <a:ext cx="113889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CRC 951</a:t>
            </a:r>
          </a:p>
        </p:txBody>
      </p:sp>
      <p:sp>
        <p:nvSpPr>
          <p:cNvPr id="439" name="Shape 439"/>
          <p:cNvSpPr/>
          <p:nvPr/>
        </p:nvSpPr>
        <p:spPr>
          <a:xfrm>
            <a:off x="3963438" y="2664211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grpSp>
        <p:nvGrpSpPr>
          <p:cNvPr id="446" name="Group 446"/>
          <p:cNvGrpSpPr/>
          <p:nvPr/>
        </p:nvGrpSpPr>
        <p:grpSpPr>
          <a:xfrm>
            <a:off x="5252361" y="2526980"/>
            <a:ext cx="2419074" cy="2552832"/>
            <a:chOff x="0" y="0"/>
            <a:chExt cx="2419073" cy="2552830"/>
          </a:xfrm>
        </p:grpSpPr>
        <p:sp>
          <p:nvSpPr>
            <p:cNvPr id="440" name="Shape 440"/>
            <p:cNvSpPr/>
            <p:nvPr/>
          </p:nvSpPr>
          <p:spPr>
            <a:xfrm rot="5400000">
              <a:off x="110121" y="614303"/>
              <a:ext cx="2197101" cy="1308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90" h="16429" extrusionOk="0">
                  <a:moveTo>
                    <a:pt x="16152" y="2737"/>
                  </a:moveTo>
                  <a:cubicBezTo>
                    <a:pt x="20526" y="7050"/>
                    <a:pt x="20285" y="20602"/>
                    <a:pt x="17881" y="15160"/>
                  </a:cubicBezTo>
                  <a:cubicBezTo>
                    <a:pt x="13571" y="5400"/>
                    <a:pt x="7540" y="4079"/>
                    <a:pt x="1969" y="15160"/>
                  </a:cubicBezTo>
                  <a:cubicBezTo>
                    <a:pt x="-642" y="20352"/>
                    <a:pt x="-1074" y="6706"/>
                    <a:pt x="3255" y="2737"/>
                  </a:cubicBezTo>
                  <a:cubicBezTo>
                    <a:pt x="7141" y="-825"/>
                    <a:pt x="12363" y="-998"/>
                    <a:pt x="16152" y="273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37453">
                  <a:srgbClr val="FFC83C"/>
                </a:gs>
                <a:gs pos="100000">
                  <a:srgbClr val="FF9300"/>
                </a:gs>
              </a:gsLst>
              <a:path path="shape">
                <a:fillToRect l="42559" t="37466" r="57440" b="62533"/>
              </a:path>
            </a:gradFill>
            <a:ln w="12700" cap="flat">
              <a:noFill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grpSp>
          <p:nvGrpSpPr>
            <p:cNvPr id="445" name="Group 445"/>
            <p:cNvGrpSpPr/>
            <p:nvPr/>
          </p:nvGrpSpPr>
          <p:grpSpPr>
            <a:xfrm>
              <a:off x="0" y="-1"/>
              <a:ext cx="2419074" cy="2552832"/>
              <a:chOff x="0" y="0"/>
              <a:chExt cx="2419073" cy="2552830"/>
            </a:xfrm>
          </p:grpSpPr>
          <p:sp>
            <p:nvSpPr>
              <p:cNvPr id="441" name="Shape 441"/>
              <p:cNvSpPr/>
              <p:nvPr/>
            </p:nvSpPr>
            <p:spPr>
              <a:xfrm rot="6812464">
                <a:off x="107653" y="614303"/>
                <a:ext cx="2197101" cy="1308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90" h="16429" extrusionOk="0">
                    <a:moveTo>
                      <a:pt x="16152" y="2737"/>
                    </a:moveTo>
                    <a:cubicBezTo>
                      <a:pt x="20526" y="7050"/>
                      <a:pt x="20285" y="20602"/>
                      <a:pt x="17881" y="15160"/>
                    </a:cubicBezTo>
                    <a:cubicBezTo>
                      <a:pt x="13571" y="5400"/>
                      <a:pt x="7540" y="4079"/>
                      <a:pt x="1969" y="15160"/>
                    </a:cubicBezTo>
                    <a:cubicBezTo>
                      <a:pt x="-642" y="20352"/>
                      <a:pt x="-1074" y="6706"/>
                      <a:pt x="3255" y="2737"/>
                    </a:cubicBezTo>
                    <a:cubicBezTo>
                      <a:pt x="7141" y="-825"/>
                      <a:pt x="12363" y="-998"/>
                      <a:pt x="16152" y="273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C79">
                      <a:alpha val="61653"/>
                    </a:srgbClr>
                  </a:gs>
                  <a:gs pos="37453">
                    <a:srgbClr val="FFC83C">
                      <a:alpha val="61653"/>
                    </a:srgbClr>
                  </a:gs>
                  <a:gs pos="100000">
                    <a:srgbClr val="FF9300">
                      <a:alpha val="61653"/>
                    </a:srgbClr>
                  </a:gs>
                </a:gsLst>
                <a:path path="shape">
                  <a:fillToRect l="42559" t="37466" r="57440" b="62533"/>
                </a:path>
              </a:gradFill>
              <a:ln w="12700" cap="flat">
                <a:noFill/>
                <a:miter lim="400000"/>
              </a:ln>
              <a:effectLst>
                <a:outerShdw blurRad="38100" dist="50800" dir="756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chin"/>
                    <a:ea typeface="Cochin"/>
                    <a:cs typeface="Cochin"/>
                    <a:sym typeface="Cochin"/>
                  </a:defRPr>
                </a:pPr>
                <a:endParaRPr/>
              </a:p>
            </p:txBody>
          </p:sp>
          <p:sp>
            <p:nvSpPr>
              <p:cNvPr id="442" name="Shape 442"/>
              <p:cNvSpPr/>
              <p:nvPr/>
            </p:nvSpPr>
            <p:spPr>
              <a:xfrm rot="7819515">
                <a:off x="110986" y="619007"/>
                <a:ext cx="2197101" cy="1308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90" h="16429" extrusionOk="0">
                    <a:moveTo>
                      <a:pt x="16152" y="2737"/>
                    </a:moveTo>
                    <a:cubicBezTo>
                      <a:pt x="20526" y="7050"/>
                      <a:pt x="20285" y="20602"/>
                      <a:pt x="17881" y="15160"/>
                    </a:cubicBezTo>
                    <a:cubicBezTo>
                      <a:pt x="13571" y="5400"/>
                      <a:pt x="7540" y="4079"/>
                      <a:pt x="1969" y="15160"/>
                    </a:cubicBezTo>
                    <a:cubicBezTo>
                      <a:pt x="-642" y="20352"/>
                      <a:pt x="-1074" y="6706"/>
                      <a:pt x="3255" y="2737"/>
                    </a:cubicBezTo>
                    <a:cubicBezTo>
                      <a:pt x="7141" y="-825"/>
                      <a:pt x="12363" y="-998"/>
                      <a:pt x="16152" y="273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C79">
                      <a:alpha val="61653"/>
                    </a:srgbClr>
                  </a:gs>
                  <a:gs pos="37453">
                    <a:srgbClr val="FFC83C">
                      <a:alpha val="61653"/>
                    </a:srgbClr>
                  </a:gs>
                  <a:gs pos="100000">
                    <a:srgbClr val="FF9300">
                      <a:alpha val="61653"/>
                    </a:srgbClr>
                  </a:gs>
                </a:gsLst>
                <a:path path="shape">
                  <a:fillToRect l="42559" t="37466" r="57440" b="62533"/>
                </a:path>
              </a:gradFill>
              <a:ln w="12700" cap="flat">
                <a:noFill/>
                <a:miter lim="400000"/>
              </a:ln>
              <a:effectLst>
                <a:outerShdw blurRad="38100" dist="50800" dir="756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chin"/>
                    <a:ea typeface="Cochin"/>
                    <a:cs typeface="Cochin"/>
                    <a:sym typeface="Cochin"/>
                  </a:defRPr>
                </a:pPr>
                <a:endParaRPr/>
              </a:p>
            </p:txBody>
          </p:sp>
          <p:sp>
            <p:nvSpPr>
              <p:cNvPr id="443" name="Shape 443"/>
              <p:cNvSpPr/>
              <p:nvPr/>
            </p:nvSpPr>
            <p:spPr>
              <a:xfrm rot="4382141">
                <a:off x="117039" y="630338"/>
                <a:ext cx="2197101" cy="1308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90" h="16429" extrusionOk="0">
                    <a:moveTo>
                      <a:pt x="16152" y="2737"/>
                    </a:moveTo>
                    <a:cubicBezTo>
                      <a:pt x="20526" y="7050"/>
                      <a:pt x="20285" y="20602"/>
                      <a:pt x="17881" y="15160"/>
                    </a:cubicBezTo>
                    <a:cubicBezTo>
                      <a:pt x="13571" y="5400"/>
                      <a:pt x="7540" y="4079"/>
                      <a:pt x="1969" y="15160"/>
                    </a:cubicBezTo>
                    <a:cubicBezTo>
                      <a:pt x="-642" y="20352"/>
                      <a:pt x="-1074" y="6706"/>
                      <a:pt x="3255" y="2737"/>
                    </a:cubicBezTo>
                    <a:cubicBezTo>
                      <a:pt x="7141" y="-825"/>
                      <a:pt x="12363" y="-998"/>
                      <a:pt x="16152" y="273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C79">
                      <a:alpha val="61653"/>
                    </a:srgbClr>
                  </a:gs>
                  <a:gs pos="37453">
                    <a:srgbClr val="FFC83C">
                      <a:alpha val="61653"/>
                    </a:srgbClr>
                  </a:gs>
                  <a:gs pos="100000">
                    <a:srgbClr val="FF9300">
                      <a:alpha val="61653"/>
                    </a:srgbClr>
                  </a:gs>
                </a:gsLst>
                <a:path path="shape">
                  <a:fillToRect l="42559" t="37466" r="57440" b="62533"/>
                </a:path>
              </a:gradFill>
              <a:ln w="12700" cap="flat">
                <a:noFill/>
                <a:miter lim="400000"/>
              </a:ln>
              <a:effectLst>
                <a:outerShdw blurRad="38100" dist="50800" dir="756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chin"/>
                    <a:ea typeface="Cochin"/>
                    <a:cs typeface="Cochin"/>
                    <a:sym typeface="Cochin"/>
                  </a:defRPr>
                </a:pPr>
                <a:endParaRPr/>
              </a:p>
            </p:txBody>
          </p:sp>
          <p:sp>
            <p:nvSpPr>
              <p:cNvPr id="444" name="Shape 444"/>
              <p:cNvSpPr/>
              <p:nvPr/>
            </p:nvSpPr>
            <p:spPr>
              <a:xfrm rot="3122141">
                <a:off x="120323" y="630338"/>
                <a:ext cx="2197101" cy="1308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90" h="16429" extrusionOk="0">
                    <a:moveTo>
                      <a:pt x="16152" y="2737"/>
                    </a:moveTo>
                    <a:cubicBezTo>
                      <a:pt x="20526" y="7050"/>
                      <a:pt x="20285" y="20602"/>
                      <a:pt x="17881" y="15160"/>
                    </a:cubicBezTo>
                    <a:cubicBezTo>
                      <a:pt x="13571" y="5400"/>
                      <a:pt x="7540" y="4079"/>
                      <a:pt x="1969" y="15160"/>
                    </a:cubicBezTo>
                    <a:cubicBezTo>
                      <a:pt x="-642" y="20352"/>
                      <a:pt x="-1074" y="6706"/>
                      <a:pt x="3255" y="2737"/>
                    </a:cubicBezTo>
                    <a:cubicBezTo>
                      <a:pt x="7141" y="-825"/>
                      <a:pt x="12363" y="-998"/>
                      <a:pt x="16152" y="273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C79">
                      <a:alpha val="61653"/>
                    </a:srgbClr>
                  </a:gs>
                  <a:gs pos="37453">
                    <a:srgbClr val="FFC83C">
                      <a:alpha val="61653"/>
                    </a:srgbClr>
                  </a:gs>
                  <a:gs pos="100000">
                    <a:srgbClr val="FF9300">
                      <a:alpha val="61653"/>
                    </a:srgbClr>
                  </a:gs>
                </a:gsLst>
                <a:path path="shape">
                  <a:fillToRect l="42559" t="37466" r="57440" b="62533"/>
                </a:path>
              </a:gradFill>
              <a:ln w="12700" cap="flat">
                <a:noFill/>
                <a:miter lim="400000"/>
              </a:ln>
              <a:effectLst>
                <a:outerShdw blurRad="38100" dist="50800" dir="756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chin"/>
                    <a:ea typeface="Cochin"/>
                    <a:cs typeface="Cochin"/>
                    <a:sym typeface="Cochin"/>
                  </a:defRPr>
                </a:pPr>
                <a:endParaRPr/>
              </a:p>
            </p:txBody>
          </p:sp>
        </p:grpSp>
      </p:grpSp>
      <p:sp>
        <p:nvSpPr>
          <p:cNvPr id="447" name="Shape 447"/>
          <p:cNvSpPr/>
          <p:nvPr/>
        </p:nvSpPr>
        <p:spPr>
          <a:xfrm>
            <a:off x="4077738" y="2538615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>
                  <a:alpha val="45632"/>
                </a:srgbClr>
              </a:gs>
              <a:gs pos="100000">
                <a:srgbClr val="531B93">
                  <a:alpha val="45632"/>
                </a:srgbClr>
              </a:gs>
            </a:gsLst>
            <a:path>
              <a:fillToRect l="58520" t="47114" r="41479" b="52885"/>
            </a:path>
          </a:gradFill>
          <a:ln w="25400">
            <a:solidFill>
              <a:srgbClr val="3D3E3F">
                <a:alpha val="45632"/>
              </a:srgbClr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448" name="Shape 448"/>
          <p:cNvSpPr/>
          <p:nvPr/>
        </p:nvSpPr>
        <p:spPr>
          <a:xfrm>
            <a:off x="3821125" y="2896020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>
                  <a:alpha val="45632"/>
                </a:srgbClr>
              </a:gs>
              <a:gs pos="100000">
                <a:srgbClr val="531B93">
                  <a:alpha val="45632"/>
                </a:srgbClr>
              </a:gs>
            </a:gsLst>
            <a:path>
              <a:fillToRect l="58520" t="47114" r="41479" b="52885"/>
            </a:path>
          </a:gradFill>
          <a:ln w="25400">
            <a:solidFill>
              <a:srgbClr val="3D3E3F">
                <a:alpha val="45632"/>
              </a:srgbClr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449" name="Shape 449"/>
          <p:cNvSpPr/>
          <p:nvPr/>
        </p:nvSpPr>
        <p:spPr>
          <a:xfrm>
            <a:off x="4162404" y="2437015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>
                  <a:alpha val="45632"/>
                </a:srgbClr>
              </a:gs>
              <a:gs pos="100000">
                <a:srgbClr val="531B93">
                  <a:alpha val="45632"/>
                </a:srgbClr>
              </a:gs>
            </a:gsLst>
            <a:path>
              <a:fillToRect l="58520" t="47114" r="41479" b="52885"/>
            </a:path>
          </a:gradFill>
          <a:ln w="25400">
            <a:solidFill>
              <a:srgbClr val="3D3E3F">
                <a:alpha val="45632"/>
              </a:srgbClr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450" name="Shape 450"/>
          <p:cNvSpPr/>
          <p:nvPr/>
        </p:nvSpPr>
        <p:spPr>
          <a:xfrm>
            <a:off x="3740692" y="3027253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>
                  <a:alpha val="45632"/>
                </a:srgbClr>
              </a:gs>
              <a:gs pos="100000">
                <a:srgbClr val="531B93">
                  <a:alpha val="45632"/>
                </a:srgbClr>
              </a:gs>
            </a:gsLst>
            <a:path>
              <a:fillToRect l="58520" t="47114" r="41479" b="52885"/>
            </a:path>
          </a:gradFill>
          <a:ln w="25400">
            <a:solidFill>
              <a:srgbClr val="3D3E3F">
                <a:alpha val="45632"/>
              </a:srgbClr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grpSp>
        <p:nvGrpSpPr>
          <p:cNvPr id="456" name="Group 456"/>
          <p:cNvGrpSpPr/>
          <p:nvPr/>
        </p:nvGrpSpPr>
        <p:grpSpPr>
          <a:xfrm>
            <a:off x="2696041" y="2430463"/>
            <a:ext cx="1187323" cy="1355849"/>
            <a:chOff x="0" y="0"/>
            <a:chExt cx="1187322" cy="1355848"/>
          </a:xfrm>
        </p:grpSpPr>
        <p:sp>
          <p:nvSpPr>
            <p:cNvPr id="451" name="Shape 451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52" name="Shape 452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53" name="Shape 453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54" name="Shape 454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55" name="Shape 455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462" name="Group 462"/>
          <p:cNvGrpSpPr/>
          <p:nvPr/>
        </p:nvGrpSpPr>
        <p:grpSpPr>
          <a:xfrm>
            <a:off x="1691561" y="2369092"/>
            <a:ext cx="1187324" cy="1355849"/>
            <a:chOff x="0" y="0"/>
            <a:chExt cx="1187322" cy="1355848"/>
          </a:xfrm>
        </p:grpSpPr>
        <p:sp>
          <p:nvSpPr>
            <p:cNvPr id="457" name="Shape 457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58" name="Shape 458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59" name="Shape 459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60" name="Shape 460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61" name="Shape 461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468" name="Group 468"/>
          <p:cNvGrpSpPr/>
          <p:nvPr/>
        </p:nvGrpSpPr>
        <p:grpSpPr>
          <a:xfrm>
            <a:off x="501457" y="2369092"/>
            <a:ext cx="1187324" cy="1355849"/>
            <a:chOff x="0" y="0"/>
            <a:chExt cx="1187322" cy="1355848"/>
          </a:xfrm>
        </p:grpSpPr>
        <p:sp>
          <p:nvSpPr>
            <p:cNvPr id="463" name="Shape 463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64" name="Shape 464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65" name="Shape 465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66" name="Shape 466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67" name="Shape 467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474" name="Group 474"/>
          <p:cNvGrpSpPr/>
          <p:nvPr/>
        </p:nvGrpSpPr>
        <p:grpSpPr>
          <a:xfrm>
            <a:off x="501457" y="3973984"/>
            <a:ext cx="1187324" cy="1355849"/>
            <a:chOff x="0" y="0"/>
            <a:chExt cx="1187322" cy="1355848"/>
          </a:xfrm>
        </p:grpSpPr>
        <p:sp>
          <p:nvSpPr>
            <p:cNvPr id="469" name="Shape 469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70" name="Shape 470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71" name="Shape 471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72" name="Shape 472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73" name="Shape 473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480" name="Group 480"/>
          <p:cNvGrpSpPr/>
          <p:nvPr/>
        </p:nvGrpSpPr>
        <p:grpSpPr>
          <a:xfrm>
            <a:off x="1706873" y="3973984"/>
            <a:ext cx="1187324" cy="1355849"/>
            <a:chOff x="0" y="0"/>
            <a:chExt cx="1187322" cy="1355848"/>
          </a:xfrm>
        </p:grpSpPr>
        <p:sp>
          <p:nvSpPr>
            <p:cNvPr id="475" name="Shape 475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76" name="Shape 476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77" name="Shape 477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78" name="Shape 478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79" name="Shape 479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486" name="Group 486"/>
          <p:cNvGrpSpPr/>
          <p:nvPr/>
        </p:nvGrpSpPr>
        <p:grpSpPr>
          <a:xfrm>
            <a:off x="2821149" y="3973984"/>
            <a:ext cx="1187324" cy="1355849"/>
            <a:chOff x="0" y="0"/>
            <a:chExt cx="1187322" cy="1355848"/>
          </a:xfrm>
        </p:grpSpPr>
        <p:sp>
          <p:nvSpPr>
            <p:cNvPr id="481" name="Shape 481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82" name="Shape 482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83" name="Shape 483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84" name="Shape 484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85" name="Shape 485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492" name="Group 492"/>
          <p:cNvGrpSpPr/>
          <p:nvPr/>
        </p:nvGrpSpPr>
        <p:grpSpPr>
          <a:xfrm>
            <a:off x="3966050" y="4038606"/>
            <a:ext cx="1187324" cy="1355849"/>
            <a:chOff x="0" y="0"/>
            <a:chExt cx="1187322" cy="1355848"/>
          </a:xfrm>
        </p:grpSpPr>
        <p:sp>
          <p:nvSpPr>
            <p:cNvPr id="487" name="Shape 487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88" name="Shape 488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89" name="Shape 489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90" name="Shape 490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91" name="Shape 491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498" name="Group 498"/>
          <p:cNvGrpSpPr/>
          <p:nvPr/>
        </p:nvGrpSpPr>
        <p:grpSpPr>
          <a:xfrm>
            <a:off x="395636" y="5539811"/>
            <a:ext cx="1187324" cy="1355849"/>
            <a:chOff x="0" y="0"/>
            <a:chExt cx="1187322" cy="1355848"/>
          </a:xfrm>
        </p:grpSpPr>
        <p:sp>
          <p:nvSpPr>
            <p:cNvPr id="493" name="Shape 493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94" name="Shape 494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95" name="Shape 495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96" name="Shape 496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497" name="Shape 497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504" name="Group 504"/>
          <p:cNvGrpSpPr/>
          <p:nvPr/>
        </p:nvGrpSpPr>
        <p:grpSpPr>
          <a:xfrm>
            <a:off x="1624187" y="5570258"/>
            <a:ext cx="1187324" cy="1355849"/>
            <a:chOff x="0" y="0"/>
            <a:chExt cx="1187322" cy="1355848"/>
          </a:xfrm>
        </p:grpSpPr>
        <p:sp>
          <p:nvSpPr>
            <p:cNvPr id="499" name="Shape 499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00" name="Shape 500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01" name="Shape 501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02" name="Shape 502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03" name="Shape 503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510" name="Group 510"/>
          <p:cNvGrpSpPr/>
          <p:nvPr/>
        </p:nvGrpSpPr>
        <p:grpSpPr>
          <a:xfrm>
            <a:off x="2877715" y="5517505"/>
            <a:ext cx="1187324" cy="1355849"/>
            <a:chOff x="0" y="0"/>
            <a:chExt cx="1187322" cy="1355848"/>
          </a:xfrm>
        </p:grpSpPr>
        <p:sp>
          <p:nvSpPr>
            <p:cNvPr id="505" name="Shape 505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06" name="Shape 506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07" name="Shape 507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08" name="Shape 508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09" name="Shape 509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516" name="Group 516"/>
          <p:cNvGrpSpPr/>
          <p:nvPr/>
        </p:nvGrpSpPr>
        <p:grpSpPr>
          <a:xfrm>
            <a:off x="3994048" y="5592883"/>
            <a:ext cx="1187323" cy="1355849"/>
            <a:chOff x="0" y="0"/>
            <a:chExt cx="1187322" cy="1355848"/>
          </a:xfrm>
        </p:grpSpPr>
        <p:sp>
          <p:nvSpPr>
            <p:cNvPr id="511" name="Shape 511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12" name="Shape 512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13" name="Shape 513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14" name="Shape 514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15" name="Shape 515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522" name="Group 522"/>
          <p:cNvGrpSpPr/>
          <p:nvPr/>
        </p:nvGrpSpPr>
        <p:grpSpPr>
          <a:xfrm>
            <a:off x="354177" y="7105639"/>
            <a:ext cx="1187323" cy="1355849"/>
            <a:chOff x="0" y="0"/>
            <a:chExt cx="1187322" cy="1355848"/>
          </a:xfrm>
        </p:grpSpPr>
        <p:sp>
          <p:nvSpPr>
            <p:cNvPr id="517" name="Shape 517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18" name="Shape 518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19" name="Shape 519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20" name="Shape 520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21" name="Shape 521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528" name="Group 528"/>
          <p:cNvGrpSpPr/>
          <p:nvPr/>
        </p:nvGrpSpPr>
        <p:grpSpPr>
          <a:xfrm>
            <a:off x="1706873" y="7105639"/>
            <a:ext cx="1187324" cy="1355849"/>
            <a:chOff x="0" y="0"/>
            <a:chExt cx="1187322" cy="1355848"/>
          </a:xfrm>
        </p:grpSpPr>
        <p:sp>
          <p:nvSpPr>
            <p:cNvPr id="523" name="Shape 523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24" name="Shape 524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25" name="Shape 525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26" name="Shape 526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27" name="Shape 527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534" name="Group 534"/>
          <p:cNvGrpSpPr/>
          <p:nvPr/>
        </p:nvGrpSpPr>
        <p:grpSpPr>
          <a:xfrm>
            <a:off x="2878299" y="7207459"/>
            <a:ext cx="1187324" cy="1355849"/>
            <a:chOff x="0" y="0"/>
            <a:chExt cx="1187322" cy="1355848"/>
          </a:xfrm>
        </p:grpSpPr>
        <p:sp>
          <p:nvSpPr>
            <p:cNvPr id="529" name="Shape 529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30" name="Shape 530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31" name="Shape 531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32" name="Shape 532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33" name="Shape 533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540" name="Group 540"/>
          <p:cNvGrpSpPr/>
          <p:nvPr/>
        </p:nvGrpSpPr>
        <p:grpSpPr>
          <a:xfrm>
            <a:off x="4065038" y="7192604"/>
            <a:ext cx="1187324" cy="1355849"/>
            <a:chOff x="0" y="0"/>
            <a:chExt cx="1187322" cy="1355848"/>
          </a:xfrm>
        </p:grpSpPr>
        <p:sp>
          <p:nvSpPr>
            <p:cNvPr id="535" name="Shape 535"/>
            <p:cNvSpPr/>
            <p:nvPr/>
          </p:nvSpPr>
          <p:spPr>
            <a:xfrm>
              <a:off x="222746" y="227196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100000">
                  <a:srgbClr val="531B93"/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/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36" name="Shape 536"/>
            <p:cNvSpPr/>
            <p:nvPr/>
          </p:nvSpPr>
          <p:spPr>
            <a:xfrm>
              <a:off x="337046" y="101599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37" name="Shape 537"/>
            <p:cNvSpPr/>
            <p:nvPr/>
          </p:nvSpPr>
          <p:spPr>
            <a:xfrm>
              <a:off x="80433" y="459004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38" name="Shape 538"/>
            <p:cNvSpPr/>
            <p:nvPr/>
          </p:nvSpPr>
          <p:spPr>
            <a:xfrm>
              <a:off x="421712" y="-1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sp>
          <p:nvSpPr>
            <p:cNvPr id="539" name="Shape 539"/>
            <p:cNvSpPr/>
            <p:nvPr/>
          </p:nvSpPr>
          <p:spPr>
            <a:xfrm>
              <a:off x="0" y="590238"/>
              <a:ext cx="765611" cy="76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FC79">
                    <a:alpha val="45632"/>
                  </a:srgbClr>
                </a:gs>
                <a:gs pos="100000">
                  <a:srgbClr val="531B93">
                    <a:alpha val="45632"/>
                  </a:srgbClr>
                </a:gs>
              </a:gsLst>
              <a:path path="shape">
                <a:fillToRect l="58520" t="47114" r="41479" b="52885"/>
              </a:path>
            </a:gradFill>
            <a:ln w="25400" cap="flat">
              <a:solidFill>
                <a:srgbClr val="3D3E3F">
                  <a:alpha val="45632"/>
                </a:srgbClr>
              </a:solidFill>
              <a:prstDash val="solid"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</p:grpSp>
      <p:grpSp>
        <p:nvGrpSpPr>
          <p:cNvPr id="547" name="Group 547"/>
          <p:cNvGrpSpPr/>
          <p:nvPr/>
        </p:nvGrpSpPr>
        <p:grpSpPr>
          <a:xfrm>
            <a:off x="5402422" y="5596937"/>
            <a:ext cx="2419075" cy="2552832"/>
            <a:chOff x="0" y="0"/>
            <a:chExt cx="2419073" cy="2552830"/>
          </a:xfrm>
        </p:grpSpPr>
        <p:sp>
          <p:nvSpPr>
            <p:cNvPr id="541" name="Shape 541"/>
            <p:cNvSpPr/>
            <p:nvPr/>
          </p:nvSpPr>
          <p:spPr>
            <a:xfrm rot="5400000">
              <a:off x="110121" y="614303"/>
              <a:ext cx="2197101" cy="1308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90" h="16429" extrusionOk="0">
                  <a:moveTo>
                    <a:pt x="16152" y="2737"/>
                  </a:moveTo>
                  <a:cubicBezTo>
                    <a:pt x="20526" y="7050"/>
                    <a:pt x="20285" y="20602"/>
                    <a:pt x="17881" y="15160"/>
                  </a:cubicBezTo>
                  <a:cubicBezTo>
                    <a:pt x="13571" y="5400"/>
                    <a:pt x="7540" y="4079"/>
                    <a:pt x="1969" y="15160"/>
                  </a:cubicBezTo>
                  <a:cubicBezTo>
                    <a:pt x="-642" y="20352"/>
                    <a:pt x="-1074" y="6706"/>
                    <a:pt x="3255" y="2737"/>
                  </a:cubicBezTo>
                  <a:cubicBezTo>
                    <a:pt x="7141" y="-825"/>
                    <a:pt x="12363" y="-998"/>
                    <a:pt x="16152" y="273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C79"/>
                </a:gs>
                <a:gs pos="37453">
                  <a:srgbClr val="FFC83C"/>
                </a:gs>
                <a:gs pos="100000">
                  <a:srgbClr val="FF9300"/>
                </a:gs>
              </a:gsLst>
              <a:path path="shape">
                <a:fillToRect l="42559" t="37466" r="57440" b="62533"/>
              </a:path>
            </a:gradFill>
            <a:ln w="12700" cap="flat">
              <a:noFill/>
              <a:miter lim="400000"/>
            </a:ln>
            <a:effectLst>
              <a:outerShdw blurRad="38100" dist="50800" dir="756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chin"/>
                  <a:ea typeface="Cochin"/>
                  <a:cs typeface="Cochin"/>
                  <a:sym typeface="Cochin"/>
                </a:defRPr>
              </a:pPr>
              <a:endParaRPr/>
            </a:p>
          </p:txBody>
        </p:sp>
        <p:grpSp>
          <p:nvGrpSpPr>
            <p:cNvPr id="546" name="Group 546"/>
            <p:cNvGrpSpPr/>
            <p:nvPr/>
          </p:nvGrpSpPr>
          <p:grpSpPr>
            <a:xfrm>
              <a:off x="0" y="-1"/>
              <a:ext cx="2419074" cy="2552832"/>
              <a:chOff x="0" y="0"/>
              <a:chExt cx="2419073" cy="2552830"/>
            </a:xfrm>
          </p:grpSpPr>
          <p:sp>
            <p:nvSpPr>
              <p:cNvPr id="542" name="Shape 542"/>
              <p:cNvSpPr/>
              <p:nvPr/>
            </p:nvSpPr>
            <p:spPr>
              <a:xfrm rot="6812464">
                <a:off x="107653" y="614303"/>
                <a:ext cx="2197101" cy="1308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90" h="16429" extrusionOk="0">
                    <a:moveTo>
                      <a:pt x="16152" y="2737"/>
                    </a:moveTo>
                    <a:cubicBezTo>
                      <a:pt x="20526" y="7050"/>
                      <a:pt x="20285" y="20602"/>
                      <a:pt x="17881" y="15160"/>
                    </a:cubicBezTo>
                    <a:cubicBezTo>
                      <a:pt x="13571" y="5400"/>
                      <a:pt x="7540" y="4079"/>
                      <a:pt x="1969" y="15160"/>
                    </a:cubicBezTo>
                    <a:cubicBezTo>
                      <a:pt x="-642" y="20352"/>
                      <a:pt x="-1074" y="6706"/>
                      <a:pt x="3255" y="2737"/>
                    </a:cubicBezTo>
                    <a:cubicBezTo>
                      <a:pt x="7141" y="-825"/>
                      <a:pt x="12363" y="-998"/>
                      <a:pt x="16152" y="273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C79">
                      <a:alpha val="61653"/>
                    </a:srgbClr>
                  </a:gs>
                  <a:gs pos="37453">
                    <a:srgbClr val="FFC83C">
                      <a:alpha val="61653"/>
                    </a:srgbClr>
                  </a:gs>
                  <a:gs pos="100000">
                    <a:srgbClr val="FF9300">
                      <a:alpha val="61653"/>
                    </a:srgbClr>
                  </a:gs>
                </a:gsLst>
                <a:path path="shape">
                  <a:fillToRect l="42559" t="37466" r="57440" b="62533"/>
                </a:path>
              </a:gradFill>
              <a:ln w="12700" cap="flat">
                <a:noFill/>
                <a:miter lim="400000"/>
              </a:ln>
              <a:effectLst>
                <a:outerShdw blurRad="38100" dist="50800" dir="756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chin"/>
                    <a:ea typeface="Cochin"/>
                    <a:cs typeface="Cochin"/>
                    <a:sym typeface="Cochin"/>
                  </a:defRPr>
                </a:pPr>
                <a:endParaRPr/>
              </a:p>
            </p:txBody>
          </p:sp>
          <p:sp>
            <p:nvSpPr>
              <p:cNvPr id="543" name="Shape 543"/>
              <p:cNvSpPr/>
              <p:nvPr/>
            </p:nvSpPr>
            <p:spPr>
              <a:xfrm rot="7819515">
                <a:off x="110986" y="619007"/>
                <a:ext cx="2197101" cy="1308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90" h="16429" extrusionOk="0">
                    <a:moveTo>
                      <a:pt x="16152" y="2737"/>
                    </a:moveTo>
                    <a:cubicBezTo>
                      <a:pt x="20526" y="7050"/>
                      <a:pt x="20285" y="20602"/>
                      <a:pt x="17881" y="15160"/>
                    </a:cubicBezTo>
                    <a:cubicBezTo>
                      <a:pt x="13571" y="5400"/>
                      <a:pt x="7540" y="4079"/>
                      <a:pt x="1969" y="15160"/>
                    </a:cubicBezTo>
                    <a:cubicBezTo>
                      <a:pt x="-642" y="20352"/>
                      <a:pt x="-1074" y="6706"/>
                      <a:pt x="3255" y="2737"/>
                    </a:cubicBezTo>
                    <a:cubicBezTo>
                      <a:pt x="7141" y="-825"/>
                      <a:pt x="12363" y="-998"/>
                      <a:pt x="16152" y="273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C79">
                      <a:alpha val="61653"/>
                    </a:srgbClr>
                  </a:gs>
                  <a:gs pos="37453">
                    <a:srgbClr val="FFC83C">
                      <a:alpha val="61653"/>
                    </a:srgbClr>
                  </a:gs>
                  <a:gs pos="100000">
                    <a:srgbClr val="FF9300">
                      <a:alpha val="61653"/>
                    </a:srgbClr>
                  </a:gs>
                </a:gsLst>
                <a:path path="shape">
                  <a:fillToRect l="42559" t="37466" r="57440" b="62533"/>
                </a:path>
              </a:gradFill>
              <a:ln w="12700" cap="flat">
                <a:noFill/>
                <a:miter lim="400000"/>
              </a:ln>
              <a:effectLst>
                <a:outerShdw blurRad="38100" dist="50800" dir="756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chin"/>
                    <a:ea typeface="Cochin"/>
                    <a:cs typeface="Cochin"/>
                    <a:sym typeface="Cochin"/>
                  </a:defRPr>
                </a:pPr>
                <a:endParaRPr/>
              </a:p>
            </p:txBody>
          </p:sp>
          <p:sp>
            <p:nvSpPr>
              <p:cNvPr id="544" name="Shape 544"/>
              <p:cNvSpPr/>
              <p:nvPr/>
            </p:nvSpPr>
            <p:spPr>
              <a:xfrm rot="4382141">
                <a:off x="117039" y="630338"/>
                <a:ext cx="2197101" cy="1308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90" h="16429" extrusionOk="0">
                    <a:moveTo>
                      <a:pt x="16152" y="2737"/>
                    </a:moveTo>
                    <a:cubicBezTo>
                      <a:pt x="20526" y="7050"/>
                      <a:pt x="20285" y="20602"/>
                      <a:pt x="17881" y="15160"/>
                    </a:cubicBezTo>
                    <a:cubicBezTo>
                      <a:pt x="13571" y="5400"/>
                      <a:pt x="7540" y="4079"/>
                      <a:pt x="1969" y="15160"/>
                    </a:cubicBezTo>
                    <a:cubicBezTo>
                      <a:pt x="-642" y="20352"/>
                      <a:pt x="-1074" y="6706"/>
                      <a:pt x="3255" y="2737"/>
                    </a:cubicBezTo>
                    <a:cubicBezTo>
                      <a:pt x="7141" y="-825"/>
                      <a:pt x="12363" y="-998"/>
                      <a:pt x="16152" y="273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C79">
                      <a:alpha val="61653"/>
                    </a:srgbClr>
                  </a:gs>
                  <a:gs pos="37453">
                    <a:srgbClr val="FFC83C">
                      <a:alpha val="61653"/>
                    </a:srgbClr>
                  </a:gs>
                  <a:gs pos="100000">
                    <a:srgbClr val="FF9300">
                      <a:alpha val="61653"/>
                    </a:srgbClr>
                  </a:gs>
                </a:gsLst>
                <a:path path="shape">
                  <a:fillToRect l="42559" t="37466" r="57440" b="62533"/>
                </a:path>
              </a:gradFill>
              <a:ln w="12700" cap="flat">
                <a:noFill/>
                <a:miter lim="400000"/>
              </a:ln>
              <a:effectLst>
                <a:outerShdw blurRad="38100" dist="50800" dir="756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chin"/>
                    <a:ea typeface="Cochin"/>
                    <a:cs typeface="Cochin"/>
                    <a:sym typeface="Cochin"/>
                  </a:defRPr>
                </a:pPr>
                <a:endParaRPr/>
              </a:p>
            </p:txBody>
          </p:sp>
          <p:sp>
            <p:nvSpPr>
              <p:cNvPr id="545" name="Shape 545"/>
              <p:cNvSpPr/>
              <p:nvPr/>
            </p:nvSpPr>
            <p:spPr>
              <a:xfrm rot="3122141">
                <a:off x="120323" y="630338"/>
                <a:ext cx="2197101" cy="1308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90" h="16429" extrusionOk="0">
                    <a:moveTo>
                      <a:pt x="16152" y="2737"/>
                    </a:moveTo>
                    <a:cubicBezTo>
                      <a:pt x="20526" y="7050"/>
                      <a:pt x="20285" y="20602"/>
                      <a:pt x="17881" y="15160"/>
                    </a:cubicBezTo>
                    <a:cubicBezTo>
                      <a:pt x="13571" y="5400"/>
                      <a:pt x="7540" y="4079"/>
                      <a:pt x="1969" y="15160"/>
                    </a:cubicBezTo>
                    <a:cubicBezTo>
                      <a:pt x="-642" y="20352"/>
                      <a:pt x="-1074" y="6706"/>
                      <a:pt x="3255" y="2737"/>
                    </a:cubicBezTo>
                    <a:cubicBezTo>
                      <a:pt x="7141" y="-825"/>
                      <a:pt x="12363" y="-998"/>
                      <a:pt x="16152" y="273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C79">
                      <a:alpha val="61653"/>
                    </a:srgbClr>
                  </a:gs>
                  <a:gs pos="37453">
                    <a:srgbClr val="FFC83C">
                      <a:alpha val="61653"/>
                    </a:srgbClr>
                  </a:gs>
                  <a:gs pos="100000">
                    <a:srgbClr val="FF9300">
                      <a:alpha val="61653"/>
                    </a:srgbClr>
                  </a:gs>
                </a:gsLst>
                <a:path path="shape">
                  <a:fillToRect l="42559" t="37466" r="57440" b="62533"/>
                </a:path>
              </a:gradFill>
              <a:ln w="12700" cap="flat">
                <a:noFill/>
                <a:miter lim="400000"/>
              </a:ln>
              <a:effectLst>
                <a:outerShdw blurRad="38100" dist="50800" dir="756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chin"/>
                    <a:ea typeface="Cochin"/>
                    <a:cs typeface="Cochin"/>
                    <a:sym typeface="Cochin"/>
                  </a:defRPr>
                </a:pPr>
                <a:endParaRPr/>
              </a:p>
            </p:txBody>
          </p:sp>
        </p:grpSp>
      </p:grpSp>
      <p:pic>
        <p:nvPicPr>
          <p:cNvPr id="548" name="Picture 547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5539" y="1876487"/>
            <a:ext cx="6358545" cy="2463801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  <p:sp>
        <p:nvSpPr>
          <p:cNvPr id="549" name="Shape 549"/>
          <p:cNvSpPr>
            <a:spLocks noGrp="1"/>
          </p:cNvSpPr>
          <p:nvPr>
            <p:ph type="title"/>
          </p:nvPr>
        </p:nvSpPr>
        <p:spPr>
          <a:xfrm>
            <a:off x="1274101" y="194567"/>
            <a:ext cx="11554354" cy="149453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000" b="1"/>
              <a:t>B1: Temperature and electron-phonon</a:t>
            </a:r>
          </a:p>
          <a:p>
            <a:pPr lvl="0">
              <a:defRPr sz="1800"/>
            </a:pPr>
            <a:r>
              <a:rPr sz="4000" b="1"/>
              <a:t>coupling</a:t>
            </a:r>
          </a:p>
        </p:txBody>
      </p:sp>
      <p:pic>
        <p:nvPicPr>
          <p:cNvPr id="550" name="Picture 549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88414" y="3471333"/>
            <a:ext cx="5812564" cy="3048001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  <p:pic>
        <p:nvPicPr>
          <p:cNvPr id="551" name="Picture 550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80375" y="6848216"/>
            <a:ext cx="9796729" cy="2514601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653" y="12020"/>
            <a:ext cx="1138897" cy="1067958"/>
          </a:xfrm>
          <a:prstGeom prst="rect">
            <a:avLst/>
          </a:prstGeom>
          <a:ln w="12700">
            <a:miter lim="400000"/>
          </a:ln>
        </p:spPr>
      </p:pic>
      <p:sp>
        <p:nvSpPr>
          <p:cNvPr id="554" name="Shape 554"/>
          <p:cNvSpPr/>
          <p:nvPr/>
        </p:nvSpPr>
        <p:spPr>
          <a:xfrm>
            <a:off x="35653" y="1079499"/>
            <a:ext cx="113889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CRC 951</a:t>
            </a:r>
          </a:p>
        </p:txBody>
      </p:sp>
      <p:sp>
        <p:nvSpPr>
          <p:cNvPr id="555" name="Shape 555"/>
          <p:cNvSpPr/>
          <p:nvPr/>
        </p:nvSpPr>
        <p:spPr>
          <a:xfrm>
            <a:off x="747878" y="2664211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56" name="Shape 556"/>
          <p:cNvSpPr/>
          <p:nvPr/>
        </p:nvSpPr>
        <p:spPr>
          <a:xfrm>
            <a:off x="1819731" y="2664211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57" name="Shape 557"/>
          <p:cNvSpPr/>
          <p:nvPr/>
        </p:nvSpPr>
        <p:spPr>
          <a:xfrm>
            <a:off x="2891584" y="2664211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58" name="Shape 558"/>
          <p:cNvSpPr/>
          <p:nvPr/>
        </p:nvSpPr>
        <p:spPr>
          <a:xfrm>
            <a:off x="3963438" y="2664211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59" name="Shape 559"/>
          <p:cNvSpPr/>
          <p:nvPr/>
        </p:nvSpPr>
        <p:spPr>
          <a:xfrm>
            <a:off x="763191" y="4269102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60" name="Shape 560"/>
          <p:cNvSpPr/>
          <p:nvPr/>
        </p:nvSpPr>
        <p:spPr>
          <a:xfrm>
            <a:off x="1835043" y="4269102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61" name="Shape 561"/>
          <p:cNvSpPr/>
          <p:nvPr/>
        </p:nvSpPr>
        <p:spPr>
          <a:xfrm>
            <a:off x="2906896" y="4269102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62" name="Shape 562"/>
          <p:cNvSpPr/>
          <p:nvPr/>
        </p:nvSpPr>
        <p:spPr>
          <a:xfrm>
            <a:off x="3978750" y="4269102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63" name="Shape 563"/>
          <p:cNvSpPr/>
          <p:nvPr/>
        </p:nvSpPr>
        <p:spPr>
          <a:xfrm>
            <a:off x="747878" y="5873994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64" name="Shape 564"/>
          <p:cNvSpPr/>
          <p:nvPr/>
        </p:nvSpPr>
        <p:spPr>
          <a:xfrm>
            <a:off x="1819731" y="5873994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65" name="Shape 565"/>
          <p:cNvSpPr/>
          <p:nvPr/>
        </p:nvSpPr>
        <p:spPr>
          <a:xfrm>
            <a:off x="2891584" y="5873994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66" name="Shape 566"/>
          <p:cNvSpPr/>
          <p:nvPr/>
        </p:nvSpPr>
        <p:spPr>
          <a:xfrm>
            <a:off x="3963438" y="5873994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67" name="Shape 567"/>
          <p:cNvSpPr/>
          <p:nvPr/>
        </p:nvSpPr>
        <p:spPr>
          <a:xfrm>
            <a:off x="763191" y="7478887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68" name="Shape 568"/>
          <p:cNvSpPr/>
          <p:nvPr/>
        </p:nvSpPr>
        <p:spPr>
          <a:xfrm>
            <a:off x="1835043" y="7478887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69" name="Shape 569"/>
          <p:cNvSpPr/>
          <p:nvPr/>
        </p:nvSpPr>
        <p:spPr>
          <a:xfrm>
            <a:off x="2906896" y="7478887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70" name="Shape 570"/>
          <p:cNvSpPr/>
          <p:nvPr/>
        </p:nvSpPr>
        <p:spPr>
          <a:xfrm>
            <a:off x="3978750" y="7478887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71" name="Shape 571"/>
          <p:cNvSpPr/>
          <p:nvPr/>
        </p:nvSpPr>
        <p:spPr>
          <a:xfrm>
            <a:off x="6913104" y="7040779"/>
            <a:ext cx="2419326" cy="1179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72" name="Shape 572"/>
          <p:cNvSpPr/>
          <p:nvPr/>
        </p:nvSpPr>
        <p:spPr>
          <a:xfrm>
            <a:off x="9730548" y="7040779"/>
            <a:ext cx="2419327" cy="1179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73" name="Shape 573"/>
          <p:cNvSpPr/>
          <p:nvPr/>
        </p:nvSpPr>
        <p:spPr>
          <a:xfrm>
            <a:off x="6979217" y="4880145"/>
            <a:ext cx="2419326" cy="1179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74" name="Shape 574"/>
          <p:cNvSpPr/>
          <p:nvPr/>
        </p:nvSpPr>
        <p:spPr>
          <a:xfrm>
            <a:off x="6973991" y="2719513"/>
            <a:ext cx="2419326" cy="1179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75" name="Shape 575"/>
          <p:cNvSpPr/>
          <p:nvPr/>
        </p:nvSpPr>
        <p:spPr>
          <a:xfrm>
            <a:off x="9791436" y="2719513"/>
            <a:ext cx="2419326" cy="1179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76" name="Shape 576"/>
          <p:cNvSpPr/>
          <p:nvPr/>
        </p:nvSpPr>
        <p:spPr>
          <a:xfrm rot="5400000">
            <a:off x="4665880" y="6546615"/>
            <a:ext cx="2197101" cy="1308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590" h="16429" extrusionOk="0">
                <a:moveTo>
                  <a:pt x="16152" y="2737"/>
                </a:moveTo>
                <a:cubicBezTo>
                  <a:pt x="20526" y="7050"/>
                  <a:pt x="20285" y="20602"/>
                  <a:pt x="17881" y="15160"/>
                </a:cubicBezTo>
                <a:cubicBezTo>
                  <a:pt x="13571" y="5400"/>
                  <a:pt x="7540" y="4079"/>
                  <a:pt x="1969" y="15160"/>
                </a:cubicBezTo>
                <a:cubicBezTo>
                  <a:pt x="-642" y="20352"/>
                  <a:pt x="-1074" y="6706"/>
                  <a:pt x="3255" y="2737"/>
                </a:cubicBezTo>
                <a:cubicBezTo>
                  <a:pt x="7141" y="-825"/>
                  <a:pt x="12363" y="-998"/>
                  <a:pt x="16152" y="2737"/>
                </a:cubicBezTo>
                <a:close/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42559" t="37466" r="57440" b="6253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77" name="Shape 577"/>
          <p:cNvSpPr/>
          <p:nvPr/>
        </p:nvSpPr>
        <p:spPr>
          <a:xfrm rot="5400000">
            <a:off x="4688768" y="3136899"/>
            <a:ext cx="2197101" cy="1308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590" h="16429" extrusionOk="0">
                <a:moveTo>
                  <a:pt x="16152" y="2737"/>
                </a:moveTo>
                <a:cubicBezTo>
                  <a:pt x="20526" y="7050"/>
                  <a:pt x="20285" y="20602"/>
                  <a:pt x="17881" y="15160"/>
                </a:cubicBezTo>
                <a:cubicBezTo>
                  <a:pt x="13571" y="5400"/>
                  <a:pt x="7540" y="4079"/>
                  <a:pt x="1969" y="15160"/>
                </a:cubicBezTo>
                <a:cubicBezTo>
                  <a:pt x="-642" y="20352"/>
                  <a:pt x="-1074" y="6706"/>
                  <a:pt x="3255" y="2737"/>
                </a:cubicBezTo>
                <a:cubicBezTo>
                  <a:pt x="7141" y="-825"/>
                  <a:pt x="12363" y="-998"/>
                  <a:pt x="16152" y="2737"/>
                </a:cubicBezTo>
                <a:close/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42559" t="37466" r="57440" b="6253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78" name="Shape 578"/>
          <p:cNvSpPr/>
          <p:nvPr/>
        </p:nvSpPr>
        <p:spPr>
          <a:xfrm>
            <a:off x="9730548" y="4880145"/>
            <a:ext cx="2419327" cy="1179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pic>
        <p:nvPicPr>
          <p:cNvPr id="579" name="Picture 578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5101" y="6639698"/>
            <a:ext cx="5705583" cy="1981201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  <p:sp>
        <p:nvSpPr>
          <p:cNvPr id="580" name="Shape 580"/>
          <p:cNvSpPr>
            <a:spLocks noGrp="1"/>
          </p:cNvSpPr>
          <p:nvPr>
            <p:ph type="title"/>
          </p:nvPr>
        </p:nvSpPr>
        <p:spPr>
          <a:xfrm>
            <a:off x="1295400" y="194567"/>
            <a:ext cx="11099800" cy="1494533"/>
          </a:xfrm>
          <a:prstGeom prst="rect">
            <a:avLst/>
          </a:prstGeom>
        </p:spPr>
        <p:txBody>
          <a:bodyPr/>
          <a:lstStyle>
            <a:lvl1pPr defTabSz="457200">
              <a:defRPr sz="4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4000" b="1"/>
              <a:t>B2: Disorder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Shape 582"/>
          <p:cNvSpPr>
            <a:spLocks noGrp="1"/>
          </p:cNvSpPr>
          <p:nvPr>
            <p:ph type="title"/>
          </p:nvPr>
        </p:nvSpPr>
        <p:spPr>
          <a:xfrm>
            <a:off x="1295400" y="194567"/>
            <a:ext cx="11099800" cy="1494533"/>
          </a:xfrm>
          <a:prstGeom prst="rect">
            <a:avLst/>
          </a:prstGeom>
        </p:spPr>
        <p:txBody>
          <a:bodyPr/>
          <a:lstStyle>
            <a:lvl1pPr>
              <a:defRPr sz="4000" b="1"/>
            </a:lvl1pPr>
          </a:lstStyle>
          <a:p>
            <a:pPr lvl="0">
              <a:defRPr sz="1800" b="0"/>
            </a:pPr>
            <a:r>
              <a:rPr sz="4000" b="1"/>
              <a:t>B2: Disorder</a:t>
            </a:r>
          </a:p>
        </p:txBody>
      </p:sp>
      <p:pic>
        <p:nvPicPr>
          <p:cNvPr id="583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653" y="12020"/>
            <a:ext cx="1138897" cy="1067958"/>
          </a:xfrm>
          <a:prstGeom prst="rect">
            <a:avLst/>
          </a:prstGeom>
          <a:ln w="12700">
            <a:miter lim="400000"/>
          </a:ln>
        </p:spPr>
      </p:pic>
      <p:sp>
        <p:nvSpPr>
          <p:cNvPr id="584" name="Shape 584"/>
          <p:cNvSpPr/>
          <p:nvPr/>
        </p:nvSpPr>
        <p:spPr>
          <a:xfrm>
            <a:off x="35653" y="1079499"/>
            <a:ext cx="113889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CRC 951</a:t>
            </a:r>
          </a:p>
        </p:txBody>
      </p:sp>
      <p:sp>
        <p:nvSpPr>
          <p:cNvPr id="585" name="Shape 585"/>
          <p:cNvSpPr/>
          <p:nvPr/>
        </p:nvSpPr>
        <p:spPr>
          <a:xfrm>
            <a:off x="747878" y="2664211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86" name="Shape 586"/>
          <p:cNvSpPr/>
          <p:nvPr/>
        </p:nvSpPr>
        <p:spPr>
          <a:xfrm>
            <a:off x="1819731" y="2664211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87" name="Shape 587"/>
          <p:cNvSpPr/>
          <p:nvPr/>
        </p:nvSpPr>
        <p:spPr>
          <a:xfrm>
            <a:off x="2891584" y="2664211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88" name="Shape 588"/>
          <p:cNvSpPr/>
          <p:nvPr/>
        </p:nvSpPr>
        <p:spPr>
          <a:xfrm>
            <a:off x="3963438" y="2664211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89" name="Shape 589"/>
          <p:cNvSpPr/>
          <p:nvPr/>
        </p:nvSpPr>
        <p:spPr>
          <a:xfrm>
            <a:off x="763191" y="4269102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90" name="Shape 590"/>
          <p:cNvSpPr/>
          <p:nvPr/>
        </p:nvSpPr>
        <p:spPr>
          <a:xfrm>
            <a:off x="1835043" y="4269102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91" name="Shape 591"/>
          <p:cNvSpPr/>
          <p:nvPr/>
        </p:nvSpPr>
        <p:spPr>
          <a:xfrm>
            <a:off x="2906896" y="4269102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92" name="Shape 592"/>
          <p:cNvSpPr/>
          <p:nvPr/>
        </p:nvSpPr>
        <p:spPr>
          <a:xfrm>
            <a:off x="3978750" y="4269102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93" name="Shape 593"/>
          <p:cNvSpPr/>
          <p:nvPr/>
        </p:nvSpPr>
        <p:spPr>
          <a:xfrm>
            <a:off x="747878" y="5873994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94" name="Shape 594"/>
          <p:cNvSpPr/>
          <p:nvPr/>
        </p:nvSpPr>
        <p:spPr>
          <a:xfrm>
            <a:off x="1819731" y="5873994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95" name="Shape 595"/>
          <p:cNvSpPr/>
          <p:nvPr/>
        </p:nvSpPr>
        <p:spPr>
          <a:xfrm>
            <a:off x="2891584" y="5873994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96" name="Shape 596"/>
          <p:cNvSpPr/>
          <p:nvPr/>
        </p:nvSpPr>
        <p:spPr>
          <a:xfrm>
            <a:off x="3963438" y="5873994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97" name="Shape 597"/>
          <p:cNvSpPr/>
          <p:nvPr/>
        </p:nvSpPr>
        <p:spPr>
          <a:xfrm>
            <a:off x="763191" y="7478887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98" name="Shape 598"/>
          <p:cNvSpPr/>
          <p:nvPr/>
        </p:nvSpPr>
        <p:spPr>
          <a:xfrm>
            <a:off x="1835043" y="7478887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99" name="Shape 599"/>
          <p:cNvSpPr/>
          <p:nvPr/>
        </p:nvSpPr>
        <p:spPr>
          <a:xfrm>
            <a:off x="2906896" y="7478887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00" name="Shape 600"/>
          <p:cNvSpPr/>
          <p:nvPr/>
        </p:nvSpPr>
        <p:spPr>
          <a:xfrm>
            <a:off x="3978750" y="7478887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01" name="Shape 601"/>
          <p:cNvSpPr/>
          <p:nvPr/>
        </p:nvSpPr>
        <p:spPr>
          <a:xfrm rot="20794274">
            <a:off x="6913104" y="7040779"/>
            <a:ext cx="2419326" cy="1179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02" name="Shape 602"/>
          <p:cNvSpPr/>
          <p:nvPr/>
        </p:nvSpPr>
        <p:spPr>
          <a:xfrm rot="21293027">
            <a:off x="9979540" y="7048310"/>
            <a:ext cx="2419326" cy="1179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03" name="Shape 603"/>
          <p:cNvSpPr/>
          <p:nvPr/>
        </p:nvSpPr>
        <p:spPr>
          <a:xfrm rot="19891366">
            <a:off x="6520645" y="4837777"/>
            <a:ext cx="2419326" cy="1179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04" name="Shape 604"/>
          <p:cNvSpPr/>
          <p:nvPr/>
        </p:nvSpPr>
        <p:spPr>
          <a:xfrm rot="388835">
            <a:off x="6973991" y="2719513"/>
            <a:ext cx="2419326" cy="1179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05" name="Shape 605"/>
          <p:cNvSpPr/>
          <p:nvPr/>
        </p:nvSpPr>
        <p:spPr>
          <a:xfrm rot="21227344">
            <a:off x="9981274" y="3058067"/>
            <a:ext cx="2419326" cy="1179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06" name="Shape 606"/>
          <p:cNvSpPr/>
          <p:nvPr/>
        </p:nvSpPr>
        <p:spPr>
          <a:xfrm rot="7667567">
            <a:off x="4793045" y="6347449"/>
            <a:ext cx="2197101" cy="1308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590" h="16429" extrusionOk="0">
                <a:moveTo>
                  <a:pt x="16152" y="2737"/>
                </a:moveTo>
                <a:cubicBezTo>
                  <a:pt x="20526" y="7050"/>
                  <a:pt x="20285" y="20602"/>
                  <a:pt x="17881" y="15160"/>
                </a:cubicBezTo>
                <a:cubicBezTo>
                  <a:pt x="13571" y="5400"/>
                  <a:pt x="7540" y="4079"/>
                  <a:pt x="1969" y="15160"/>
                </a:cubicBezTo>
                <a:cubicBezTo>
                  <a:pt x="-642" y="20352"/>
                  <a:pt x="-1074" y="6706"/>
                  <a:pt x="3255" y="2737"/>
                </a:cubicBezTo>
                <a:cubicBezTo>
                  <a:pt x="7141" y="-825"/>
                  <a:pt x="12363" y="-998"/>
                  <a:pt x="16152" y="2737"/>
                </a:cubicBezTo>
                <a:close/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42559" t="37466" r="57440" b="6253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07" name="Shape 607"/>
          <p:cNvSpPr/>
          <p:nvPr/>
        </p:nvSpPr>
        <p:spPr>
          <a:xfrm rot="4519623">
            <a:off x="4688768" y="3136899"/>
            <a:ext cx="2197101" cy="1308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590" h="16429" extrusionOk="0">
                <a:moveTo>
                  <a:pt x="16152" y="2737"/>
                </a:moveTo>
                <a:cubicBezTo>
                  <a:pt x="20526" y="7050"/>
                  <a:pt x="20285" y="20602"/>
                  <a:pt x="17881" y="15160"/>
                </a:cubicBezTo>
                <a:cubicBezTo>
                  <a:pt x="13571" y="5400"/>
                  <a:pt x="7540" y="4079"/>
                  <a:pt x="1969" y="15160"/>
                </a:cubicBezTo>
                <a:cubicBezTo>
                  <a:pt x="-642" y="20352"/>
                  <a:pt x="-1074" y="6706"/>
                  <a:pt x="3255" y="2737"/>
                </a:cubicBezTo>
                <a:cubicBezTo>
                  <a:pt x="7141" y="-825"/>
                  <a:pt x="12363" y="-998"/>
                  <a:pt x="16152" y="2737"/>
                </a:cubicBezTo>
                <a:close/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42559" t="37466" r="57440" b="6253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08" name="Shape 608"/>
          <p:cNvSpPr/>
          <p:nvPr/>
        </p:nvSpPr>
        <p:spPr>
          <a:xfrm rot="849781">
            <a:off x="9359558" y="5054948"/>
            <a:ext cx="2419326" cy="1179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952500" y="-80002"/>
            <a:ext cx="11099800" cy="2159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000" b="1"/>
              <a:t>Publications </a:t>
            </a:r>
          </a:p>
          <a:p>
            <a:pPr lvl="0">
              <a:defRPr sz="1800"/>
            </a:pPr>
            <a:r>
              <a:rPr sz="3000" b="1"/>
              <a:t>resulting from the 1st funding period</a:t>
            </a:r>
          </a:p>
        </p:txBody>
      </p:sp>
      <p:pic>
        <p:nvPicPr>
          <p:cNvPr id="40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653" y="12020"/>
            <a:ext cx="1138897" cy="1067958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Shape 41"/>
          <p:cNvSpPr/>
          <p:nvPr/>
        </p:nvSpPr>
        <p:spPr>
          <a:xfrm>
            <a:off x="35653" y="1079499"/>
            <a:ext cx="113889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CRC 951</a:t>
            </a:r>
          </a:p>
        </p:txBody>
      </p:sp>
      <p:sp>
        <p:nvSpPr>
          <p:cNvPr id="42" name="Shape 42"/>
          <p:cNvSpPr/>
          <p:nvPr/>
        </p:nvSpPr>
        <p:spPr>
          <a:xfrm>
            <a:off x="259060" y="2044682"/>
            <a:ext cx="12486680" cy="74168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370416" lvl="0" indent="-370416" algn="l">
              <a:buSzPct val="100000"/>
              <a:buAutoNum type="arabicPeriod"/>
              <a:defRPr sz="1800"/>
            </a:pPr>
            <a:r>
              <a:rPr sz="2000" b="1"/>
              <a:t>Theory of optical excitations in dipole coupled hybrid molecule-semiconductor layers: coupling of a molecular resonance to semiconductor continuum states,</a:t>
            </a:r>
            <a:r>
              <a:rPr sz="2000"/>
              <a:t> E. Verdenhalven, B. Bieniek, A. Knorr, P. Rinke, and M. Richter, </a:t>
            </a:r>
            <a:r>
              <a:rPr sz="2000">
                <a:solidFill>
                  <a:srgbClr val="011993"/>
                </a:solidFill>
              </a:rPr>
              <a:t>Phys. Rev. B, 89, 235314 (2014)</a:t>
            </a:r>
            <a:endParaRPr sz="2000"/>
          </a:p>
          <a:p>
            <a:pPr marL="370416" lvl="0" indent="-370416" algn="l">
              <a:buSzPct val="100000"/>
              <a:buAutoNum type="arabicPeriod"/>
              <a:defRPr sz="1800"/>
            </a:pPr>
            <a:r>
              <a:rPr sz="2000" b="1"/>
              <a:t>Interface dipoles of organic molecules on Ag(111) in hybrid density-functional theory, </a:t>
            </a:r>
            <a:r>
              <a:rPr sz="2000"/>
              <a:t/>
            </a:r>
            <a:br>
              <a:rPr sz="2000"/>
            </a:br>
            <a:r>
              <a:rPr sz="2000"/>
              <a:t>O. T. Hofmann, V. Atalla, N. Moll, P. Rinke, and M. Scheffler, </a:t>
            </a:r>
            <a:r>
              <a:rPr sz="2000">
                <a:solidFill>
                  <a:srgbClr val="011993"/>
                </a:solidFill>
              </a:rPr>
              <a:t>New J. Phys. 15, 123028 (2013)</a:t>
            </a:r>
            <a:endParaRPr sz="2000"/>
          </a:p>
          <a:p>
            <a:pPr marL="370416" lvl="0" indent="-370416" algn="l">
              <a:buSzPct val="100000"/>
              <a:buAutoNum type="arabicPeriod"/>
              <a:defRPr sz="1800"/>
            </a:pPr>
            <a:r>
              <a:rPr sz="2000" b="1"/>
              <a:t>Space Charge Transfer in Hybrid Inorganic-Organic Systems,</a:t>
            </a:r>
            <a:r>
              <a:rPr sz="2000"/>
              <a:t/>
            </a:r>
            <a:br>
              <a:rPr sz="2000"/>
            </a:br>
            <a:r>
              <a:rPr sz="2000"/>
              <a:t>Y. Xu, O. T. Hofmann, R. Schlesinger, S. Winkler, J. Frisch, J. Niederhausen, A. Vollmer, S. Blumstengel, F. Henneberger, N. Koch, P. Rinke, and M. Scheffler, </a:t>
            </a:r>
            <a:r>
              <a:rPr sz="2000">
                <a:solidFill>
                  <a:srgbClr val="011993"/>
                </a:solidFill>
              </a:rPr>
              <a:t>Phys. Rev. Lett. 111, 226802 (2013)</a:t>
            </a:r>
            <a:endParaRPr sz="2000"/>
          </a:p>
          <a:p>
            <a:pPr marL="370416" lvl="0" indent="-370416" algn="l">
              <a:buSzPct val="100000"/>
              <a:buAutoNum type="arabicPeriod"/>
              <a:defRPr sz="1800"/>
            </a:pPr>
            <a:r>
              <a:rPr sz="2000" b="1"/>
              <a:t>Large work function reduction by adsorption of a molecule with a negative electron affinity: Pyridine on ZnO(10-10), </a:t>
            </a:r>
            <a:r>
              <a:rPr sz="2000"/>
              <a:t>O. T. Hofmann, J.-C. Deinert, Y. Xu, P. Rinke, J. Stähler, M. Wolf, and M. Scheffler, </a:t>
            </a:r>
            <a:r>
              <a:rPr sz="2000">
                <a:solidFill>
                  <a:srgbClr val="011993"/>
                </a:solidFill>
              </a:rPr>
              <a:t>J. Phys. Chem. 139, 174701 (2013) </a:t>
            </a:r>
            <a:endParaRPr sz="2000"/>
          </a:p>
          <a:p>
            <a:pPr marL="370416" lvl="0" indent="-370416" algn="l">
              <a:buSzPct val="100000"/>
              <a:buAutoNum type="arabicPeriod"/>
              <a:defRPr sz="1800"/>
            </a:pPr>
            <a:r>
              <a:rPr sz="2000" b="1"/>
              <a:t>Raman study of 2,7-bis(biphenyl-4-yl-)2’,7’-ditertbutyl-9,9’-spirobifluorene adsorbed on oxide surfaces, </a:t>
            </a:r>
            <a:r>
              <a:rPr sz="2000"/>
              <a:t>J. Stähler, O. T. Hofmann, P. Rinke, S. Blumstengel, F. Henneberger, Y. Li, and Tony F. Heinz, </a:t>
            </a:r>
            <a:r>
              <a:rPr sz="2000">
                <a:solidFill>
                  <a:srgbClr val="011993"/>
                </a:solidFill>
              </a:rPr>
              <a:t>Chem. Phys. Lett. 584, 74 (2013)</a:t>
            </a:r>
            <a:endParaRPr sz="2000"/>
          </a:p>
          <a:p>
            <a:pPr marL="370416" lvl="0" indent="-370416" algn="l">
              <a:buSzPct val="100000"/>
              <a:buAutoNum type="arabicPeriod"/>
              <a:defRPr sz="1800"/>
            </a:pPr>
            <a:r>
              <a:rPr sz="2000" b="1"/>
              <a:t>Thermodynamic equilibrium conditions of graphene films on SiC,</a:t>
            </a:r>
            <a:r>
              <a:rPr sz="2000"/>
              <a:t/>
            </a:r>
            <a:br>
              <a:rPr sz="2000"/>
            </a:br>
            <a:r>
              <a:rPr sz="2000"/>
              <a:t>L. Nemec, V. Blum, P. Rinke, and M. Scheffler, </a:t>
            </a:r>
            <a:r>
              <a:rPr sz="2000">
                <a:solidFill>
                  <a:srgbClr val="011993"/>
                </a:solidFill>
              </a:rPr>
              <a:t>Phys. Rev. Lett. 111, 065502 (2013)</a:t>
            </a:r>
            <a:endParaRPr sz="2000"/>
          </a:p>
          <a:p>
            <a:pPr marL="370416" lvl="0" indent="-370416" algn="l">
              <a:buSzPct val="100000"/>
              <a:buAutoNum type="arabicPeriod"/>
              <a:defRPr sz="1800"/>
            </a:pPr>
            <a:r>
              <a:rPr sz="2000" b="1"/>
              <a:t>Stabilization of Semiconductor Surfaces through Bulk Dopants,</a:t>
            </a:r>
            <a:r>
              <a:rPr sz="2000"/>
              <a:t/>
            </a:r>
            <a:br>
              <a:rPr sz="2000"/>
            </a:br>
            <a:r>
              <a:rPr sz="2000"/>
              <a:t>N. Moll, Y. Xu, O. T. Hofmann, and P. Rinke, </a:t>
            </a:r>
            <a:r>
              <a:rPr sz="2000">
                <a:solidFill>
                  <a:srgbClr val="011993"/>
                </a:solidFill>
              </a:rPr>
              <a:t>New J. Phys. 15, 083009 (2013)</a:t>
            </a:r>
            <a:endParaRPr sz="2000"/>
          </a:p>
          <a:p>
            <a:pPr marL="370416" lvl="0" indent="-370416" algn="l">
              <a:buSzPct val="100000"/>
              <a:buAutoNum type="arabicPeriod"/>
              <a:defRPr sz="1800"/>
            </a:pPr>
            <a:r>
              <a:rPr sz="2000" b="1"/>
              <a:t>Controlling the work function of ZnO and the energy-level alignment at the interface to organic semiconductors with a molecular electron acceptor</a:t>
            </a:r>
            <a:r>
              <a:rPr sz="2000"/>
              <a:t/>
            </a:r>
            <a:br>
              <a:rPr sz="2000"/>
            </a:br>
            <a:r>
              <a:rPr sz="2000"/>
              <a:t>R. Schlesinger, Y. Xu, O. T. Hofmann, S. Winkler, J. Frisch, J. Niederhausen, A. Vollmer, S. Blumstengel, F. Henneberger, P. Rinke, M. Scheffler, and N. Koch, </a:t>
            </a:r>
            <a:r>
              <a:rPr sz="2000">
                <a:solidFill>
                  <a:srgbClr val="011993"/>
                </a:solidFill>
              </a:rPr>
              <a:t>Phys. Rev. B 87, 155311 (2013)</a:t>
            </a:r>
            <a:endParaRPr sz="2000"/>
          </a:p>
          <a:p>
            <a:pPr marL="370416" lvl="0" indent="-370416" algn="l">
              <a:buSzPct val="100000"/>
              <a:buAutoNum type="arabicPeriod"/>
              <a:defRPr sz="1800"/>
            </a:pPr>
            <a:r>
              <a:rPr sz="2000" b="1"/>
              <a:t>Accurate and Efficient Method for Many-Body van der Waals Interactions</a:t>
            </a:r>
            <a:r>
              <a:rPr sz="2000"/>
              <a:t/>
            </a:r>
            <a:br>
              <a:rPr sz="2000"/>
            </a:br>
            <a:r>
              <a:rPr sz="2000"/>
              <a:t>A. Tkatchenko, R.A. DiStasio Jr., R. Car, and M. Scheffler, </a:t>
            </a:r>
            <a:r>
              <a:rPr sz="2000">
                <a:solidFill>
                  <a:srgbClr val="011993"/>
                </a:solidFill>
              </a:rPr>
              <a:t>Phys. Rev. Lett. 108, 236402 (2012)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0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653" y="12020"/>
            <a:ext cx="1138897" cy="1067958"/>
          </a:xfrm>
          <a:prstGeom prst="rect">
            <a:avLst/>
          </a:prstGeom>
          <a:ln w="12700">
            <a:miter lim="400000"/>
          </a:ln>
        </p:spPr>
      </p:pic>
      <p:sp>
        <p:nvSpPr>
          <p:cNvPr id="611" name="Shape 611"/>
          <p:cNvSpPr/>
          <p:nvPr/>
        </p:nvSpPr>
        <p:spPr>
          <a:xfrm>
            <a:off x="35653" y="1079499"/>
            <a:ext cx="113889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CRC 951</a:t>
            </a:r>
          </a:p>
        </p:txBody>
      </p:sp>
      <p:sp>
        <p:nvSpPr>
          <p:cNvPr id="612" name="Shape 612"/>
          <p:cNvSpPr/>
          <p:nvPr/>
        </p:nvSpPr>
        <p:spPr>
          <a:xfrm>
            <a:off x="747878" y="2664211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13" name="Shape 613"/>
          <p:cNvSpPr/>
          <p:nvPr/>
        </p:nvSpPr>
        <p:spPr>
          <a:xfrm>
            <a:off x="1819731" y="2664211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14" name="Shape 614"/>
          <p:cNvSpPr/>
          <p:nvPr/>
        </p:nvSpPr>
        <p:spPr>
          <a:xfrm>
            <a:off x="2891584" y="2664211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15" name="Shape 615"/>
          <p:cNvSpPr/>
          <p:nvPr/>
        </p:nvSpPr>
        <p:spPr>
          <a:xfrm>
            <a:off x="3963438" y="2664211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16" name="Shape 616"/>
          <p:cNvSpPr/>
          <p:nvPr/>
        </p:nvSpPr>
        <p:spPr>
          <a:xfrm>
            <a:off x="763191" y="4269102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17" name="Shape 617"/>
          <p:cNvSpPr/>
          <p:nvPr/>
        </p:nvSpPr>
        <p:spPr>
          <a:xfrm>
            <a:off x="1835043" y="4269102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18" name="Shape 618"/>
          <p:cNvSpPr/>
          <p:nvPr/>
        </p:nvSpPr>
        <p:spPr>
          <a:xfrm>
            <a:off x="2906896" y="4269102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19" name="Shape 619"/>
          <p:cNvSpPr/>
          <p:nvPr/>
        </p:nvSpPr>
        <p:spPr>
          <a:xfrm>
            <a:off x="3978750" y="4269102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20" name="Shape 620"/>
          <p:cNvSpPr/>
          <p:nvPr/>
        </p:nvSpPr>
        <p:spPr>
          <a:xfrm>
            <a:off x="747878" y="5873994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21" name="Shape 621"/>
          <p:cNvSpPr/>
          <p:nvPr/>
        </p:nvSpPr>
        <p:spPr>
          <a:xfrm>
            <a:off x="1819731" y="5873994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22" name="Shape 622"/>
          <p:cNvSpPr/>
          <p:nvPr/>
        </p:nvSpPr>
        <p:spPr>
          <a:xfrm>
            <a:off x="2891584" y="5873994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23" name="Shape 623"/>
          <p:cNvSpPr/>
          <p:nvPr/>
        </p:nvSpPr>
        <p:spPr>
          <a:xfrm>
            <a:off x="3963438" y="5873994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24" name="Shape 624"/>
          <p:cNvSpPr/>
          <p:nvPr/>
        </p:nvSpPr>
        <p:spPr>
          <a:xfrm>
            <a:off x="763191" y="7478887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25" name="Shape 625"/>
          <p:cNvSpPr/>
          <p:nvPr/>
        </p:nvSpPr>
        <p:spPr>
          <a:xfrm>
            <a:off x="1835043" y="7478887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26" name="Shape 626"/>
          <p:cNvSpPr/>
          <p:nvPr/>
        </p:nvSpPr>
        <p:spPr>
          <a:xfrm>
            <a:off x="2906896" y="7478887"/>
            <a:ext cx="765611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27" name="Shape 627"/>
          <p:cNvSpPr/>
          <p:nvPr/>
        </p:nvSpPr>
        <p:spPr>
          <a:xfrm>
            <a:off x="3978750" y="7478887"/>
            <a:ext cx="765612" cy="765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100000">
                <a:srgbClr val="531B93"/>
              </a:gs>
            </a:gsLst>
            <a:path>
              <a:fillToRect l="58520" t="47114" r="41479" b="52885"/>
            </a:path>
          </a:gradFill>
          <a:ln w="25400">
            <a:solidFill>
              <a:srgbClr val="3D3E3F"/>
            </a:solidFill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28" name="Shape 628"/>
          <p:cNvSpPr/>
          <p:nvPr/>
        </p:nvSpPr>
        <p:spPr>
          <a:xfrm rot="20794274">
            <a:off x="6913104" y="7040779"/>
            <a:ext cx="2419326" cy="1179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29" name="Shape 629"/>
          <p:cNvSpPr/>
          <p:nvPr/>
        </p:nvSpPr>
        <p:spPr>
          <a:xfrm rot="21293027">
            <a:off x="9979540" y="7048310"/>
            <a:ext cx="2419326" cy="1179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30" name="Shape 630"/>
          <p:cNvSpPr/>
          <p:nvPr/>
        </p:nvSpPr>
        <p:spPr>
          <a:xfrm rot="19891366">
            <a:off x="6520645" y="4837777"/>
            <a:ext cx="2419326" cy="1179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31" name="Shape 631"/>
          <p:cNvSpPr/>
          <p:nvPr/>
        </p:nvSpPr>
        <p:spPr>
          <a:xfrm rot="388835">
            <a:off x="6973991" y="2719513"/>
            <a:ext cx="2419326" cy="1179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32" name="Shape 632"/>
          <p:cNvSpPr/>
          <p:nvPr/>
        </p:nvSpPr>
        <p:spPr>
          <a:xfrm rot="21227344">
            <a:off x="9981274" y="3058067"/>
            <a:ext cx="2419326" cy="1179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33" name="Shape 633"/>
          <p:cNvSpPr/>
          <p:nvPr/>
        </p:nvSpPr>
        <p:spPr>
          <a:xfrm rot="7667567">
            <a:off x="4793045" y="6347449"/>
            <a:ext cx="2197101" cy="1308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590" h="16429" extrusionOk="0">
                <a:moveTo>
                  <a:pt x="16152" y="2737"/>
                </a:moveTo>
                <a:cubicBezTo>
                  <a:pt x="20526" y="7050"/>
                  <a:pt x="20285" y="20602"/>
                  <a:pt x="17881" y="15160"/>
                </a:cubicBezTo>
                <a:cubicBezTo>
                  <a:pt x="13571" y="5400"/>
                  <a:pt x="7540" y="4079"/>
                  <a:pt x="1969" y="15160"/>
                </a:cubicBezTo>
                <a:cubicBezTo>
                  <a:pt x="-642" y="20352"/>
                  <a:pt x="-1074" y="6706"/>
                  <a:pt x="3255" y="2737"/>
                </a:cubicBezTo>
                <a:cubicBezTo>
                  <a:pt x="7141" y="-825"/>
                  <a:pt x="12363" y="-998"/>
                  <a:pt x="16152" y="2737"/>
                </a:cubicBezTo>
                <a:close/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42559" t="37466" r="57440" b="6253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34" name="Shape 634"/>
          <p:cNvSpPr/>
          <p:nvPr/>
        </p:nvSpPr>
        <p:spPr>
          <a:xfrm rot="4519623">
            <a:off x="4688768" y="3136899"/>
            <a:ext cx="2197101" cy="1308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590" h="16429" extrusionOk="0">
                <a:moveTo>
                  <a:pt x="16152" y="2737"/>
                </a:moveTo>
                <a:cubicBezTo>
                  <a:pt x="20526" y="7050"/>
                  <a:pt x="20285" y="20602"/>
                  <a:pt x="17881" y="15160"/>
                </a:cubicBezTo>
                <a:cubicBezTo>
                  <a:pt x="13571" y="5400"/>
                  <a:pt x="7540" y="4079"/>
                  <a:pt x="1969" y="15160"/>
                </a:cubicBezTo>
                <a:cubicBezTo>
                  <a:pt x="-642" y="20352"/>
                  <a:pt x="-1074" y="6706"/>
                  <a:pt x="3255" y="2737"/>
                </a:cubicBezTo>
                <a:cubicBezTo>
                  <a:pt x="7141" y="-825"/>
                  <a:pt x="12363" y="-998"/>
                  <a:pt x="16152" y="2737"/>
                </a:cubicBezTo>
                <a:close/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42559" t="37466" r="57440" b="6253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635" name="Shape 635"/>
          <p:cNvSpPr/>
          <p:nvPr/>
        </p:nvSpPr>
        <p:spPr>
          <a:xfrm rot="849781">
            <a:off x="9359558" y="5054948"/>
            <a:ext cx="2419326" cy="1179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>
            <a:gsLst>
              <a:gs pos="0">
                <a:srgbClr val="FFFC79"/>
              </a:gs>
              <a:gs pos="37453">
                <a:srgbClr val="FFC83C"/>
              </a:gs>
              <a:gs pos="100000">
                <a:srgbClr val="FF9300"/>
              </a:gs>
            </a:gsLst>
            <a:path>
              <a:fillToRect l="58386" t="44216" r="41613" b="55783"/>
            </a:path>
          </a:gradFill>
          <a:ln w="12700">
            <a:miter lim="400000"/>
          </a:ln>
          <a:effectLst>
            <a:outerShdw blurRad="38100" dist="50800" dir="756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pic>
        <p:nvPicPr>
          <p:cNvPr id="636" name="Picture 635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0597" y="2077132"/>
            <a:ext cx="6596904" cy="2463801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  <p:sp>
        <p:nvSpPr>
          <p:cNvPr id="637" name="Shape 637"/>
          <p:cNvSpPr>
            <a:spLocks noGrp="1"/>
          </p:cNvSpPr>
          <p:nvPr>
            <p:ph type="title"/>
          </p:nvPr>
        </p:nvSpPr>
        <p:spPr>
          <a:xfrm>
            <a:off x="1295400" y="194567"/>
            <a:ext cx="11099800" cy="1494533"/>
          </a:xfrm>
          <a:prstGeom prst="rect">
            <a:avLst/>
          </a:prstGeom>
        </p:spPr>
        <p:txBody>
          <a:bodyPr/>
          <a:lstStyle>
            <a:lvl1pPr>
              <a:defRPr sz="4000" b="1"/>
            </a:lvl1pPr>
          </a:lstStyle>
          <a:p>
            <a:pPr lvl="0">
              <a:defRPr sz="1800" b="0"/>
            </a:pPr>
            <a:r>
              <a:rPr sz="4000" b="1"/>
              <a:t>B2: Disorder</a:t>
            </a:r>
          </a:p>
        </p:txBody>
      </p:sp>
      <p:pic>
        <p:nvPicPr>
          <p:cNvPr id="638" name="Picture 637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63305" y="7079618"/>
            <a:ext cx="7965877" cy="2514601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  <p:pic>
        <p:nvPicPr>
          <p:cNvPr id="639" name="Picture 638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979869" y="2189912"/>
            <a:ext cx="5812564" cy="5715001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Shape 641"/>
          <p:cNvSpPr>
            <a:spLocks noGrp="1"/>
          </p:cNvSpPr>
          <p:nvPr>
            <p:ph type="title"/>
          </p:nvPr>
        </p:nvSpPr>
        <p:spPr>
          <a:xfrm>
            <a:off x="1295400" y="219967"/>
            <a:ext cx="11099800" cy="1494534"/>
          </a:xfrm>
          <a:prstGeom prst="rect">
            <a:avLst/>
          </a:prstGeom>
        </p:spPr>
        <p:txBody>
          <a:bodyPr/>
          <a:lstStyle>
            <a:lvl1pPr>
              <a:defRPr sz="4000" b="1"/>
            </a:lvl1pPr>
          </a:lstStyle>
          <a:p>
            <a:pPr lvl="0">
              <a:defRPr sz="1800" b="0"/>
            </a:pPr>
            <a:r>
              <a:rPr sz="4000" b="1"/>
              <a:t>Electron-phonon coupling and disorder in organic multilayers</a:t>
            </a:r>
          </a:p>
        </p:txBody>
      </p:sp>
      <p:pic>
        <p:nvPicPr>
          <p:cNvPr id="642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653" y="12020"/>
            <a:ext cx="1138897" cy="1067958"/>
          </a:xfrm>
          <a:prstGeom prst="rect">
            <a:avLst/>
          </a:prstGeom>
          <a:ln w="12700">
            <a:miter lim="400000"/>
          </a:ln>
        </p:spPr>
      </p:pic>
      <p:sp>
        <p:nvSpPr>
          <p:cNvPr id="643" name="Shape 643"/>
          <p:cNvSpPr/>
          <p:nvPr/>
        </p:nvSpPr>
        <p:spPr>
          <a:xfrm>
            <a:off x="35653" y="1079499"/>
            <a:ext cx="113889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CRC 951</a:t>
            </a:r>
          </a:p>
        </p:txBody>
      </p:sp>
      <p:pic>
        <p:nvPicPr>
          <p:cNvPr id="644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4716" y="2298700"/>
            <a:ext cx="3759201" cy="6350000"/>
          </a:xfrm>
          <a:prstGeom prst="rect">
            <a:avLst/>
          </a:prstGeom>
          <a:ln w="12700">
            <a:miter lim="400000"/>
          </a:ln>
        </p:spPr>
      </p:pic>
      <p:sp>
        <p:nvSpPr>
          <p:cNvPr id="645" name="Shape 645"/>
          <p:cNvSpPr/>
          <p:nvPr/>
        </p:nvSpPr>
        <p:spPr>
          <a:xfrm>
            <a:off x="4614553" y="5607050"/>
            <a:ext cx="1702309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pPr lvl="0">
              <a:defRPr sz="1800"/>
            </a:pPr>
            <a:r>
              <a:rPr sz="3000"/>
              <a:t>only e-ph</a:t>
            </a:r>
          </a:p>
        </p:txBody>
      </p:sp>
      <p:sp>
        <p:nvSpPr>
          <p:cNvPr id="646" name="Shape 646"/>
          <p:cNvSpPr/>
          <p:nvPr/>
        </p:nvSpPr>
        <p:spPr>
          <a:xfrm>
            <a:off x="4702945" y="6654799"/>
            <a:ext cx="1525525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3000"/>
              <a:t>only </a:t>
            </a:r>
          </a:p>
          <a:p>
            <a:pPr lvl="0">
              <a:defRPr sz="1800"/>
            </a:pPr>
            <a:r>
              <a:rPr sz="3000"/>
              <a:t>disorder</a:t>
            </a:r>
          </a:p>
        </p:txBody>
      </p:sp>
      <p:sp>
        <p:nvSpPr>
          <p:cNvPr id="647" name="Shape 647"/>
          <p:cNvSpPr/>
          <p:nvPr/>
        </p:nvSpPr>
        <p:spPr>
          <a:xfrm>
            <a:off x="4649986" y="3644900"/>
            <a:ext cx="1631443" cy="147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3000"/>
              <a:t>disorder</a:t>
            </a:r>
          </a:p>
          <a:p>
            <a:pPr lvl="0">
              <a:defRPr sz="1800"/>
            </a:pPr>
            <a:r>
              <a:rPr sz="3000"/>
              <a:t>&amp;</a:t>
            </a:r>
          </a:p>
          <a:p>
            <a:pPr lvl="0">
              <a:defRPr sz="1800"/>
            </a:pPr>
            <a:r>
              <a:rPr sz="3000"/>
              <a:t>e-ph</a:t>
            </a:r>
          </a:p>
        </p:txBody>
      </p:sp>
      <p:sp>
        <p:nvSpPr>
          <p:cNvPr id="648" name="Shape 648"/>
          <p:cNvSpPr/>
          <p:nvPr/>
        </p:nvSpPr>
        <p:spPr>
          <a:xfrm>
            <a:off x="4455866" y="2641600"/>
            <a:ext cx="2019682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3000"/>
            </a:lvl1pPr>
          </a:lstStyle>
          <a:p>
            <a:pPr lvl="0">
              <a:defRPr sz="1800"/>
            </a:pPr>
            <a:r>
              <a:rPr sz="3000"/>
              <a:t>experiment</a:t>
            </a:r>
          </a:p>
        </p:txBody>
      </p:sp>
      <p:sp>
        <p:nvSpPr>
          <p:cNvPr id="649" name="Shape 649"/>
          <p:cNvSpPr/>
          <p:nvPr/>
        </p:nvSpPr>
        <p:spPr>
          <a:xfrm>
            <a:off x="308452" y="1816099"/>
            <a:ext cx="5081328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Photoelectron spectrum of pentacene crystal </a:t>
            </a:r>
          </a:p>
        </p:txBody>
      </p:sp>
      <p:sp>
        <p:nvSpPr>
          <p:cNvPr id="650" name="Shape 650"/>
          <p:cNvSpPr/>
          <p:nvPr/>
        </p:nvSpPr>
        <p:spPr>
          <a:xfrm>
            <a:off x="273937" y="8750299"/>
            <a:ext cx="515035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Figure from Ciuchi et al., PRL 108, 256401 (2012)</a:t>
            </a:r>
          </a:p>
        </p:txBody>
      </p:sp>
      <p:pic>
        <p:nvPicPr>
          <p:cNvPr id="651" name="Picture 650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706327" y="2349500"/>
            <a:ext cx="5979030" cy="6248400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Shape 653"/>
          <p:cNvSpPr>
            <a:spLocks noGrp="1"/>
          </p:cNvSpPr>
          <p:nvPr>
            <p:ph type="title"/>
          </p:nvPr>
        </p:nvSpPr>
        <p:spPr>
          <a:xfrm>
            <a:off x="1477433" y="173401"/>
            <a:ext cx="11099801" cy="1494533"/>
          </a:xfrm>
          <a:prstGeom prst="rect">
            <a:avLst/>
          </a:prstGeom>
        </p:spPr>
        <p:txBody>
          <a:bodyPr/>
          <a:lstStyle>
            <a:lvl1pPr>
              <a:defRPr sz="4000" b="1"/>
            </a:lvl1pPr>
          </a:lstStyle>
          <a:p>
            <a:pPr lvl="0">
              <a:defRPr sz="1800" b="0"/>
            </a:pPr>
            <a:r>
              <a:rPr sz="4000" b="1"/>
              <a:t>Summary of objectives for 2. funding period</a:t>
            </a:r>
          </a:p>
        </p:txBody>
      </p:sp>
      <p:sp>
        <p:nvSpPr>
          <p:cNvPr id="654" name="Shape 654"/>
          <p:cNvSpPr/>
          <p:nvPr/>
        </p:nvSpPr>
        <p:spPr>
          <a:xfrm>
            <a:off x="261887" y="2599266"/>
            <a:ext cx="12481025" cy="2006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304800" lvl="0" indent="-304800" algn="l">
              <a:spcBef>
                <a:spcPts val="3200"/>
              </a:spcBef>
              <a:buSzPct val="75000"/>
              <a:buChar char="•"/>
              <a:defRPr sz="1800"/>
            </a:pPr>
            <a:r>
              <a:rPr sz="2700" b="1" spc="-26"/>
              <a:t>Part A</a:t>
            </a:r>
            <a:r>
              <a:rPr sz="2700" spc="-26"/>
              <a:t>:</a:t>
            </a:r>
          </a:p>
          <a:p>
            <a:pPr marL="1111250" lvl="1" indent="-476250" algn="l">
              <a:spcBef>
                <a:spcPts val="1100"/>
              </a:spcBef>
              <a:buSzPct val="100000"/>
              <a:buAutoNum type="arabicPeriod"/>
              <a:defRPr sz="1800"/>
            </a:pPr>
            <a:r>
              <a:rPr sz="2700" spc="-26"/>
              <a:t>Analysis of the influence of ZnO bulk doping on the surface phase diagram</a:t>
            </a:r>
          </a:p>
          <a:p>
            <a:pPr marL="1111250" lvl="1" indent="-476250" algn="l">
              <a:spcBef>
                <a:spcPts val="1100"/>
              </a:spcBef>
              <a:buSzPct val="100000"/>
              <a:buAutoNum type="arabicPeriod"/>
              <a:defRPr sz="1800"/>
            </a:pPr>
            <a:r>
              <a:rPr sz="2700" spc="-26"/>
              <a:t>Assessment of multilayered organic films: geometric and electronic structure</a:t>
            </a:r>
          </a:p>
        </p:txBody>
      </p:sp>
      <p:sp>
        <p:nvSpPr>
          <p:cNvPr id="655" name="Shape 655"/>
          <p:cNvSpPr/>
          <p:nvPr/>
        </p:nvSpPr>
        <p:spPr>
          <a:xfrm>
            <a:off x="261887" y="5350938"/>
            <a:ext cx="12481025" cy="2006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304800" lvl="0" indent="-304800" algn="l">
              <a:spcBef>
                <a:spcPts val="3200"/>
              </a:spcBef>
              <a:buSzPct val="75000"/>
              <a:buChar char="•"/>
              <a:defRPr sz="1800"/>
            </a:pPr>
            <a:r>
              <a:rPr sz="2700" b="1" spc="-26"/>
              <a:t>Part B</a:t>
            </a:r>
            <a:r>
              <a:rPr sz="2700" spc="-26"/>
              <a:t>:</a:t>
            </a:r>
          </a:p>
          <a:p>
            <a:pPr marL="1104900" lvl="1" indent="-469900" algn="l">
              <a:spcBef>
                <a:spcPts val="1100"/>
              </a:spcBef>
              <a:buSzPct val="100000"/>
              <a:buAutoNum type="arabicPeriod"/>
              <a:defRPr sz="1800"/>
            </a:pPr>
            <a:r>
              <a:rPr sz="2700" spc="-26"/>
              <a:t>First principles calculation of temperature-dependent band-structure and  phonon-induced lifetime-broadening of electronic bands (ground-state)</a:t>
            </a:r>
          </a:p>
          <a:p>
            <a:pPr marL="1104900" lvl="1" indent="-469900" algn="l">
              <a:spcBef>
                <a:spcPts val="1100"/>
              </a:spcBef>
              <a:buSzPct val="100000"/>
              <a:buAutoNum type="arabicPeriod"/>
              <a:defRPr sz="1800"/>
            </a:pPr>
            <a:r>
              <a:rPr sz="2700" spc="-26"/>
              <a:t>Electron-phonon coupling and disorder in organic multilayers </a:t>
            </a:r>
          </a:p>
        </p:txBody>
      </p:sp>
      <p:pic>
        <p:nvPicPr>
          <p:cNvPr id="656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653" y="12020"/>
            <a:ext cx="1138897" cy="1067958"/>
          </a:xfrm>
          <a:prstGeom prst="rect">
            <a:avLst/>
          </a:prstGeom>
          <a:ln w="12700">
            <a:miter lim="400000"/>
          </a:ln>
        </p:spPr>
      </p:pic>
      <p:sp>
        <p:nvSpPr>
          <p:cNvPr id="657" name="Shape 657"/>
          <p:cNvSpPr/>
          <p:nvPr/>
        </p:nvSpPr>
        <p:spPr>
          <a:xfrm>
            <a:off x="35653" y="1079499"/>
            <a:ext cx="113889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CRC 951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Shape 659"/>
          <p:cNvSpPr>
            <a:spLocks noGrp="1"/>
          </p:cNvSpPr>
          <p:nvPr>
            <p:ph type="title"/>
          </p:nvPr>
        </p:nvSpPr>
        <p:spPr>
          <a:xfrm>
            <a:off x="1346200" y="207267"/>
            <a:ext cx="11099800" cy="1494533"/>
          </a:xfrm>
          <a:prstGeom prst="rect">
            <a:avLst/>
          </a:prstGeom>
        </p:spPr>
        <p:txBody>
          <a:bodyPr/>
          <a:lstStyle>
            <a:lvl1pPr>
              <a:defRPr sz="4000" b="1"/>
            </a:lvl1pPr>
          </a:lstStyle>
          <a:p>
            <a:pPr lvl="0">
              <a:defRPr sz="1800" b="0"/>
            </a:pPr>
            <a:r>
              <a:rPr sz="4000" b="1"/>
              <a:t>Summary of collaborations within the CRC</a:t>
            </a:r>
          </a:p>
        </p:txBody>
      </p:sp>
      <p:sp>
        <p:nvSpPr>
          <p:cNvPr id="660" name="Shape 660"/>
          <p:cNvSpPr/>
          <p:nvPr/>
        </p:nvSpPr>
        <p:spPr>
          <a:xfrm>
            <a:off x="381991" y="2527300"/>
            <a:ext cx="11961417" cy="5270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just">
              <a:spcBef>
                <a:spcPts val="3200"/>
              </a:spcBef>
              <a:defRPr sz="1800"/>
            </a:pPr>
            <a:r>
              <a:rPr sz="2700" b="1" spc="-26"/>
              <a:t>Experiment:</a:t>
            </a:r>
          </a:p>
          <a:p>
            <a:pPr marL="965200" lvl="1" indent="-317500" algn="just">
              <a:spcBef>
                <a:spcPts val="1100"/>
              </a:spcBef>
              <a:buSzPct val="75000"/>
              <a:buChar char="•"/>
              <a:defRPr sz="1800"/>
            </a:pPr>
            <a:r>
              <a:rPr sz="2700" spc="-26"/>
              <a:t>Structural information and (ground-state) electronic structure calculations supporting experimental measurements on organic/ZnO interfaces, e.g., </a:t>
            </a:r>
            <a:r>
              <a:rPr sz="2700" b="1" spc="-26"/>
              <a:t>A2</a:t>
            </a:r>
            <a:r>
              <a:rPr sz="2700" spc="-26"/>
              <a:t> (Kumagai/Wolf), </a:t>
            </a:r>
            <a:r>
              <a:rPr sz="2700" b="1" spc="-26"/>
              <a:t>A5 </a:t>
            </a:r>
            <a:r>
              <a:rPr sz="2700" spc="-26"/>
              <a:t>(Henneberger), </a:t>
            </a:r>
            <a:r>
              <a:rPr sz="2700" b="1" spc="-26"/>
              <a:t>A8</a:t>
            </a:r>
            <a:r>
              <a:rPr sz="2700" spc="-26"/>
              <a:t> (Koch), </a:t>
            </a:r>
            <a:r>
              <a:rPr sz="2700" b="1" spc="-26"/>
              <a:t>B3</a:t>
            </a:r>
            <a:r>
              <a:rPr sz="2700" spc="-26"/>
              <a:t> (Blumstengel), </a:t>
            </a:r>
            <a:r>
              <a:rPr sz="2700" b="1" spc="-26"/>
              <a:t>B9</a:t>
            </a:r>
            <a:r>
              <a:rPr sz="2700" spc="-26"/>
              <a:t> (Stähler), </a:t>
            </a:r>
            <a:r>
              <a:rPr sz="2700" b="1" spc="-26"/>
              <a:t>Z2</a:t>
            </a:r>
            <a:r>
              <a:rPr sz="2700" spc="-26"/>
              <a:t> (Kowarik/Koch)</a:t>
            </a:r>
            <a:endParaRPr sz="2700" i="1" spc="-26"/>
          </a:p>
          <a:p>
            <a:pPr lvl="0" algn="just">
              <a:spcBef>
                <a:spcPts val="3200"/>
              </a:spcBef>
              <a:defRPr sz="1800"/>
            </a:pPr>
            <a:r>
              <a:rPr sz="2700" b="1" spc="-26"/>
              <a:t>Theory:</a:t>
            </a:r>
          </a:p>
          <a:p>
            <a:pPr marL="965200" lvl="1" indent="-317500" algn="just">
              <a:spcBef>
                <a:spcPts val="1100"/>
              </a:spcBef>
              <a:buSzPct val="75000"/>
              <a:buChar char="•"/>
              <a:defRPr sz="1800"/>
            </a:pPr>
            <a:r>
              <a:rPr sz="2700" b="1" spc="-26"/>
              <a:t>A4</a:t>
            </a:r>
            <a:r>
              <a:rPr sz="2700" spc="-26"/>
              <a:t> (Heimel): Structure</a:t>
            </a:r>
          </a:p>
          <a:p>
            <a:pPr marL="965200" lvl="1" indent="-317500" algn="just">
              <a:spcBef>
                <a:spcPts val="1100"/>
              </a:spcBef>
              <a:buSzPct val="75000"/>
              <a:buChar char="•"/>
              <a:defRPr sz="1800"/>
            </a:pPr>
            <a:r>
              <a:rPr sz="2700" b="1" spc="-26"/>
              <a:t>A10</a:t>
            </a:r>
            <a:r>
              <a:rPr sz="2700" spc="-26"/>
              <a:t> (Tkatchenko): Role of vdW interactions in e-ph-coupling</a:t>
            </a:r>
          </a:p>
          <a:p>
            <a:pPr marL="965200" lvl="1" indent="-317500" algn="just">
              <a:spcBef>
                <a:spcPts val="1100"/>
              </a:spcBef>
              <a:buSzPct val="75000"/>
              <a:buChar char="•"/>
              <a:defRPr sz="1800"/>
            </a:pPr>
            <a:r>
              <a:rPr sz="2700" b="1" spc="-26"/>
              <a:t>B11</a:t>
            </a:r>
            <a:r>
              <a:rPr sz="2700" spc="-26"/>
              <a:t> (Draxl): Structure, E-ph-coupling (implementation and testing)</a:t>
            </a:r>
          </a:p>
          <a:p>
            <a:pPr marL="965200" lvl="1" indent="-317500" algn="just">
              <a:spcBef>
                <a:spcPts val="1100"/>
              </a:spcBef>
              <a:buSzPct val="75000"/>
              <a:buChar char="•"/>
              <a:defRPr sz="1800"/>
            </a:pPr>
            <a:r>
              <a:rPr sz="2700" b="1" spc="-26"/>
              <a:t>B12</a:t>
            </a:r>
            <a:r>
              <a:rPr sz="2700" spc="-26"/>
              <a:t> (Knorr/Richter): E-Ph coupling matrix elements from first principles</a:t>
            </a:r>
          </a:p>
        </p:txBody>
      </p:sp>
      <p:pic>
        <p:nvPicPr>
          <p:cNvPr id="661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653" y="12020"/>
            <a:ext cx="1138897" cy="1067958"/>
          </a:xfrm>
          <a:prstGeom prst="rect">
            <a:avLst/>
          </a:prstGeom>
          <a:ln w="12700">
            <a:miter lim="400000"/>
          </a:ln>
        </p:spPr>
      </p:pic>
      <p:sp>
        <p:nvSpPr>
          <p:cNvPr id="662" name="Shape 662"/>
          <p:cNvSpPr/>
          <p:nvPr/>
        </p:nvSpPr>
        <p:spPr>
          <a:xfrm>
            <a:off x="35653" y="1079499"/>
            <a:ext cx="113889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CRC 951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Shape 664"/>
          <p:cNvSpPr>
            <a:spLocks noGrp="1"/>
          </p:cNvSpPr>
          <p:nvPr>
            <p:ph type="title"/>
          </p:nvPr>
        </p:nvSpPr>
        <p:spPr>
          <a:xfrm>
            <a:off x="952500" y="334267"/>
            <a:ext cx="11099800" cy="1494533"/>
          </a:xfrm>
          <a:prstGeom prst="rect">
            <a:avLst/>
          </a:prstGeom>
        </p:spPr>
        <p:txBody>
          <a:bodyPr/>
          <a:lstStyle>
            <a:lvl1pPr>
              <a:defRPr sz="4100" b="1"/>
            </a:lvl1pPr>
          </a:lstStyle>
          <a:p>
            <a:pPr lvl="0">
              <a:defRPr sz="1800" b="0"/>
            </a:pPr>
            <a:r>
              <a:rPr sz="4100" b="1"/>
              <a:t>Give and Take</a:t>
            </a:r>
          </a:p>
        </p:txBody>
      </p:sp>
      <p:sp>
        <p:nvSpPr>
          <p:cNvPr id="665" name="Shape 665"/>
          <p:cNvSpPr/>
          <p:nvPr/>
        </p:nvSpPr>
        <p:spPr>
          <a:xfrm>
            <a:off x="521691" y="2590800"/>
            <a:ext cx="11961417" cy="554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just">
              <a:spcBef>
                <a:spcPts val="3200"/>
              </a:spcBef>
              <a:defRPr sz="1800"/>
            </a:pPr>
            <a:r>
              <a:rPr sz="2700" b="1" spc="-26"/>
              <a:t>What we can provide:</a:t>
            </a:r>
          </a:p>
          <a:p>
            <a:pPr marL="965200" lvl="1" indent="-317500" algn="just">
              <a:spcBef>
                <a:spcPts val="1100"/>
              </a:spcBef>
              <a:buSzPct val="75000"/>
              <a:buChar char="•"/>
              <a:defRPr sz="1800"/>
            </a:pPr>
            <a:r>
              <a:rPr sz="2700" spc="-26"/>
              <a:t>Structural information from first principles</a:t>
            </a:r>
          </a:p>
          <a:p>
            <a:pPr marL="965200" lvl="1" indent="-317500" algn="just">
              <a:spcBef>
                <a:spcPts val="1100"/>
              </a:spcBef>
              <a:buSzPct val="75000"/>
              <a:buChar char="•"/>
              <a:defRPr sz="1800"/>
            </a:pPr>
            <a:r>
              <a:rPr sz="2700" spc="-26"/>
              <a:t>Electronic structure of hybrid interfaces</a:t>
            </a:r>
          </a:p>
          <a:p>
            <a:pPr marL="965200" lvl="1" indent="-317500" algn="just">
              <a:spcBef>
                <a:spcPts val="1100"/>
              </a:spcBef>
              <a:buSzPct val="75000"/>
              <a:buChar char="•"/>
              <a:defRPr sz="1800"/>
            </a:pPr>
            <a:r>
              <a:rPr sz="2700" spc="-26"/>
              <a:t>First-principles parametrization for semi-empirical methods</a:t>
            </a:r>
          </a:p>
          <a:p>
            <a:pPr lvl="0" algn="just">
              <a:spcBef>
                <a:spcPts val="1100"/>
              </a:spcBef>
              <a:defRPr sz="1800"/>
            </a:pPr>
            <a:endParaRPr sz="2700" i="1" spc="-26"/>
          </a:p>
          <a:p>
            <a:pPr lvl="0" algn="just">
              <a:spcBef>
                <a:spcPts val="3200"/>
              </a:spcBef>
              <a:defRPr sz="1800"/>
            </a:pPr>
            <a:r>
              <a:rPr sz="2700" b="1" spc="-26"/>
              <a:t>What would be nice to have:</a:t>
            </a:r>
          </a:p>
          <a:p>
            <a:pPr marL="965200" lvl="1" indent="-317500" algn="just">
              <a:spcBef>
                <a:spcPts val="1100"/>
              </a:spcBef>
              <a:buSzPct val="75000"/>
              <a:buChar char="•"/>
              <a:defRPr sz="1800"/>
            </a:pPr>
            <a:r>
              <a:rPr sz="2700" spc="-26"/>
              <a:t>Temperature-dependent measurements of the band-structure at an organic/ZnO interface</a:t>
            </a:r>
          </a:p>
          <a:p>
            <a:pPr marL="965200" lvl="1" indent="-317500" algn="just">
              <a:spcBef>
                <a:spcPts val="1100"/>
              </a:spcBef>
              <a:buSzPct val="75000"/>
              <a:buChar char="•"/>
              <a:defRPr sz="1800"/>
            </a:pPr>
            <a:r>
              <a:rPr sz="2700" spc="-26"/>
              <a:t>Experimental information on the atomic structure at the interface</a:t>
            </a:r>
          </a:p>
        </p:txBody>
      </p:sp>
      <p:pic>
        <p:nvPicPr>
          <p:cNvPr id="666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653" y="12020"/>
            <a:ext cx="1138897" cy="1067958"/>
          </a:xfrm>
          <a:prstGeom prst="rect">
            <a:avLst/>
          </a:prstGeom>
          <a:ln w="12700">
            <a:miter lim="400000"/>
          </a:ln>
        </p:spPr>
      </p:pic>
      <p:sp>
        <p:nvSpPr>
          <p:cNvPr id="667" name="Shape 667"/>
          <p:cNvSpPr/>
          <p:nvPr/>
        </p:nvSpPr>
        <p:spPr>
          <a:xfrm>
            <a:off x="35653" y="1079499"/>
            <a:ext cx="113889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CRC 951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653" y="12020"/>
            <a:ext cx="1138897" cy="1067958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Shape 45"/>
          <p:cNvSpPr/>
          <p:nvPr/>
        </p:nvSpPr>
        <p:spPr>
          <a:xfrm>
            <a:off x="35653" y="1079499"/>
            <a:ext cx="113889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CRC 951</a:t>
            </a:r>
          </a:p>
        </p:txBody>
      </p:sp>
      <p:grpSp>
        <p:nvGrpSpPr>
          <p:cNvPr id="48" name="Group 48"/>
          <p:cNvGrpSpPr/>
          <p:nvPr/>
        </p:nvGrpSpPr>
        <p:grpSpPr>
          <a:xfrm>
            <a:off x="1545600" y="3568700"/>
            <a:ext cx="9639301" cy="6023065"/>
            <a:chOff x="-215900" y="-139700"/>
            <a:chExt cx="9639300" cy="6023064"/>
          </a:xfrm>
        </p:grpSpPr>
        <p:pic>
          <p:nvPicPr>
            <p:cNvPr id="47" name="dropped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9207500" cy="546426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6" name="Picture 45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215900" y="-139700"/>
              <a:ext cx="9639300" cy="6023065"/>
            </a:xfrm>
            <a:prstGeom prst="rect">
              <a:avLst/>
            </a:prstGeom>
            <a:effectLst/>
          </p:spPr>
        </p:pic>
      </p:grpSp>
      <p:pic>
        <p:nvPicPr>
          <p:cNvPr id="49" name="Picture 48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476500" y="2336800"/>
            <a:ext cx="3708400" cy="774700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  <p:pic>
        <p:nvPicPr>
          <p:cNvPr id="50" name="Picture 49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648200" y="1384300"/>
            <a:ext cx="3708400" cy="774700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  <p:pic>
        <p:nvPicPr>
          <p:cNvPr id="51" name="Picture 50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035800" y="2336800"/>
            <a:ext cx="5473700" cy="774700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  <p:sp>
        <p:nvSpPr>
          <p:cNvPr id="52" name="Shape 52"/>
          <p:cNvSpPr/>
          <p:nvPr/>
        </p:nvSpPr>
        <p:spPr>
          <a:xfrm>
            <a:off x="1701800" y="4102100"/>
            <a:ext cx="127000" cy="5105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sp>
        <p:nvSpPr>
          <p:cNvPr id="53" name="Shape 53"/>
          <p:cNvSpPr/>
          <p:nvPr/>
        </p:nvSpPr>
        <p:spPr>
          <a:xfrm>
            <a:off x="4432300" y="3556000"/>
            <a:ext cx="3797300" cy="2921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chin"/>
                <a:ea typeface="Cochin"/>
                <a:cs typeface="Cochin"/>
                <a:sym typeface="Cochin"/>
              </a:defRPr>
            </a:pPr>
            <a:endParaRPr/>
          </a:p>
        </p:txBody>
      </p:sp>
      <p:pic>
        <p:nvPicPr>
          <p:cNvPr id="54" name="Picture 53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3315" y="3403600"/>
            <a:ext cx="5054601" cy="774700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  <p:pic>
        <p:nvPicPr>
          <p:cNvPr id="55" name="Picture 54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8166100" y="3403600"/>
            <a:ext cx="4483100" cy="774700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  <p:sp>
        <p:nvSpPr>
          <p:cNvPr id="56" name="Shape 56"/>
          <p:cNvSpPr/>
          <p:nvPr/>
        </p:nvSpPr>
        <p:spPr>
          <a:xfrm>
            <a:off x="1448610" y="101600"/>
            <a:ext cx="10382796" cy="110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4000" b="1"/>
            </a:lvl1pPr>
          </a:lstStyle>
          <a:p>
            <a:pPr lvl="0">
              <a:defRPr sz="1800" b="0"/>
            </a:pPr>
            <a:r>
              <a:rPr sz="4000" b="1"/>
              <a:t>Atomistic understanding of HIOS</a:t>
            </a:r>
          </a:p>
        </p:txBody>
      </p:sp>
      <p:sp>
        <p:nvSpPr>
          <p:cNvPr id="57" name="Shape 57"/>
          <p:cNvSpPr/>
          <p:nvPr/>
        </p:nvSpPr>
        <p:spPr>
          <a:xfrm>
            <a:off x="5638749" y="4470400"/>
            <a:ext cx="2002537" cy="622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buClr>
                <a:srgbClr val="A29A85"/>
              </a:buClr>
              <a:defRPr>
                <a:solidFill>
                  <a:srgbClr val="011993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011993"/>
                </a:solidFill>
              </a:rPr>
              <a:t>F4TCNQ</a:t>
            </a:r>
          </a:p>
        </p:txBody>
      </p:sp>
      <p:sp>
        <p:nvSpPr>
          <p:cNvPr id="58" name="Shape 58"/>
          <p:cNvSpPr/>
          <p:nvPr/>
        </p:nvSpPr>
        <p:spPr>
          <a:xfrm>
            <a:off x="2590898" y="4635500"/>
            <a:ext cx="1062533" cy="622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buClr>
                <a:srgbClr val="A29A85"/>
              </a:buClr>
              <a:defRPr sz="1800"/>
            </a:pPr>
            <a:r>
              <a:rPr sz="3600">
                <a:solidFill>
                  <a:srgbClr val="6F6F99"/>
                </a:solidFill>
                <a:latin typeface="Cochin"/>
                <a:ea typeface="Cochin"/>
                <a:cs typeface="Cochin"/>
                <a:sym typeface="Cochin"/>
              </a:rPr>
              <a:t>Zn</a:t>
            </a:r>
            <a:r>
              <a:rPr sz="3600">
                <a:solidFill>
                  <a:srgbClr val="FF1C1D"/>
                </a:solidFill>
                <a:latin typeface="Cochin"/>
                <a:ea typeface="Cochin"/>
                <a:cs typeface="Cochin"/>
                <a:sym typeface="Cochin"/>
              </a:rPr>
              <a:t>O</a:t>
            </a:r>
          </a:p>
        </p:txBody>
      </p:sp>
      <p:pic>
        <p:nvPicPr>
          <p:cNvPr id="59" name="Picture 58"/>
          <p:cNvPicPr/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4267200" y="7048500"/>
            <a:ext cx="8534400" cy="2514600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1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653" y="12020"/>
            <a:ext cx="1138897" cy="1067958"/>
          </a:xfrm>
          <a:prstGeom prst="rect">
            <a:avLst/>
          </a:prstGeom>
          <a:ln w="12700">
            <a:miter lim="400000"/>
          </a:ln>
        </p:spPr>
      </p:pic>
      <p:sp>
        <p:nvSpPr>
          <p:cNvPr id="62" name="Shape 62"/>
          <p:cNvSpPr/>
          <p:nvPr/>
        </p:nvSpPr>
        <p:spPr>
          <a:xfrm>
            <a:off x="35653" y="1079499"/>
            <a:ext cx="113889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CRC 951</a:t>
            </a:r>
          </a:p>
        </p:txBody>
      </p:sp>
      <p:sp>
        <p:nvSpPr>
          <p:cNvPr id="63" name="Shape 63"/>
          <p:cNvSpPr/>
          <p:nvPr/>
        </p:nvSpPr>
        <p:spPr>
          <a:xfrm>
            <a:off x="1309340" y="101600"/>
            <a:ext cx="10754420" cy="110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4000" b="1"/>
            </a:lvl1pPr>
          </a:lstStyle>
          <a:p>
            <a:pPr lvl="0">
              <a:defRPr sz="1800" b="0"/>
            </a:pPr>
            <a:r>
              <a:rPr sz="4000" b="1"/>
              <a:t>Pyridine@ZnO(10-10) - work function</a:t>
            </a:r>
          </a:p>
        </p:txBody>
      </p:sp>
      <p:sp>
        <p:nvSpPr>
          <p:cNvPr id="64" name="Shape 64"/>
          <p:cNvSpPr/>
          <p:nvPr/>
        </p:nvSpPr>
        <p:spPr>
          <a:xfrm>
            <a:off x="152400" y="1549400"/>
            <a:ext cx="7416800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3200">
                <a:solidFill>
                  <a:srgbClr val="01199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011993"/>
                </a:solidFill>
              </a:rPr>
              <a:t>pyridine induced work function change</a:t>
            </a:r>
          </a:p>
        </p:txBody>
      </p:sp>
      <p:grpSp>
        <p:nvGrpSpPr>
          <p:cNvPr id="67" name="Group 67"/>
          <p:cNvGrpSpPr/>
          <p:nvPr/>
        </p:nvGrpSpPr>
        <p:grpSpPr>
          <a:xfrm>
            <a:off x="673100" y="2184400"/>
            <a:ext cx="11163300" cy="6923840"/>
            <a:chOff x="-215900" y="-139699"/>
            <a:chExt cx="11163300" cy="6923839"/>
          </a:xfrm>
        </p:grpSpPr>
        <p:pic>
          <p:nvPicPr>
            <p:cNvPr id="66" name="ZnO_mixed_pyridine_wf_exp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0731500" cy="636504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65" name="Picture 64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215900" y="-139700"/>
              <a:ext cx="11163300" cy="6923840"/>
            </a:xfrm>
            <a:prstGeom prst="rect">
              <a:avLst/>
            </a:prstGeom>
            <a:effectLst/>
          </p:spPr>
        </p:pic>
      </p:grpSp>
      <p:grpSp>
        <p:nvGrpSpPr>
          <p:cNvPr id="70" name="Group 70"/>
          <p:cNvGrpSpPr/>
          <p:nvPr/>
        </p:nvGrpSpPr>
        <p:grpSpPr>
          <a:xfrm>
            <a:off x="673100" y="2184400"/>
            <a:ext cx="11163300" cy="6923840"/>
            <a:chOff x="-215900" y="-139699"/>
            <a:chExt cx="11163300" cy="6923839"/>
          </a:xfrm>
        </p:grpSpPr>
        <p:pic>
          <p:nvPicPr>
            <p:cNvPr id="69" name="ZnO_mixed_pyridine_wf_exp_th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10731500" cy="636504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68" name="Picture 67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215900" y="-139700"/>
              <a:ext cx="11163300" cy="6923840"/>
            </a:xfrm>
            <a:prstGeom prst="rect">
              <a:avLst/>
            </a:prstGeom>
            <a:effectLst/>
          </p:spPr>
        </p:pic>
      </p:grpSp>
      <p:sp>
        <p:nvSpPr>
          <p:cNvPr id="71" name="Shape 71"/>
          <p:cNvSpPr/>
          <p:nvPr/>
        </p:nvSpPr>
        <p:spPr>
          <a:xfrm>
            <a:off x="6946900" y="4965700"/>
            <a:ext cx="4445000" cy="58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defRPr sz="3200" b="1">
                <a:solidFill>
                  <a:srgbClr val="008F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008F00"/>
                </a:solidFill>
              </a:rPr>
              <a:t>reduction of 2.9 eV</a:t>
            </a:r>
          </a:p>
        </p:txBody>
      </p:sp>
      <p:sp>
        <p:nvSpPr>
          <p:cNvPr id="72" name="Shape 72"/>
          <p:cNvSpPr/>
          <p:nvPr/>
        </p:nvSpPr>
        <p:spPr>
          <a:xfrm flipH="1" flipV="1">
            <a:off x="9656034" y="5575935"/>
            <a:ext cx="446949" cy="1058030"/>
          </a:xfrm>
          <a:prstGeom prst="line">
            <a:avLst/>
          </a:prstGeom>
          <a:ln w="50800">
            <a:solidFill>
              <a:srgbClr val="008F00"/>
            </a:solidFill>
            <a:miter lim="400000"/>
            <a:headEnd type="stealth"/>
          </a:ln>
        </p:spPr>
        <p:txBody>
          <a:bodyPr lIns="0" tIns="0" rIns="0" bIns="0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3" name="Shape 73"/>
          <p:cNvSpPr/>
          <p:nvPr/>
        </p:nvSpPr>
        <p:spPr>
          <a:xfrm>
            <a:off x="1587500" y="9080500"/>
            <a:ext cx="10198100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marL="317500" indent="-317500" algn="l">
              <a:buSzPct val="125000"/>
              <a:buChar char="•"/>
              <a:defRPr sz="3200">
                <a:solidFill>
                  <a:srgbClr val="01199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011993"/>
                </a:solidFill>
              </a:rPr>
              <a:t>excellent agreement between experiment and DFT-PBE</a:t>
            </a:r>
          </a:p>
        </p:txBody>
      </p:sp>
      <p:grpSp>
        <p:nvGrpSpPr>
          <p:cNvPr id="76" name="Group 76"/>
          <p:cNvGrpSpPr/>
          <p:nvPr/>
        </p:nvGrpSpPr>
        <p:grpSpPr>
          <a:xfrm rot="5400000" flipH="1">
            <a:off x="9109404" y="1463695"/>
            <a:ext cx="3661218" cy="3257510"/>
            <a:chOff x="-215900" y="-139700"/>
            <a:chExt cx="3661217" cy="3257508"/>
          </a:xfrm>
        </p:grpSpPr>
        <p:pic>
          <p:nvPicPr>
            <p:cNvPr id="75" name="droppedImage.pdf"/>
            <p:cNvPicPr/>
            <p:nvPr/>
          </p:nvPicPr>
          <p:blipFill>
            <a:blip r:embed="rId6">
              <a:extLst/>
            </a:blip>
            <a:srcRect l="42702" t="52749" r="887" b="7416"/>
            <a:stretch>
              <a:fillRect/>
            </a:stretch>
          </p:blipFill>
          <p:spPr>
            <a:xfrm>
              <a:off x="0" y="0"/>
              <a:ext cx="3229418" cy="269870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74" name="Picture 73"/>
            <p:cNvPicPr/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-215900" y="-139700"/>
              <a:ext cx="3661218" cy="3257509"/>
            </a:xfrm>
            <a:prstGeom prst="rect">
              <a:avLst/>
            </a:prstGeom>
            <a:effectLst/>
          </p:spPr>
        </p:pic>
      </p:grpSp>
      <p:pic>
        <p:nvPicPr>
          <p:cNvPr id="77" name="Picture 76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422900" y="7095066"/>
            <a:ext cx="7493000" cy="1981201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1" animBg="1" advAuto="0"/>
      <p:bldP spid="70" grpId="2" animBg="1" advAuto="0"/>
      <p:bldP spid="73" grpId="3" animBg="1" advAuto="0"/>
      <p:bldP spid="77" grpId="4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3400363"/>
            <a:ext cx="6375400" cy="5435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900" y="3540063"/>
            <a:ext cx="6489700" cy="5295900"/>
          </a:xfrm>
          <a:prstGeom prst="rect">
            <a:avLst/>
          </a:prstGeom>
        </p:spPr>
      </p:pic>
      <p:pic>
        <p:nvPicPr>
          <p:cNvPr id="79" name="pasted-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5653" y="12020"/>
            <a:ext cx="1138897" cy="1067958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Shape 80"/>
          <p:cNvSpPr/>
          <p:nvPr/>
        </p:nvSpPr>
        <p:spPr>
          <a:xfrm>
            <a:off x="35653" y="1015999"/>
            <a:ext cx="113889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CRC 951</a:t>
            </a:r>
          </a:p>
        </p:txBody>
      </p:sp>
      <p:sp>
        <p:nvSpPr>
          <p:cNvPr id="82" name="Shape 82"/>
          <p:cNvSpPr/>
          <p:nvPr/>
        </p:nvSpPr>
        <p:spPr>
          <a:xfrm>
            <a:off x="698500" y="-728690"/>
            <a:ext cx="12268200" cy="25493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4000" b="1"/>
            </a:lvl1pPr>
          </a:lstStyle>
          <a:p>
            <a:pPr lvl="0">
              <a:defRPr sz="1800" b="0"/>
            </a:pPr>
            <a:r>
              <a:rPr sz="4000" b="1"/>
              <a:t>Introducing bulk doping into first principles</a:t>
            </a:r>
          </a:p>
        </p:txBody>
      </p:sp>
      <p:sp>
        <p:nvSpPr>
          <p:cNvPr id="84" name="Shape 84"/>
          <p:cNvSpPr/>
          <p:nvPr/>
        </p:nvSpPr>
        <p:spPr>
          <a:xfrm>
            <a:off x="3581400" y="2222500"/>
            <a:ext cx="4089400" cy="58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1" indent="0" algn="l">
              <a:buClr>
                <a:srgbClr val="011993"/>
              </a:buClr>
              <a:defRPr sz="1800"/>
            </a:pPr>
            <a:r>
              <a:rPr sz="3200" b="1" dirty="0">
                <a:solidFill>
                  <a:srgbClr val="011993"/>
                </a:solidFill>
                <a:latin typeface="Gill Sans"/>
                <a:ea typeface="Gill Sans"/>
                <a:cs typeface="Gill Sans"/>
                <a:sym typeface="Gill Sans"/>
              </a:rPr>
              <a:t>microscopic: DFT</a:t>
            </a:r>
            <a:r>
              <a:rPr sz="3200" b="1" dirty="0">
                <a:solidFill>
                  <a:srgbClr val="FF9300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</a:p>
        </p:txBody>
      </p:sp>
      <p:sp>
        <p:nvSpPr>
          <p:cNvPr id="85" name="Shape 85"/>
          <p:cNvSpPr/>
          <p:nvPr/>
        </p:nvSpPr>
        <p:spPr>
          <a:xfrm>
            <a:off x="8242300" y="2108200"/>
            <a:ext cx="4686300" cy="1066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1" indent="0" algn="l">
              <a:buClr>
                <a:srgbClr val="011993"/>
              </a:buClr>
              <a:defRPr sz="1800"/>
            </a:pPr>
            <a:r>
              <a:rPr sz="3200" b="1">
                <a:solidFill>
                  <a:srgbClr val="011993"/>
                </a:solidFill>
                <a:latin typeface="Gill Sans"/>
                <a:ea typeface="Gill Sans"/>
                <a:cs typeface="Gill Sans"/>
                <a:sym typeface="Gill Sans"/>
              </a:rPr>
              <a:t>band bending: macroscopic model</a:t>
            </a:r>
          </a:p>
        </p:txBody>
      </p:sp>
      <p:sp>
        <p:nvSpPr>
          <p:cNvPr id="87" name="Shape 87"/>
          <p:cNvSpPr/>
          <p:nvPr/>
        </p:nvSpPr>
        <p:spPr>
          <a:xfrm>
            <a:off x="2376939" y="3088779"/>
            <a:ext cx="2910682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defRPr sz="32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/>
            </a:pPr>
            <a:r>
              <a:rPr sz="3200" dirty="0"/>
              <a:t>charge transfer</a:t>
            </a:r>
          </a:p>
        </p:txBody>
      </p:sp>
      <p:sp>
        <p:nvSpPr>
          <p:cNvPr id="88" name="Shape 88"/>
          <p:cNvSpPr/>
          <p:nvPr/>
        </p:nvSpPr>
        <p:spPr>
          <a:xfrm>
            <a:off x="8242300" y="3073400"/>
            <a:ext cx="3746500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defRPr sz="32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/>
            </a:pPr>
            <a:r>
              <a:rPr sz="3200"/>
              <a:t>adsorption energy</a:t>
            </a:r>
          </a:p>
        </p:txBody>
      </p:sp>
      <p:grpSp>
        <p:nvGrpSpPr>
          <p:cNvPr id="91" name="Group 91"/>
          <p:cNvGrpSpPr/>
          <p:nvPr/>
        </p:nvGrpSpPr>
        <p:grpSpPr>
          <a:xfrm>
            <a:off x="7607300" y="5016500"/>
            <a:ext cx="3162300" cy="1854293"/>
            <a:chOff x="-215900" y="-139699"/>
            <a:chExt cx="3162300" cy="1854292"/>
          </a:xfrm>
        </p:grpSpPr>
        <p:pic>
          <p:nvPicPr>
            <p:cNvPr id="90" name="F4-ZnO-O-side-view.jpg"/>
            <p:cNvPicPr/>
            <p:nvPr/>
          </p:nvPicPr>
          <p:blipFill>
            <a:blip r:embed="rId5">
              <a:extLst/>
            </a:blip>
            <a:srcRect l="9036" t="290" r="8433" b="43064"/>
            <a:stretch>
              <a:fillRect/>
            </a:stretch>
          </p:blipFill>
          <p:spPr>
            <a:xfrm>
              <a:off x="0" y="0"/>
              <a:ext cx="2730500" cy="1295493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89" name="Picture 88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-215900" y="-139700"/>
              <a:ext cx="3162300" cy="1854293"/>
            </a:xfrm>
            <a:prstGeom prst="rect">
              <a:avLst/>
            </a:prstGeom>
            <a:effectLst/>
          </p:spPr>
        </p:pic>
      </p:grpSp>
      <p:pic>
        <p:nvPicPr>
          <p:cNvPr id="92" name="Picture 91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381249" y="6648449"/>
            <a:ext cx="1689102" cy="1435101"/>
          </a:xfrm>
          <a:prstGeom prst="rect">
            <a:avLst/>
          </a:prstGeom>
        </p:spPr>
      </p:pic>
      <p:sp>
        <p:nvSpPr>
          <p:cNvPr id="94" name="Shape 94"/>
          <p:cNvSpPr/>
          <p:nvPr/>
        </p:nvSpPr>
        <p:spPr>
          <a:xfrm>
            <a:off x="1308100" y="8712200"/>
            <a:ext cx="10045700" cy="1066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1" indent="0" algn="l">
              <a:buFont typeface="Gill Sans"/>
              <a:defRPr sz="1800"/>
            </a:pPr>
            <a:r>
              <a:rPr sz="3200" b="1">
                <a:solidFill>
                  <a:srgbClr val="FF9300"/>
                </a:solidFill>
                <a:latin typeface="Gill Sans"/>
                <a:ea typeface="Gill Sans"/>
                <a:cs typeface="Gill Sans"/>
                <a:sym typeface="Gill Sans"/>
              </a:rPr>
              <a:t>small charge transfer </a:t>
            </a:r>
          </a:p>
          <a:p>
            <a:pPr lvl="1" indent="0" algn="l">
              <a:buFont typeface="Gill Sans"/>
              <a:defRPr sz="1800"/>
            </a:pPr>
            <a:r>
              <a:rPr sz="3200" b="1">
                <a:solidFill>
                  <a:srgbClr val="FF9300"/>
                </a:solidFill>
                <a:latin typeface="Gill Sans"/>
                <a:ea typeface="Gill Sans"/>
                <a:cs typeface="Gill Sans"/>
                <a:sym typeface="Gill Sans"/>
              </a:rPr>
              <a:t>in agreement with UPS of Schlesinger et al.</a:t>
            </a:r>
          </a:p>
        </p:txBody>
      </p:sp>
      <p:pic>
        <p:nvPicPr>
          <p:cNvPr id="95" name="Picture 94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796451" y="7778085"/>
            <a:ext cx="779536" cy="1057878"/>
          </a:xfrm>
          <a:prstGeom prst="rect">
            <a:avLst/>
          </a:prstGeom>
        </p:spPr>
      </p:pic>
      <p:sp>
        <p:nvSpPr>
          <p:cNvPr id="97" name="Shape 97"/>
          <p:cNvSpPr/>
          <p:nvPr/>
        </p:nvSpPr>
        <p:spPr>
          <a:xfrm>
            <a:off x="7493000" y="4540250"/>
            <a:ext cx="468630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1" indent="0" algn="l">
              <a:buClr>
                <a:srgbClr val="011993"/>
              </a:buClr>
              <a:defRPr sz="1800"/>
            </a:pPr>
            <a:r>
              <a:rPr sz="2800" b="1">
                <a:solidFill>
                  <a:srgbClr val="011993"/>
                </a:solidFill>
                <a:latin typeface="Gill Sans"/>
                <a:ea typeface="Gill Sans"/>
                <a:cs typeface="Gill Sans"/>
                <a:sym typeface="Gill Sans"/>
              </a:rPr>
              <a:t>F4TCNQ@ZnO</a:t>
            </a:r>
          </a:p>
        </p:txBody>
      </p:sp>
      <p:sp>
        <p:nvSpPr>
          <p:cNvPr id="98" name="Shape 98"/>
          <p:cNvSpPr/>
          <p:nvPr/>
        </p:nvSpPr>
        <p:spPr>
          <a:xfrm>
            <a:off x="63500" y="2108200"/>
            <a:ext cx="3429000" cy="1066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1" indent="0">
              <a:buFont typeface="Gill Sans"/>
              <a:defRPr sz="1800"/>
            </a:pPr>
            <a:r>
              <a:rPr sz="3200" b="1">
                <a:solidFill>
                  <a:srgbClr val="FF9300"/>
                </a:solidFill>
                <a:latin typeface="Gill Sans"/>
                <a:ea typeface="Gill Sans"/>
                <a:cs typeface="Gill Sans"/>
                <a:sym typeface="Gill Sans"/>
              </a:rPr>
              <a:t>doping</a:t>
            </a:r>
          </a:p>
          <a:p>
            <a:pPr lvl="1" indent="0">
              <a:buFont typeface="Gill Sans"/>
              <a:defRPr sz="1800"/>
            </a:pPr>
            <a:r>
              <a:rPr sz="3200" b="1">
                <a:solidFill>
                  <a:srgbClr val="FF9300"/>
                </a:solidFill>
                <a:latin typeface="Gill Sans"/>
                <a:ea typeface="Gill Sans"/>
                <a:cs typeface="Gill Sans"/>
                <a:sym typeface="Gill Sans"/>
              </a:rPr>
              <a:t>concentration</a:t>
            </a:r>
          </a:p>
        </p:txBody>
      </p:sp>
      <p:pic>
        <p:nvPicPr>
          <p:cNvPr id="99" name="Picture 98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790693" y="1834812"/>
            <a:ext cx="307130" cy="493066"/>
          </a:xfrm>
          <a:prstGeom prst="rect">
            <a:avLst/>
          </a:prstGeom>
        </p:spPr>
      </p:pic>
      <p:pic>
        <p:nvPicPr>
          <p:cNvPr id="101" name="Picture 100"/>
          <p:cNvPicPr/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308100" y="7315200"/>
            <a:ext cx="11493500" cy="1981200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9300" y="1202146"/>
            <a:ext cx="11328400" cy="11557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1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/>
        </p:nvSpPr>
        <p:spPr>
          <a:xfrm>
            <a:off x="241300" y="12700"/>
            <a:ext cx="12268200" cy="110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4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4000" b="1"/>
              <a:t>Surface phase diagrams: ZnO(000-1)</a:t>
            </a:r>
          </a:p>
        </p:txBody>
      </p:sp>
      <p:sp>
        <p:nvSpPr>
          <p:cNvPr id="105" name="Shape 105"/>
          <p:cNvSpPr/>
          <p:nvPr/>
        </p:nvSpPr>
        <p:spPr>
          <a:xfrm>
            <a:off x="2385847" y="1238250"/>
            <a:ext cx="8233107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defRPr sz="3200">
                <a:solidFill>
                  <a:srgbClr val="01199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011993"/>
                </a:solidFill>
              </a:rPr>
              <a:t>DFT-PBE calculations without bulk doping</a:t>
            </a:r>
          </a:p>
        </p:txBody>
      </p:sp>
      <p:pic>
        <p:nvPicPr>
          <p:cNvPr id="124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653" y="12020"/>
            <a:ext cx="1138897" cy="1067958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Shape 125"/>
          <p:cNvSpPr/>
          <p:nvPr/>
        </p:nvSpPr>
        <p:spPr>
          <a:xfrm>
            <a:off x="35653" y="1079499"/>
            <a:ext cx="113889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CRC 951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43" y="1933805"/>
            <a:ext cx="12738100" cy="76454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/>
        </p:nvSpPr>
        <p:spPr>
          <a:xfrm>
            <a:off x="2385847" y="1238250"/>
            <a:ext cx="8233107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defRPr sz="3200">
                <a:solidFill>
                  <a:srgbClr val="01199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011993"/>
                </a:solidFill>
              </a:rPr>
              <a:t>DFT-PBE calculations without bulk doping</a:t>
            </a:r>
          </a:p>
        </p:txBody>
      </p:sp>
      <p:pic>
        <p:nvPicPr>
          <p:cNvPr id="143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653" y="12020"/>
            <a:ext cx="1138897" cy="1067958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Shape 144"/>
          <p:cNvSpPr/>
          <p:nvPr/>
        </p:nvSpPr>
        <p:spPr>
          <a:xfrm>
            <a:off x="35653" y="1079499"/>
            <a:ext cx="113889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CRC 951</a:t>
            </a:r>
          </a:p>
        </p:txBody>
      </p:sp>
      <p:pic>
        <p:nvPicPr>
          <p:cNvPr id="145" name="Picture 144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57800" y="3106113"/>
            <a:ext cx="1422400" cy="4681671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pic>
        <p:nvPicPr>
          <p:cNvPr id="146" name="Picture 145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1300" y="2044700"/>
            <a:ext cx="4714743" cy="3581400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  <p:sp>
        <p:nvSpPr>
          <p:cNvPr id="147" name="Shape 147"/>
          <p:cNvSpPr/>
          <p:nvPr/>
        </p:nvSpPr>
        <p:spPr>
          <a:xfrm>
            <a:off x="241300" y="12700"/>
            <a:ext cx="12268200" cy="110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4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4000" b="1"/>
              <a:t>Surface phase diagrams: ZnO(000-1)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2044700"/>
            <a:ext cx="12738100" cy="75184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400" y="2590800"/>
            <a:ext cx="9994900" cy="6966619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Shape 150"/>
          <p:cNvSpPr/>
          <p:nvPr/>
        </p:nvSpPr>
        <p:spPr>
          <a:xfrm>
            <a:off x="2385847" y="1238250"/>
            <a:ext cx="8233107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defRPr sz="3200">
                <a:solidFill>
                  <a:srgbClr val="01199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011993"/>
                </a:solidFill>
              </a:rPr>
              <a:t>DFT-PBE calculations without bulk doping</a:t>
            </a:r>
          </a:p>
        </p:txBody>
      </p:sp>
      <p:grpSp>
        <p:nvGrpSpPr>
          <p:cNvPr id="153" name="Group 153"/>
          <p:cNvGrpSpPr/>
          <p:nvPr/>
        </p:nvGrpSpPr>
        <p:grpSpPr>
          <a:xfrm>
            <a:off x="5969000" y="3886853"/>
            <a:ext cx="2654300" cy="2274702"/>
            <a:chOff x="-215900" y="-139700"/>
            <a:chExt cx="2654300" cy="2274700"/>
          </a:xfrm>
        </p:grpSpPr>
        <p:pic>
          <p:nvPicPr>
            <p:cNvPr id="152" name="dropped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2222500" cy="17159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51" name="Picture 150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215900" y="-139700"/>
              <a:ext cx="2654300" cy="2274701"/>
            </a:xfrm>
            <a:prstGeom prst="rect">
              <a:avLst/>
            </a:prstGeom>
            <a:effectLst/>
          </p:spPr>
        </p:pic>
      </p:grpSp>
      <p:grpSp>
        <p:nvGrpSpPr>
          <p:cNvPr id="156" name="Group 156"/>
          <p:cNvGrpSpPr/>
          <p:nvPr/>
        </p:nvGrpSpPr>
        <p:grpSpPr>
          <a:xfrm>
            <a:off x="4546600" y="6433584"/>
            <a:ext cx="2565400" cy="2113517"/>
            <a:chOff x="-215900" y="-139700"/>
            <a:chExt cx="2565400" cy="2113516"/>
          </a:xfrm>
        </p:grpSpPr>
        <p:pic>
          <p:nvPicPr>
            <p:cNvPr id="155" name="dropped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2133600" cy="155471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54" name="Picture 153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-215900" y="-139700"/>
              <a:ext cx="2565400" cy="2113517"/>
            </a:xfrm>
            <a:prstGeom prst="rect">
              <a:avLst/>
            </a:prstGeom>
            <a:effectLst/>
          </p:spPr>
        </p:pic>
      </p:grpSp>
      <p:grpSp>
        <p:nvGrpSpPr>
          <p:cNvPr id="159" name="Group 159"/>
          <p:cNvGrpSpPr/>
          <p:nvPr/>
        </p:nvGrpSpPr>
        <p:grpSpPr>
          <a:xfrm>
            <a:off x="10179664" y="3943954"/>
            <a:ext cx="2705101" cy="2236713"/>
            <a:chOff x="-215900" y="-139700"/>
            <a:chExt cx="2705100" cy="2236711"/>
          </a:xfrm>
        </p:grpSpPr>
        <p:pic>
          <p:nvPicPr>
            <p:cNvPr id="158" name="droppedImage.pdf"/>
            <p:cNvPicPr/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0" y="0"/>
              <a:ext cx="2273300" cy="167791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57" name="Picture 156"/>
            <p:cNvPicPr/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-215900" y="-139700"/>
              <a:ext cx="2705100" cy="2236712"/>
            </a:xfrm>
            <a:prstGeom prst="rect">
              <a:avLst/>
            </a:prstGeom>
            <a:effectLst/>
          </p:spPr>
        </p:pic>
      </p:grpSp>
      <p:grpSp>
        <p:nvGrpSpPr>
          <p:cNvPr id="162" name="Group 162"/>
          <p:cNvGrpSpPr/>
          <p:nvPr/>
        </p:nvGrpSpPr>
        <p:grpSpPr>
          <a:xfrm>
            <a:off x="10210403" y="7237545"/>
            <a:ext cx="2667397" cy="2197101"/>
            <a:chOff x="-215900" y="-139700"/>
            <a:chExt cx="2667396" cy="2197100"/>
          </a:xfrm>
        </p:grpSpPr>
        <p:pic>
          <p:nvPicPr>
            <p:cNvPr id="161" name="droppedImage.pdf"/>
            <p:cNvPicPr/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0" y="0"/>
              <a:ext cx="2235597" cy="163830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60" name="Picture 159"/>
            <p:cNvPicPr/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-215900" y="-139700"/>
              <a:ext cx="2667397" cy="2197100"/>
            </a:xfrm>
            <a:prstGeom prst="rect">
              <a:avLst/>
            </a:prstGeom>
            <a:effectLst/>
          </p:spPr>
        </p:pic>
      </p:grpSp>
      <p:sp>
        <p:nvSpPr>
          <p:cNvPr id="163" name="Shape 163"/>
          <p:cNvSpPr/>
          <p:nvPr/>
        </p:nvSpPr>
        <p:spPr>
          <a:xfrm flipH="1">
            <a:off x="8851832" y="6142500"/>
            <a:ext cx="1766029" cy="1035647"/>
          </a:xfrm>
          <a:prstGeom prst="line">
            <a:avLst/>
          </a:prstGeom>
          <a:ln w="50800">
            <a:solidFill/>
            <a:miter lim="400000"/>
            <a:headEnd type="stealth"/>
          </a:ln>
        </p:spPr>
        <p:txBody>
          <a:bodyPr lIns="0" tIns="0" rIns="0" bIns="0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64" name="Shape 164"/>
          <p:cNvSpPr/>
          <p:nvPr/>
        </p:nvSpPr>
        <p:spPr>
          <a:xfrm flipH="1" flipV="1">
            <a:off x="8636000" y="7982546"/>
            <a:ext cx="1535442" cy="86188"/>
          </a:xfrm>
          <a:prstGeom prst="line">
            <a:avLst/>
          </a:prstGeom>
          <a:ln w="50800">
            <a:solidFill/>
            <a:miter lim="400000"/>
            <a:headEnd type="stealth"/>
          </a:ln>
        </p:spPr>
        <p:txBody>
          <a:bodyPr lIns="0" tIns="0" rIns="0" bIns="0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165" name="pasted-image.png"/>
          <p:cNvPicPr/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35653" y="12020"/>
            <a:ext cx="1138897" cy="1067958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Shape 166"/>
          <p:cNvSpPr/>
          <p:nvPr/>
        </p:nvSpPr>
        <p:spPr>
          <a:xfrm>
            <a:off x="35653" y="1079499"/>
            <a:ext cx="113889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CRC 951</a:t>
            </a:r>
          </a:p>
        </p:txBody>
      </p:sp>
      <p:pic>
        <p:nvPicPr>
          <p:cNvPr id="167" name="Picture 166"/>
          <p:cNvPicPr/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5257800" y="3106113"/>
            <a:ext cx="1422400" cy="4681671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pic>
        <p:nvPicPr>
          <p:cNvPr id="168" name="Picture 167"/>
          <p:cNvPicPr/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2967501" y="7556500"/>
            <a:ext cx="9910299" cy="1981201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  <p:pic>
        <p:nvPicPr>
          <p:cNvPr id="169" name="Picture 168"/>
          <p:cNvPicPr/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241300" y="2044700"/>
            <a:ext cx="4714743" cy="3581400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  <p:sp>
        <p:nvSpPr>
          <p:cNvPr id="170" name="Shape 170"/>
          <p:cNvSpPr/>
          <p:nvPr/>
        </p:nvSpPr>
        <p:spPr>
          <a:xfrm>
            <a:off x="241300" y="12700"/>
            <a:ext cx="12268200" cy="110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4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4000" b="1"/>
              <a:t>Surface phase diagrams: ZnO(000-1)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653" y="12020"/>
            <a:ext cx="1138897" cy="1067958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Shape 173"/>
          <p:cNvSpPr/>
          <p:nvPr/>
        </p:nvSpPr>
        <p:spPr>
          <a:xfrm>
            <a:off x="35653" y="1079499"/>
            <a:ext cx="113889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CRC 951</a:t>
            </a:r>
          </a:p>
        </p:txBody>
      </p:sp>
      <p:grpSp>
        <p:nvGrpSpPr>
          <p:cNvPr id="176" name="Group 176"/>
          <p:cNvGrpSpPr/>
          <p:nvPr/>
        </p:nvGrpSpPr>
        <p:grpSpPr>
          <a:xfrm>
            <a:off x="1130300" y="1663700"/>
            <a:ext cx="10731500" cy="7636020"/>
            <a:chOff x="-215900" y="-139700"/>
            <a:chExt cx="10731500" cy="7636019"/>
          </a:xfrm>
        </p:grpSpPr>
        <p:pic>
          <p:nvPicPr>
            <p:cNvPr id="175" name="ZnO_2x1_H_phases_n-type_HS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0299700" cy="707722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74" name="Picture 173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215900" y="-139700"/>
              <a:ext cx="10731500" cy="7636020"/>
            </a:xfrm>
            <a:prstGeom prst="rect">
              <a:avLst/>
            </a:prstGeom>
            <a:effectLst/>
          </p:spPr>
        </p:pic>
      </p:grpSp>
      <p:sp>
        <p:nvSpPr>
          <p:cNvPr id="177" name="Shape 177"/>
          <p:cNvSpPr/>
          <p:nvPr/>
        </p:nvSpPr>
        <p:spPr>
          <a:xfrm>
            <a:off x="571500" y="-6452"/>
            <a:ext cx="12268200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4000" b="1"/>
            </a:lvl1pPr>
          </a:lstStyle>
          <a:p>
            <a:pPr lvl="0">
              <a:defRPr sz="1800" b="0"/>
            </a:pPr>
            <a:r>
              <a:rPr sz="4000" b="1"/>
              <a:t>Doping approach applied to ZnO(000-1)</a:t>
            </a:r>
          </a:p>
        </p:txBody>
      </p:sp>
      <p:sp>
        <p:nvSpPr>
          <p:cNvPr id="178" name="Shape 178"/>
          <p:cNvSpPr/>
          <p:nvPr/>
        </p:nvSpPr>
        <p:spPr>
          <a:xfrm>
            <a:off x="2374900" y="1028700"/>
            <a:ext cx="8890000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marL="317500" indent="-317500" algn="l">
              <a:buSzPct val="125000"/>
              <a:buChar char="•"/>
              <a:defRPr sz="3200">
                <a:solidFill>
                  <a:srgbClr val="01199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011993"/>
                </a:solidFill>
              </a:rPr>
              <a:t>H-deficient surfaces stabilized by n-type conditions</a:t>
            </a:r>
          </a:p>
        </p:txBody>
      </p:sp>
      <p:sp>
        <p:nvSpPr>
          <p:cNvPr id="179" name="Shape 179"/>
          <p:cNvSpPr/>
          <p:nvPr/>
        </p:nvSpPr>
        <p:spPr>
          <a:xfrm>
            <a:off x="10033000" y="8394700"/>
            <a:ext cx="1879600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3200">
                <a:solidFill>
                  <a:srgbClr val="01199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011993"/>
                </a:solidFill>
              </a:rPr>
              <a:t>H-rich</a:t>
            </a:r>
          </a:p>
        </p:txBody>
      </p:sp>
      <p:sp>
        <p:nvSpPr>
          <p:cNvPr id="180" name="Shape 180"/>
          <p:cNvSpPr/>
          <p:nvPr/>
        </p:nvSpPr>
        <p:spPr>
          <a:xfrm>
            <a:off x="1816100" y="8394700"/>
            <a:ext cx="1879600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3200">
                <a:solidFill>
                  <a:srgbClr val="01199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011993"/>
                </a:solidFill>
              </a:rPr>
              <a:t>H-poor</a:t>
            </a:r>
          </a:p>
        </p:txBody>
      </p:sp>
      <p:pic>
        <p:nvPicPr>
          <p:cNvPr id="181" name="Picture 180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891301" y="7315200"/>
            <a:ext cx="9910299" cy="1981200"/>
          </a:xfrm>
          <a:prstGeom prst="rect">
            <a:avLst/>
          </a:prstGeom>
          <a:effectLst>
            <a:outerShdw blurRad="50800" dist="50800" dir="4320000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" grpId="1" animBg="1" advAuto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656</Words>
  <Application>Microsoft Macintosh PowerPoint</Application>
  <PresentationFormat>Custom</PresentationFormat>
  <Paragraphs>117</Paragraphs>
  <Slides>24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White</vt:lpstr>
      <vt:lpstr>B4 First principles characterization of hybrid inorganic organic interfaces </vt:lpstr>
      <vt:lpstr>Publications  resulting from the 1st funding period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Objectives for 2nd funding period</vt:lpstr>
      <vt:lpstr>PowerPoint Presentation</vt:lpstr>
      <vt:lpstr>PowerPoint Presentation</vt:lpstr>
      <vt:lpstr>PowerPoint Presentation</vt:lpstr>
      <vt:lpstr>PowerPoint Presentation</vt:lpstr>
      <vt:lpstr>B1: Temperature and electron-phonon coupling</vt:lpstr>
      <vt:lpstr>B1: Temperature and electron-phonon coupling</vt:lpstr>
      <vt:lpstr>B1: Temperature and electron-phonon coupling</vt:lpstr>
      <vt:lpstr>B2: Disorder</vt:lpstr>
      <vt:lpstr>B2: Disorder</vt:lpstr>
      <vt:lpstr>B2: Disorder</vt:lpstr>
      <vt:lpstr>Electron-phonon coupling and disorder in organic multilayers</vt:lpstr>
      <vt:lpstr>Summary of objectives for 2. funding period</vt:lpstr>
      <vt:lpstr>Summary of collaborations within the CRC</vt:lpstr>
      <vt:lpstr>Give and Take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B4 First principles characterization of hybrid inorganic organic interfaces </dc:title>
  <cp:lastModifiedBy>Thomas Koerzdoerfer</cp:lastModifiedBy>
  <cp:revision>4</cp:revision>
  <dcterms:modified xsi:type="dcterms:W3CDTF">2014-10-09T08:05:22Z</dcterms:modified>
</cp:coreProperties>
</file>