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8" r:id="rId4"/>
    <p:sldId id="282" r:id="rId5"/>
    <p:sldId id="260" r:id="rId6"/>
    <p:sldId id="272" r:id="rId7"/>
    <p:sldId id="261" r:id="rId8"/>
    <p:sldId id="270" r:id="rId9"/>
    <p:sldId id="281" r:id="rId10"/>
    <p:sldId id="283" r:id="rId11"/>
    <p:sldId id="276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24" autoAdjust="0"/>
  </p:normalViewPr>
  <p:slideViewPr>
    <p:cSldViewPr>
      <p:cViewPr varScale="1">
        <p:scale>
          <a:sx n="113" d="100"/>
          <a:sy n="113" d="100"/>
        </p:scale>
        <p:origin x="15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65EB0-D065-4854-AF5E-EFCD9F8D55E4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CB910-AE6F-49BD-B164-E2C5E7D7A1C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18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</a:t>
            </a:r>
            <a:r>
              <a:rPr kumimoji="1" lang="en-US" altLang="ja-JP" baseline="0" dirty="0" smtClean="0"/>
              <a:t> title of our research project is assembly and local probing of single molecules and defects on ultra-thin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films on metals.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38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First let me briefly introduce our basic idea.</a:t>
            </a:r>
          </a:p>
          <a:p>
            <a:r>
              <a:rPr kumimoji="1" lang="en-US" altLang="ja-JP" dirty="0" smtClean="0"/>
              <a:t>We plan to use ultrathin </a:t>
            </a:r>
            <a:r>
              <a:rPr kumimoji="1" lang="en-US" altLang="ja-JP" dirty="0" err="1" smtClean="0"/>
              <a:t>ZnO</a:t>
            </a:r>
            <a:r>
              <a:rPr kumimoji="1" lang="en-US" altLang="ja-JP" baseline="0" dirty="0" smtClean="0"/>
              <a:t> films on metal substrate as model system, and study using LT-SPM.</a:t>
            </a:r>
          </a:p>
          <a:p>
            <a:r>
              <a:rPr kumimoji="1" lang="en-US" altLang="ja-JP" baseline="0" dirty="0" smtClean="0"/>
              <a:t>Ultrathin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films can be prepared in UHV conditions and may be able to control the morphology by the growth conditions.</a:t>
            </a:r>
          </a:p>
          <a:p>
            <a:r>
              <a:rPr kumimoji="1" lang="en-US" altLang="ja-JP" baseline="0" dirty="0" smtClean="0"/>
              <a:t>The structure and property of the ultrathin film is different from the bulk, but they relax to the bulk one rather rapidly with increasing the thickness.</a:t>
            </a:r>
          </a:p>
          <a:p>
            <a:r>
              <a:rPr kumimoji="1" lang="en-US" altLang="ja-JP" baseline="0" dirty="0" smtClean="0"/>
              <a:t>For example, the relaxation to the bulk structure was observed even at 4</a:t>
            </a:r>
            <a:r>
              <a:rPr kumimoji="1" lang="en-US" altLang="ja-JP" baseline="30000" dirty="0" smtClean="0"/>
              <a:t>th</a:t>
            </a:r>
            <a:r>
              <a:rPr kumimoji="1" lang="en-US" altLang="ja-JP" baseline="0" dirty="0" smtClean="0"/>
              <a:t> of single atomic layers for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on Ag(111).</a:t>
            </a:r>
          </a:p>
          <a:p>
            <a:r>
              <a:rPr kumimoji="1" lang="en-US" altLang="ja-JP" baseline="0" dirty="0" smtClean="0"/>
              <a:t>LT-SPM can provide atomic resolution imaging, local electronic spectroscopy, and local work function measurement.</a:t>
            </a:r>
          </a:p>
          <a:p>
            <a:r>
              <a:rPr kumimoji="1" lang="en-US" altLang="ja-JP" baseline="0" dirty="0" smtClean="0"/>
              <a:t>They will give important insights into the structure, electronic state, and reactivity of HIOS at the single atom/molecule level.</a:t>
            </a:r>
          </a:p>
          <a:p>
            <a:r>
              <a:rPr kumimoji="1" lang="en-US" altLang="ja-JP" baseline="0" dirty="0" smtClean="0"/>
              <a:t>STS is, of course, a very suitable experimental technique to explore this question, then this is an advantage of the use of the conductive ultrathin film.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330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I quickly introduce our instruments.</a:t>
            </a:r>
            <a:endParaRPr kumimoji="1" lang="ja-JP" altLang="en-US" dirty="0" smtClean="0"/>
          </a:p>
          <a:p>
            <a:r>
              <a:rPr kumimoji="1" lang="en-US" altLang="ja-JP" dirty="0" smtClean="0"/>
              <a:t>We </a:t>
            </a:r>
            <a:r>
              <a:rPr kumimoji="1" lang="en-US" altLang="ja-JP" baseline="0" dirty="0" smtClean="0"/>
              <a:t>operate low-temperature scanning probe microscopy.</a:t>
            </a:r>
          </a:p>
          <a:p>
            <a:r>
              <a:rPr kumimoji="1" lang="en-US" altLang="ja-JP" baseline="0" dirty="0" smtClean="0"/>
              <a:t>Using tuning fork sensor, we can measure STM and </a:t>
            </a:r>
            <a:r>
              <a:rPr kumimoji="1" lang="en-US" altLang="ja-JP" baseline="0" dirty="0" err="1" smtClean="0"/>
              <a:t>nc</a:t>
            </a:r>
            <a:r>
              <a:rPr kumimoji="1" lang="en-US" altLang="ja-JP" baseline="0" dirty="0" smtClean="0"/>
              <a:t>-AFM at the same time.</a:t>
            </a:r>
          </a:p>
          <a:p>
            <a:r>
              <a:rPr kumimoji="1" lang="en-US" altLang="ja-JP" baseline="0" dirty="0" smtClean="0"/>
              <a:t>Laser optics are also quipped in the system, which makes it possible to illuminate the SPM junction in a controlled manner.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059A-F17E-4FC7-9ECB-FC8EE0A4568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818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Second, we also have a tip-enhanced Raman spectroscopy in UHV conditions.</a:t>
            </a:r>
          </a:p>
          <a:p>
            <a:r>
              <a:rPr kumimoji="1" lang="en-US" altLang="ja-JP" dirty="0" smtClean="0"/>
              <a:t>Illumination of SPM junction causes localized </a:t>
            </a:r>
            <a:r>
              <a:rPr kumimoji="1" lang="en-US" altLang="ja-JP" dirty="0" err="1" smtClean="0"/>
              <a:t>plasmon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plariton</a:t>
            </a:r>
            <a:r>
              <a:rPr kumimoji="1" lang="en-US" altLang="ja-JP" dirty="0" smtClean="0"/>
              <a:t>,</a:t>
            </a:r>
            <a:r>
              <a:rPr kumimoji="1" lang="en-US" altLang="ja-JP" baseline="0" dirty="0" smtClean="0"/>
              <a:t> resulting in the strong enhancement of Raman scattering in the vicinity of tip apex.</a:t>
            </a:r>
          </a:p>
          <a:p>
            <a:r>
              <a:rPr kumimoji="1" lang="en-US" altLang="ja-JP" baseline="0" dirty="0" smtClean="0"/>
              <a:t>This is a powerful method to characterize geometrical structure and local defects and molecules.</a:t>
            </a:r>
          </a:p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059A-F17E-4FC7-9ECB-FC8EE0A4568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534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Now I show</a:t>
            </a:r>
            <a:r>
              <a:rPr kumimoji="1" lang="en-US" altLang="ja-JP" baseline="0" dirty="0" smtClean="0"/>
              <a:t> how the ultrathin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layers look like.</a:t>
            </a:r>
          </a:p>
          <a:p>
            <a:r>
              <a:rPr kumimoji="1" lang="en-US" altLang="ja-JP" baseline="0" dirty="0" smtClean="0"/>
              <a:t>Here shows a Ag(111) surface that is partially covered by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layers.</a:t>
            </a:r>
          </a:p>
          <a:p>
            <a:r>
              <a:rPr kumimoji="1" lang="en-US" altLang="ja-JP" baseline="0" dirty="0" smtClean="0"/>
              <a:t>Here we see only below 3 MLs, which have an atomically-flat graphene-like structure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160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</a:t>
            </a:r>
            <a:r>
              <a:rPr kumimoji="1" lang="en-US" altLang="ja-JP" baseline="0" dirty="0" smtClean="0"/>
              <a:t> graphene-like structure is relaxes to bulk (0001) structure at higher layers, which could bridge the discussion between thin films and bulk surface.</a:t>
            </a:r>
          </a:p>
          <a:p>
            <a:r>
              <a:rPr kumimoji="1" lang="en-US" altLang="ja-JP" baseline="0" dirty="0" smtClean="0"/>
              <a:t>As shown here, the thicker layer looks more defective, indicating the transition to the bulk </a:t>
            </a:r>
            <a:r>
              <a:rPr kumimoji="1" lang="en-US" altLang="ja-JP" baseline="0" dirty="0" err="1" smtClean="0"/>
              <a:t>strucutre</a:t>
            </a:r>
            <a:r>
              <a:rPr kumimoji="1" lang="en-US" altLang="ja-JP" baseline="0" dirty="0" smtClean="0"/>
              <a:t>.</a:t>
            </a:r>
          </a:p>
          <a:p>
            <a:r>
              <a:rPr kumimoji="1" lang="en-US" altLang="ja-JP" baseline="0" dirty="0" smtClean="0"/>
              <a:t>It is very challenging to identify what kind of defects exists.</a:t>
            </a:r>
          </a:p>
          <a:p>
            <a:r>
              <a:rPr kumimoji="1" lang="en-US" altLang="ja-JP" baseline="0" dirty="0" smtClean="0"/>
              <a:t>They will be a good target for the characterization of TERS.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158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 shows the STS</a:t>
            </a:r>
            <a:r>
              <a:rPr kumimoji="1" lang="en-US" altLang="ja-JP" baseline="0" dirty="0" smtClean="0"/>
              <a:t> results for ultrathin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layers, and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states are clearly observed with thickness dependence.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788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</a:t>
            </a:r>
            <a:r>
              <a:rPr kumimoji="1" lang="en-US" altLang="ja-JP" baseline="0" dirty="0" smtClean="0"/>
              <a:t> is an overview of our project.</a:t>
            </a:r>
          </a:p>
          <a:p>
            <a:r>
              <a:rPr kumimoji="1" lang="en-US" altLang="ja-JP" baseline="0" dirty="0" smtClean="0"/>
              <a:t>We plan to characterize local geometrical &amp; electronic structures of molecules &amp; intrinsic defects 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films using LT-SPM.</a:t>
            </a:r>
          </a:p>
          <a:p>
            <a:r>
              <a:rPr kumimoji="1" lang="en-US" altLang="ja-JP" baseline="0" dirty="0" smtClean="0"/>
              <a:t>I’d like to provide new microscopic insights into the energy level alignment and impact of local defects on that. </a:t>
            </a:r>
          </a:p>
          <a:p>
            <a:r>
              <a:rPr kumimoji="1" lang="en-US" altLang="ja-JP" baseline="0" dirty="0" smtClean="0"/>
              <a:t>To address this fundamental question, I’d like to have a collaborative effort with...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84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</a:t>
            </a:r>
            <a:r>
              <a:rPr kumimoji="1" lang="en-US" altLang="ja-JP" baseline="0" dirty="0" smtClean="0"/>
              <a:t> is an overview of our project.</a:t>
            </a:r>
          </a:p>
          <a:p>
            <a:r>
              <a:rPr kumimoji="1" lang="en-US" altLang="ja-JP" baseline="0" dirty="0" smtClean="0"/>
              <a:t>We plan to characterize local geometrical &amp; electronic structures of molecules &amp; intrinsic defects in </a:t>
            </a:r>
            <a:r>
              <a:rPr kumimoji="1" lang="en-US" altLang="ja-JP" baseline="0" dirty="0" err="1" smtClean="0"/>
              <a:t>ZnO</a:t>
            </a:r>
            <a:r>
              <a:rPr kumimoji="1" lang="en-US" altLang="ja-JP" baseline="0" dirty="0" smtClean="0"/>
              <a:t> films using LT-SPM.</a:t>
            </a:r>
          </a:p>
          <a:p>
            <a:r>
              <a:rPr kumimoji="1" lang="en-US" altLang="ja-JP" baseline="0" dirty="0" smtClean="0"/>
              <a:t>I’d like to provide new microscopic insights into the energy level alignment and impact of local defects on that. </a:t>
            </a:r>
          </a:p>
          <a:p>
            <a:r>
              <a:rPr kumimoji="1" lang="en-US" altLang="ja-JP" baseline="0" dirty="0" smtClean="0"/>
              <a:t>To address this fundamental question, I’d like to have a collaborative effort with...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910-AE6F-49BD-B164-E2C5E7D7A1C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42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74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60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159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3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42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19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62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6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66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820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6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53188-ED48-4C49-96F8-29953A49492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5E1D5-81C4-429D-968F-9CC9E4383B5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48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52028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ja-JP" sz="4000" dirty="0"/>
              <a:t>A2</a:t>
            </a: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en-US" altLang="ja-JP" sz="3200" dirty="0"/>
              <a:t>Assembly </a:t>
            </a:r>
            <a:r>
              <a:rPr lang="en-US" altLang="ja-JP" sz="3200" dirty="0" smtClean="0"/>
              <a:t>and </a:t>
            </a:r>
            <a:r>
              <a:rPr lang="en-US" altLang="ja-JP" sz="3200" dirty="0"/>
              <a:t>local probing of single molecules and defects on ultra-thin </a:t>
            </a:r>
            <a:r>
              <a:rPr lang="en-US" altLang="ja-JP" sz="3200" dirty="0" err="1"/>
              <a:t>ZnO</a:t>
            </a:r>
            <a:r>
              <a:rPr lang="en-US" altLang="ja-JP" sz="3200" dirty="0"/>
              <a:t> films on metals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Takashi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Kumagai</a:t>
            </a:r>
            <a:r>
              <a:rPr kumimoji="1" lang="en-US" altLang="ja-JP" dirty="0" smtClean="0">
                <a:solidFill>
                  <a:schemeClr val="tx1"/>
                </a:solidFill>
              </a:rPr>
              <a:t>, Martin Wolf</a:t>
            </a:r>
          </a:p>
          <a:p>
            <a:r>
              <a:rPr lang="en-US" altLang="ja-JP" i="1" dirty="0" smtClean="0">
                <a:solidFill>
                  <a:schemeClr val="tx1"/>
                </a:solidFill>
              </a:rPr>
              <a:t>Fritz-Haber Institute</a:t>
            </a:r>
            <a:endParaRPr kumimoji="1" lang="ja-JP" alt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5" y="1052736"/>
            <a:ext cx="8438930" cy="302433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996151" y="309604"/>
            <a:ext cx="3151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Overview of our project</a:t>
            </a:r>
            <a:endParaRPr kumimoji="1" lang="ja-JP" altLang="en-US" sz="2400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2816" y="4436018"/>
            <a:ext cx="7717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ja-JP" b="1" dirty="0" smtClean="0"/>
              <a:t>Characterize </a:t>
            </a:r>
            <a:r>
              <a:rPr lang="en-US" altLang="ja-JP" b="1" dirty="0"/>
              <a:t>local </a:t>
            </a:r>
            <a:r>
              <a:rPr lang="en-US" altLang="ja-JP" b="1" dirty="0" smtClean="0"/>
              <a:t>geometric </a:t>
            </a:r>
            <a:r>
              <a:rPr lang="en-US" altLang="ja-JP" b="1" dirty="0"/>
              <a:t>&amp; electronic structures of molecules &amp; intrinsic defects </a:t>
            </a:r>
            <a:r>
              <a:rPr lang="en-US" altLang="ja-JP" b="1" dirty="0" smtClean="0"/>
              <a:t>on </a:t>
            </a:r>
            <a:r>
              <a:rPr lang="en-US" altLang="ja-JP" b="1" dirty="0" err="1"/>
              <a:t>ZnO</a:t>
            </a:r>
            <a:r>
              <a:rPr lang="en-US" altLang="ja-JP" b="1" dirty="0"/>
              <a:t> </a:t>
            </a:r>
            <a:r>
              <a:rPr lang="en-US" altLang="ja-JP" b="1" dirty="0" smtClean="0"/>
              <a:t>films by LT-SPM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940" y="6165304"/>
            <a:ext cx="851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solidFill>
                  <a:schemeClr val="accent2"/>
                </a:solidFill>
              </a:rPr>
              <a:t>New </a:t>
            </a:r>
            <a:r>
              <a:rPr lang="en-US" altLang="ja-JP" b="1" i="1" dirty="0">
                <a:solidFill>
                  <a:schemeClr val="accent2"/>
                </a:solidFill>
              </a:rPr>
              <a:t>microscopic insights into the energy level alignment and impact of local defects</a:t>
            </a:r>
            <a:endParaRPr kumimoji="1" lang="ja-JP" altLang="en-US" b="1" i="1" dirty="0">
              <a:solidFill>
                <a:schemeClr val="accent2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4283967" y="5517232"/>
            <a:ext cx="576064" cy="30430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06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1547664" y="4437112"/>
            <a:ext cx="6120680" cy="220955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5" y="1052736"/>
            <a:ext cx="8438930" cy="302433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996151" y="309604"/>
            <a:ext cx="3151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Overview of our project</a:t>
            </a:r>
            <a:endParaRPr kumimoji="1" lang="ja-JP" altLang="en-US" sz="2400" u="sng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26984" y="4437112"/>
            <a:ext cx="5490029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dirty="0" smtClean="0"/>
              <a:t>I’d like to have a collaboration with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/>
              <a:t>A3(Hecht) for organic molecules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/>
              <a:t>A4(</a:t>
            </a:r>
            <a:r>
              <a:rPr lang="en-US" altLang="ja-JP" dirty="0" err="1" smtClean="0"/>
              <a:t>Heimel</a:t>
            </a:r>
            <a:r>
              <a:rPr lang="en-US" altLang="ja-JP" dirty="0" smtClean="0"/>
              <a:t>) for theoretical support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/>
              <a:t>A8(Koch) for comparison of electronic structure at HIOS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/>
              <a:t>B4(</a:t>
            </a:r>
            <a:r>
              <a:rPr lang="en-US" altLang="ja-JP" dirty="0" err="1" smtClean="0"/>
              <a:t>K</a:t>
            </a:r>
            <a:r>
              <a:rPr lang="en-US" altLang="ja-JP" dirty="0" err="1" smtClean="0">
                <a:cs typeface="Times New Roman" panose="02020603050405020304" pitchFamily="18" charset="0"/>
              </a:rPr>
              <a:t>örzendörfer</a:t>
            </a:r>
            <a:r>
              <a:rPr lang="en-US" altLang="ja-JP" dirty="0" smtClean="0">
                <a:cs typeface="Times New Roman" panose="02020603050405020304" pitchFamily="18" charset="0"/>
              </a:rPr>
              <a:t>, </a:t>
            </a:r>
            <a:r>
              <a:rPr lang="en-US" altLang="ja-JP" dirty="0" err="1" smtClean="0">
                <a:cs typeface="Times New Roman" panose="02020603050405020304" pitchFamily="18" charset="0"/>
              </a:rPr>
              <a:t>Scheffler</a:t>
            </a:r>
            <a:r>
              <a:rPr lang="en-US" altLang="ja-JP" dirty="0" smtClean="0">
                <a:cs typeface="Times New Roman" panose="02020603050405020304" pitchFamily="18" charset="0"/>
              </a:rPr>
              <a:t>, </a:t>
            </a:r>
            <a:r>
              <a:rPr lang="en-US" altLang="ja-JP" dirty="0" err="1" smtClean="0">
                <a:cs typeface="Times New Roman" panose="02020603050405020304" pitchFamily="18" charset="0"/>
              </a:rPr>
              <a:t>Rinke</a:t>
            </a:r>
            <a:r>
              <a:rPr lang="en-US" altLang="ja-JP" dirty="0" smtClean="0"/>
              <a:t>) for theoretical support</a:t>
            </a:r>
          </a:p>
        </p:txBody>
      </p:sp>
    </p:spTree>
    <p:extLst>
      <p:ext uri="{BB962C8B-B14F-4D97-AF65-F5344CB8AC3E}">
        <p14:creationId xmlns:p14="http://schemas.microsoft.com/office/powerpoint/2010/main" val="286979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97812" y="4653136"/>
            <a:ext cx="8352928" cy="9387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64211" y="309604"/>
            <a:ext cx="320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Basic idea of our project</a:t>
            </a:r>
            <a:endParaRPr kumimoji="1" lang="ja-JP" altLang="en-US" sz="2400" u="sng" dirty="0"/>
          </a:p>
        </p:txBody>
      </p:sp>
      <p:pic>
        <p:nvPicPr>
          <p:cNvPr id="1027" name="Picture 3" descr="C:\Users\Owner\Dropbox\Heinneberger\ZnO_lay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300" y="1500152"/>
            <a:ext cx="6910186" cy="282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00902" y="893352"/>
            <a:ext cx="8344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“Ultrathin </a:t>
            </a:r>
            <a:r>
              <a:rPr kumimoji="1" lang="en-US" altLang="ja-JP" b="1" i="1" dirty="0" err="1" smtClean="0"/>
              <a:t>ZnO</a:t>
            </a:r>
            <a:r>
              <a:rPr kumimoji="1" lang="en-US" altLang="ja-JP" b="1" i="1" dirty="0" smtClean="0"/>
              <a:t> films on metal substrate as model system, study by UHV-LT-STM/AFM”</a:t>
            </a:r>
            <a:endParaRPr kumimoji="1" lang="ja-JP" altLang="en-US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09757" y="4660820"/>
            <a:ext cx="8126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 smtClean="0">
                <a:solidFill>
                  <a:srgbClr val="C00000"/>
                </a:solidFill>
              </a:rPr>
              <a:t>The relation between geometric and electronic structures (energy level alignment) of organic molecules and defects on </a:t>
            </a:r>
            <a:r>
              <a:rPr kumimoji="1" lang="en-US" altLang="ja-JP" b="1" dirty="0" err="1" smtClean="0">
                <a:solidFill>
                  <a:srgbClr val="C00000"/>
                </a:solidFill>
              </a:rPr>
              <a:t>ZnO</a:t>
            </a:r>
            <a:r>
              <a:rPr kumimoji="1" lang="en-US" altLang="ja-JP" b="1" dirty="0" smtClean="0">
                <a:solidFill>
                  <a:srgbClr val="C00000"/>
                </a:solidFill>
              </a:rPr>
              <a:t> surface </a:t>
            </a:r>
            <a:r>
              <a:rPr kumimoji="1" lang="en-US" altLang="ja-JP" b="1" i="1" u="sng" dirty="0" smtClean="0">
                <a:solidFill>
                  <a:srgbClr val="C00000"/>
                </a:solidFill>
              </a:rPr>
              <a:t>at the single atom/molecule level</a:t>
            </a:r>
            <a:r>
              <a:rPr kumimoji="1" lang="en-US" altLang="ja-JP" b="1" dirty="0" smtClean="0">
                <a:solidFill>
                  <a:srgbClr val="C00000"/>
                </a:solidFill>
              </a:rPr>
              <a:t>.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272847" y="5789391"/>
            <a:ext cx="6608669" cy="820270"/>
            <a:chOff x="1272847" y="5789391"/>
            <a:chExt cx="6608669" cy="820270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1272847" y="6209551"/>
              <a:ext cx="66086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i="1" dirty="0" smtClean="0"/>
                <a:t>STS is powerful to learn this! </a:t>
              </a:r>
              <a:r>
                <a:rPr kumimoji="1" lang="ja-JP" altLang="en-US" sz="2000" b="1" i="1" dirty="0" smtClean="0"/>
                <a:t>← </a:t>
              </a:r>
              <a:r>
                <a:rPr kumimoji="1" lang="en-US" altLang="ja-JP" sz="2000" b="1" i="1" u="sng" dirty="0" smtClean="0"/>
                <a:t>Advantage of ultra-thin films</a:t>
              </a:r>
              <a:endParaRPr kumimoji="1" lang="ja-JP" altLang="en-US" sz="2000" b="1" i="1" u="sng" dirty="0"/>
            </a:p>
          </p:txBody>
        </p:sp>
        <p:sp>
          <p:nvSpPr>
            <p:cNvPr id="6" name="下矢印 5"/>
            <p:cNvSpPr/>
            <p:nvPr/>
          </p:nvSpPr>
          <p:spPr>
            <a:xfrm>
              <a:off x="4321364" y="5789391"/>
              <a:ext cx="504056" cy="326957"/>
            </a:xfrm>
            <a:prstGeom prst="down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309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095544" y="4547429"/>
            <a:ext cx="48695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dirty="0" smtClean="0">
                <a:ea typeface="小塚ゴシック Pro R" pitchFamily="34" charset="-128"/>
              </a:rPr>
              <a:t>Pressure</a:t>
            </a:r>
            <a:r>
              <a:rPr kumimoji="1" lang="ja-JP" altLang="en-US" sz="1600" dirty="0" smtClean="0">
                <a:ea typeface="小塚ゴシック Pro R" pitchFamily="34" charset="-128"/>
              </a:rPr>
              <a:t>：</a:t>
            </a:r>
            <a:r>
              <a:rPr kumimoji="1" lang="en-US" altLang="ja-JP" sz="1600" dirty="0" smtClean="0">
                <a:ea typeface="小塚ゴシック Pro R" pitchFamily="34" charset="-128"/>
              </a:rPr>
              <a:t>10</a:t>
            </a:r>
            <a:r>
              <a:rPr kumimoji="1" lang="en-US" altLang="ja-JP" sz="1600" baseline="30000" dirty="0" smtClean="0">
                <a:ea typeface="小塚ゴシック Pro R" pitchFamily="34" charset="-128"/>
              </a:rPr>
              <a:t>-8</a:t>
            </a:r>
            <a:r>
              <a:rPr kumimoji="1" lang="en-US" altLang="ja-JP" sz="1600" dirty="0" smtClean="0">
                <a:ea typeface="小塚ゴシック Pro R" pitchFamily="34" charset="-128"/>
              </a:rPr>
              <a:t> Pa</a:t>
            </a:r>
            <a:endParaRPr lang="en-US" altLang="ja-JP" sz="1600" dirty="0">
              <a:ea typeface="小塚ゴシック Pro R" pitchFamily="34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dirty="0" smtClean="0">
                <a:ea typeface="小塚ゴシック Pro R" pitchFamily="34" charset="-128"/>
              </a:rPr>
              <a:t>Variable temperature</a:t>
            </a:r>
            <a:r>
              <a:rPr kumimoji="1" lang="ja-JP" altLang="en-US" sz="1600" dirty="0" smtClean="0">
                <a:ea typeface="小塚ゴシック Pro R" pitchFamily="34" charset="-128"/>
              </a:rPr>
              <a:t>：</a:t>
            </a:r>
            <a:r>
              <a:rPr kumimoji="1" lang="en-US" altLang="ja-JP" sz="1600" dirty="0" smtClean="0">
                <a:ea typeface="小塚ゴシック Pro R" pitchFamily="34" charset="-128"/>
              </a:rPr>
              <a:t>5 – 300 K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a typeface="小塚ゴシック Pro R" pitchFamily="34" charset="-128"/>
              </a:rPr>
              <a:t>Sample preparation, gas dosing, molecule deposition</a:t>
            </a:r>
            <a:endParaRPr kumimoji="1" lang="en-US" altLang="ja-JP" sz="1600" dirty="0" smtClean="0">
              <a:ea typeface="小塚ゴシック Pro R" pitchFamily="34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a typeface="小塚ゴシック Pro R" pitchFamily="34" charset="-128"/>
              </a:rPr>
              <a:t>Simultaneous measurement of STM/</a:t>
            </a:r>
            <a:r>
              <a:rPr lang="en-US" altLang="ja-JP" sz="1600" dirty="0" err="1" smtClean="0">
                <a:ea typeface="小塚ゴシック Pro R" pitchFamily="34" charset="-128"/>
              </a:rPr>
              <a:t>nc</a:t>
            </a:r>
            <a:r>
              <a:rPr lang="en-US" altLang="ja-JP" sz="1600" dirty="0" smtClean="0">
                <a:ea typeface="小塚ゴシック Pro R" pitchFamily="34" charset="-128"/>
              </a:rPr>
              <a:t>-AFM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ea typeface="小塚ゴシック Pro R" pitchFamily="34" charset="-128"/>
              </a:rPr>
              <a:t>Laser system</a:t>
            </a:r>
            <a:endParaRPr kumimoji="1" lang="ja-JP" altLang="en-US" sz="1600" dirty="0">
              <a:ea typeface="小塚ゴシック Pro R" pitchFamily="34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109156" y="1196752"/>
            <a:ext cx="4048496" cy="3209678"/>
            <a:chOff x="4109156" y="1632686"/>
            <a:chExt cx="4048496" cy="3209678"/>
          </a:xfrm>
        </p:grpSpPr>
        <p:pic>
          <p:nvPicPr>
            <p:cNvPr id="2" name="Picture 2" descr="C:\Users\Owner\Dropbox\さきがけ_面接\写真\DSC0914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9156" y="1632686"/>
              <a:ext cx="4048496" cy="3209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グループ化 6"/>
            <p:cNvGrpSpPr/>
            <p:nvPr/>
          </p:nvGrpSpPr>
          <p:grpSpPr>
            <a:xfrm>
              <a:off x="4139718" y="1776702"/>
              <a:ext cx="3991937" cy="2940065"/>
              <a:chOff x="4139718" y="1776702"/>
              <a:chExt cx="3991937" cy="2940065"/>
            </a:xfrm>
          </p:grpSpPr>
          <p:sp>
            <p:nvSpPr>
              <p:cNvPr id="10" name="角丸四角形 9"/>
              <p:cNvSpPr/>
              <p:nvPr/>
            </p:nvSpPr>
            <p:spPr>
              <a:xfrm>
                <a:off x="6573476" y="4428735"/>
                <a:ext cx="876670" cy="288032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200" dirty="0" smtClean="0">
                    <a:latin typeface="小塚ゴシック Pro R" pitchFamily="34" charset="-128"/>
                    <a:ea typeface="小塚ゴシック Pro R" pitchFamily="34" charset="-128"/>
                  </a:rPr>
                  <a:t>Optics</a:t>
                </a:r>
                <a:endParaRPr kumimoji="1" lang="ja-JP" altLang="en-US" sz="1200" dirty="0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cxnSp>
            <p:nvCxnSpPr>
              <p:cNvPr id="14" name="直線矢印コネクタ 13"/>
              <p:cNvCxnSpPr/>
              <p:nvPr/>
            </p:nvCxnSpPr>
            <p:spPr>
              <a:xfrm flipH="1" flipV="1">
                <a:off x="6139693" y="4513006"/>
                <a:ext cx="361775" cy="5974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9" name="角丸四角形 28"/>
              <p:cNvSpPr/>
              <p:nvPr/>
            </p:nvSpPr>
            <p:spPr>
              <a:xfrm>
                <a:off x="6933516" y="1776702"/>
                <a:ext cx="1166876" cy="288032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200" dirty="0" smtClean="0">
                    <a:latin typeface="小塚ゴシック Pro R" pitchFamily="34" charset="-128"/>
                    <a:ea typeface="小塚ゴシック Pro R" pitchFamily="34" charset="-128"/>
                  </a:rPr>
                  <a:t>LT-SPM room</a:t>
                </a:r>
                <a:endParaRPr kumimoji="1" lang="ja-JP" altLang="en-US" sz="1200" dirty="0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cxnSp>
            <p:nvCxnSpPr>
              <p:cNvPr id="16" name="直線矢印コネクタ 15"/>
              <p:cNvCxnSpPr/>
              <p:nvPr/>
            </p:nvCxnSpPr>
            <p:spPr>
              <a:xfrm flipH="1">
                <a:off x="6285444" y="1920718"/>
                <a:ext cx="576064" cy="432048"/>
              </a:xfrm>
              <a:prstGeom prst="straightConnector1">
                <a:avLst/>
              </a:prstGeom>
              <a:ln>
                <a:tailEnd type="arrow"/>
              </a:ln>
              <a:effectLst>
                <a:glow rad="101600">
                  <a:schemeClr val="bg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0" name="角丸四角形 29"/>
              <p:cNvSpPr/>
              <p:nvPr/>
            </p:nvSpPr>
            <p:spPr>
              <a:xfrm>
                <a:off x="4179184" y="2226927"/>
                <a:ext cx="1184903" cy="288032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200" dirty="0" smtClean="0">
                    <a:latin typeface="小塚ゴシック Pro R" pitchFamily="34" charset="-128"/>
                    <a:ea typeface="小塚ゴシック Pro R" pitchFamily="34" charset="-128"/>
                  </a:rPr>
                  <a:t>Control unit</a:t>
                </a:r>
                <a:endParaRPr kumimoji="1" lang="ja-JP" altLang="en-US" sz="1200" dirty="0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cxnSp>
            <p:nvCxnSpPr>
              <p:cNvPr id="18" name="直線矢印コネクタ 17"/>
              <p:cNvCxnSpPr/>
              <p:nvPr/>
            </p:nvCxnSpPr>
            <p:spPr>
              <a:xfrm>
                <a:off x="4695815" y="2640798"/>
                <a:ext cx="293485" cy="432048"/>
              </a:xfrm>
              <a:prstGeom prst="straightConnector1">
                <a:avLst/>
              </a:prstGeom>
              <a:ln>
                <a:tailEnd type="arrow"/>
              </a:ln>
              <a:effectLst>
                <a:glow rad="101600">
                  <a:schemeClr val="bg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3" name="角丸四角形 32"/>
              <p:cNvSpPr/>
              <p:nvPr/>
            </p:nvSpPr>
            <p:spPr>
              <a:xfrm>
                <a:off x="7098395" y="2372657"/>
                <a:ext cx="1033260" cy="288032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200" dirty="0" smtClean="0">
                    <a:latin typeface="小塚ゴシック Pro R" pitchFamily="34" charset="-128"/>
                    <a:ea typeface="小塚ゴシック Pro R" pitchFamily="34" charset="-128"/>
                  </a:rPr>
                  <a:t>Preparation</a:t>
                </a:r>
                <a:endParaRPr kumimoji="1" lang="ja-JP" altLang="en-US" sz="1200" dirty="0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cxnSp>
            <p:nvCxnSpPr>
              <p:cNvPr id="21" name="直線矢印コネクタ 20"/>
              <p:cNvCxnSpPr/>
              <p:nvPr/>
            </p:nvCxnSpPr>
            <p:spPr>
              <a:xfrm flipH="1">
                <a:off x="6711850" y="2697559"/>
                <a:ext cx="360040" cy="412157"/>
              </a:xfrm>
              <a:prstGeom prst="straightConnector1">
                <a:avLst/>
              </a:prstGeom>
              <a:ln>
                <a:tailEnd type="arrow"/>
              </a:ln>
              <a:effectLst>
                <a:glow rad="101600">
                  <a:schemeClr val="bg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4" name="角丸四角形 23"/>
              <p:cNvSpPr/>
              <p:nvPr/>
            </p:nvSpPr>
            <p:spPr>
              <a:xfrm>
                <a:off x="5493356" y="3109716"/>
                <a:ext cx="1008112" cy="539194"/>
              </a:xfrm>
              <a:prstGeom prst="round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4139718" y="3237525"/>
                <a:ext cx="921590" cy="288032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200" dirty="0" smtClean="0">
                    <a:latin typeface="小塚ゴシック Pro R" pitchFamily="34" charset="-128"/>
                    <a:ea typeface="小塚ゴシック Pro R" pitchFamily="34" charset="-128"/>
                  </a:rPr>
                  <a:t>STM/AFM</a:t>
                </a:r>
                <a:endParaRPr kumimoji="1" lang="ja-JP" altLang="en-US" sz="1200" dirty="0">
                  <a:latin typeface="小塚ゴシック Pro R" pitchFamily="34" charset="-128"/>
                  <a:ea typeface="小塚ゴシック Pro R" pitchFamily="34" charset="-128"/>
                </a:endParaRPr>
              </a:p>
            </p:txBody>
          </p:sp>
          <p:cxnSp>
            <p:nvCxnSpPr>
              <p:cNvPr id="32" name="直線矢印コネクタ 31"/>
              <p:cNvCxnSpPr/>
              <p:nvPr/>
            </p:nvCxnSpPr>
            <p:spPr>
              <a:xfrm>
                <a:off x="5094359" y="3381541"/>
                <a:ext cx="360040" cy="0"/>
              </a:xfrm>
              <a:prstGeom prst="straightConnector1">
                <a:avLst/>
              </a:prstGeom>
              <a:ln>
                <a:tailEnd type="arrow"/>
              </a:ln>
              <a:effectLst>
                <a:glow rad="101600">
                  <a:schemeClr val="bg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https://encrypted-tbn0.gstatic.com/images?q=tbn:ANd9GcQs5k9HHrwAvjvmN-iZoNq3vP8I9j72aKwjnit25Pw0DN5NghC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61" y="4105333"/>
            <a:ext cx="2018892" cy="134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046969" y="5415016"/>
            <a:ext cx="1524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ea typeface="小塚ゴシック Pro R" pitchFamily="34" charset="-128"/>
              </a:rPr>
              <a:t>Tuning fork sensor</a:t>
            </a:r>
          </a:p>
          <a:p>
            <a:pPr algn="ctr"/>
            <a:r>
              <a:rPr lang="en-US" altLang="ja-JP" sz="1400" dirty="0" smtClean="0">
                <a:ea typeface="小塚ゴシック Pro R" pitchFamily="34" charset="-128"/>
              </a:rPr>
              <a:t>(Omicron GmbH)</a:t>
            </a:r>
            <a:endParaRPr kumimoji="1" lang="ja-JP" altLang="en-US" sz="1400" dirty="0">
              <a:ea typeface="小塚ゴシック Pro R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7024" y="6021656"/>
            <a:ext cx="27013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ja-JP" sz="1050" u="sng" dirty="0">
                <a:ea typeface="小塚ゴシック Pro R" pitchFamily="34" charset="-128"/>
              </a:rPr>
              <a:t>F.J. Giessibl, </a:t>
            </a:r>
            <a:r>
              <a:rPr lang="fr-FR" altLang="ja-JP" sz="1050" i="1" u="sng" dirty="0">
                <a:ea typeface="小塚ゴシック Pro R" pitchFamily="34" charset="-128"/>
              </a:rPr>
              <a:t>Appl. Phys. Lett.</a:t>
            </a:r>
            <a:r>
              <a:rPr lang="fr-FR" altLang="ja-JP" sz="1050" u="sng" dirty="0">
                <a:ea typeface="小塚ゴシック Pro R" pitchFamily="34" charset="-128"/>
              </a:rPr>
              <a:t> </a:t>
            </a:r>
            <a:r>
              <a:rPr lang="fr-FR" altLang="ja-JP" sz="1050" b="1" u="sng" dirty="0">
                <a:ea typeface="小塚ゴシック Pro R" pitchFamily="34" charset="-128"/>
              </a:rPr>
              <a:t>76</a:t>
            </a:r>
            <a:r>
              <a:rPr lang="fr-FR" altLang="ja-JP" sz="1050" u="sng" dirty="0">
                <a:ea typeface="小塚ゴシック Pro R" pitchFamily="34" charset="-128"/>
              </a:rPr>
              <a:t>, 1471 (2000). </a:t>
            </a:r>
            <a:endParaRPr kumimoji="1" lang="ja-JP" altLang="en-US" sz="1050" u="sng" dirty="0">
              <a:ea typeface="小塚ゴシック Pro R" pitchFamily="34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2411760" y="4838613"/>
            <a:ext cx="1683784" cy="9802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C:\Users\Owner\Desktop\名称未設定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12" y="1196752"/>
            <a:ext cx="2810187" cy="27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552940" y="309604"/>
            <a:ext cx="8050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Our instrument – Low-temperature scanning probe microscopy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08304" y="6358908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1"/>
                </a:solidFill>
              </a:rPr>
              <a:t>Bulk </a:t>
            </a:r>
            <a:r>
              <a:rPr kumimoji="1" lang="en-US" altLang="ja-JP" b="1" dirty="0" err="1" smtClean="0">
                <a:solidFill>
                  <a:schemeClr val="accent1"/>
                </a:solidFill>
              </a:rPr>
              <a:t>ZnO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7447798" y="6056563"/>
            <a:ext cx="7274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下矢印 12"/>
          <p:cNvSpPr/>
          <p:nvPr/>
        </p:nvSpPr>
        <p:spPr>
          <a:xfrm>
            <a:off x="7631505" y="6148614"/>
            <a:ext cx="360040" cy="2102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5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角丸四角形 42"/>
          <p:cNvSpPr/>
          <p:nvPr/>
        </p:nvSpPr>
        <p:spPr>
          <a:xfrm>
            <a:off x="1187624" y="3933056"/>
            <a:ext cx="6912768" cy="27172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69159" y="309604"/>
            <a:ext cx="761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Our instrument – Tip-enhanced Raman spectroscopy (TERS)</a:t>
            </a:r>
            <a:endParaRPr kumimoji="1" lang="ja-JP" altLang="en-US" sz="2400" u="sng" dirty="0"/>
          </a:p>
        </p:txBody>
      </p:sp>
      <p:grpSp>
        <p:nvGrpSpPr>
          <p:cNvPr id="23" name="グループ化 27"/>
          <p:cNvGrpSpPr>
            <a:grpSpLocks/>
          </p:cNvGrpSpPr>
          <p:nvPr/>
        </p:nvGrpSpPr>
        <p:grpSpPr bwMode="auto">
          <a:xfrm>
            <a:off x="1494381" y="4353759"/>
            <a:ext cx="2349467" cy="2029780"/>
            <a:chOff x="15791948" y="12686300"/>
            <a:chExt cx="4177712" cy="3610388"/>
          </a:xfrm>
        </p:grpSpPr>
        <p:pic>
          <p:nvPicPr>
            <p:cNvPr id="25" name="図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1123" y="12714256"/>
              <a:ext cx="3583986" cy="3582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図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4895" y="12686300"/>
              <a:ext cx="394765" cy="3610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テキスト ボックス 3152"/>
            <p:cNvSpPr txBox="1">
              <a:spLocks noChangeArrowheads="1"/>
            </p:cNvSpPr>
            <p:nvPr/>
          </p:nvSpPr>
          <p:spPr bwMode="auto">
            <a:xfrm>
              <a:off x="15791948" y="12792199"/>
              <a:ext cx="1885660" cy="410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kumimoji="1" lang="en-US" altLang="ja-JP" sz="900" b="1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Arial" charset="0"/>
                </a:rPr>
                <a:t>C</a:t>
              </a:r>
              <a:r>
                <a:rPr kumimoji="1" lang="en-US" altLang="ja-JP" sz="900" b="1" baseline="-25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Arial" charset="0"/>
                </a:rPr>
                <a:t>60</a:t>
              </a:r>
              <a:r>
                <a:rPr kumimoji="1" lang="en-US" altLang="ja-JP" sz="900" b="1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Arial" charset="0"/>
                </a:rPr>
                <a:t>/Au(111)</a:t>
              </a:r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2331" y="12801513"/>
              <a:ext cx="1012906" cy="1004671"/>
            </a:xfrm>
            <a:prstGeom prst="rect">
              <a:avLst/>
            </a:prstGeom>
            <a:effectLst>
              <a:glow rad="101600">
                <a:schemeClr val="accent3">
                  <a:satMod val="175000"/>
                  <a:alpha val="80000"/>
                </a:schemeClr>
              </a:glow>
            </a:effectLst>
          </p:spPr>
        </p:pic>
      </p:grpSp>
      <p:grpSp>
        <p:nvGrpSpPr>
          <p:cNvPr id="35" name="グループ化 34"/>
          <p:cNvGrpSpPr/>
          <p:nvPr/>
        </p:nvGrpSpPr>
        <p:grpSpPr>
          <a:xfrm>
            <a:off x="4285057" y="4284387"/>
            <a:ext cx="3339858" cy="2328770"/>
            <a:chOff x="3953949" y="2154251"/>
            <a:chExt cx="4883720" cy="3405253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3949" y="2154251"/>
              <a:ext cx="4883720" cy="340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正方形/長方形 36"/>
            <p:cNvSpPr/>
            <p:nvPr/>
          </p:nvSpPr>
          <p:spPr>
            <a:xfrm>
              <a:off x="4910432" y="2896144"/>
              <a:ext cx="1656184" cy="271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8" name="図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660232" y="4584950"/>
            <a:ext cx="733079" cy="838199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3168456" y="2533571"/>
            <a:ext cx="4484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Local structural characterization at nm scale!</a:t>
            </a:r>
            <a:endParaRPr kumimoji="1" lang="ja-JP" altLang="en-US" b="1" i="1" dirty="0"/>
          </a:p>
        </p:txBody>
      </p:sp>
      <p:pic>
        <p:nvPicPr>
          <p:cNvPr id="40" name="Picture 13" descr="Pettinger-f02-cl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655" y="895983"/>
            <a:ext cx="1995487" cy="274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1532967" y="2186156"/>
            <a:ext cx="858254" cy="54008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2391222" y="2006158"/>
            <a:ext cx="452586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843808" y="1734026"/>
            <a:ext cx="4525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1"/>
                </a:solidFill>
              </a:rPr>
              <a:t>Strong enhancement of Raman signal under the tip</a:t>
            </a:r>
            <a:endParaRPr kumimoji="1" lang="ja-JP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843808" y="1143293"/>
            <a:ext cx="5623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2"/>
                </a:solidFill>
              </a:rPr>
              <a:t>Illumination of SPM junction causes localized </a:t>
            </a:r>
            <a:r>
              <a:rPr kumimoji="1" lang="en-US" altLang="ja-JP" sz="1600" b="1" dirty="0" err="1" smtClean="0">
                <a:solidFill>
                  <a:schemeClr val="accent2"/>
                </a:solidFill>
              </a:rPr>
              <a:t>plasmon</a:t>
            </a:r>
            <a:r>
              <a:rPr kumimoji="1" lang="en-US" altLang="ja-JP" sz="1600" b="1" dirty="0" smtClean="0">
                <a:solidFill>
                  <a:schemeClr val="accent2"/>
                </a:solidFill>
              </a:rPr>
              <a:t> </a:t>
            </a:r>
            <a:r>
              <a:rPr kumimoji="1" lang="en-US" altLang="ja-JP" sz="1600" b="1" dirty="0" err="1" smtClean="0">
                <a:solidFill>
                  <a:schemeClr val="accent2"/>
                </a:solidFill>
              </a:rPr>
              <a:t>polariton</a:t>
            </a:r>
            <a:endParaRPr kumimoji="1" lang="ja-JP" altLang="en-US" sz="1600" b="1" dirty="0">
              <a:solidFill>
                <a:schemeClr val="accent2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2267744" y="1430094"/>
            <a:ext cx="576064" cy="689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下矢印 19"/>
          <p:cNvSpPr/>
          <p:nvPr/>
        </p:nvSpPr>
        <p:spPr>
          <a:xfrm>
            <a:off x="5230909" y="2186156"/>
            <a:ext cx="360040" cy="27004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538808" y="2882839"/>
            <a:ext cx="3922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i="1" dirty="0" smtClean="0"/>
              <a:t>Detailed geometrical information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600" i="1" u="sng" dirty="0" smtClean="0"/>
              <a:t>Identification of local defects &amp; molecules</a:t>
            </a:r>
            <a:endParaRPr kumimoji="1" lang="ja-JP" altLang="en-US" sz="1600" i="1" u="sng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993309" y="3970938"/>
            <a:ext cx="1123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u="sng" dirty="0" smtClean="0"/>
              <a:t>STM image</a:t>
            </a:r>
            <a:endParaRPr kumimoji="1" lang="ja-JP" altLang="en-US" sz="1600" b="1" u="sng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30909" y="3970938"/>
            <a:ext cx="144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u="sng" dirty="0" smtClean="0"/>
              <a:t>Raman spectra</a:t>
            </a:r>
            <a:endParaRPr kumimoji="1" lang="ja-JP" alt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4386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86075" y="908720"/>
            <a:ext cx="213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STM overview image</a:t>
            </a:r>
            <a:endParaRPr kumimoji="1" lang="ja-JP" altLang="en-US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91720" y="309604"/>
            <a:ext cx="4963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/>
              <a:t>Ultrathin </a:t>
            </a:r>
            <a:r>
              <a:rPr lang="en-US" altLang="ja-JP" sz="2400" u="sng" dirty="0" err="1" smtClean="0"/>
              <a:t>ZnO</a:t>
            </a:r>
            <a:r>
              <a:rPr lang="en-US" altLang="ja-JP" sz="2400" u="sng" dirty="0" smtClean="0"/>
              <a:t> layers grown on Ag(111)</a:t>
            </a:r>
            <a:endParaRPr kumimoji="1" lang="ja-JP" altLang="en-US" sz="2400" u="sng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71504"/>
            <a:ext cx="3456384" cy="345638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750" y="2597343"/>
            <a:ext cx="2285794" cy="151216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716016" y="4699472"/>
            <a:ext cx="149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Moir</a:t>
            </a:r>
            <a:r>
              <a:rPr kumimoji="1" lang="en-US" altLang="ja-JP" dirty="0" smtClean="0">
                <a:cs typeface="Times New Roman" panose="02020603050405020304" pitchFamily="18" charset="0"/>
              </a:rPr>
              <a:t>é pattern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11" idx="0"/>
          </p:cNvCxnSpPr>
          <p:nvPr/>
        </p:nvCxnSpPr>
        <p:spPr>
          <a:xfrm flipV="1">
            <a:off x="5464939" y="4181519"/>
            <a:ext cx="0" cy="5179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711227" y="4560972"/>
            <a:ext cx="2153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Lattice mismatch</a:t>
            </a:r>
          </a:p>
          <a:p>
            <a:pPr algn="ctr"/>
            <a:r>
              <a:rPr lang="en-US" altLang="ja-JP" dirty="0" smtClean="0"/>
              <a:t>between Ag and </a:t>
            </a:r>
            <a:r>
              <a:rPr lang="en-US" altLang="ja-JP" dirty="0" err="1" smtClean="0"/>
              <a:t>ZnO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557" y="1572876"/>
            <a:ext cx="2204430" cy="2801104"/>
          </a:xfrm>
          <a:prstGeom prst="rect">
            <a:avLst/>
          </a:prstGeom>
        </p:spPr>
      </p:pic>
      <p:sp>
        <p:nvSpPr>
          <p:cNvPr id="17" name="右矢印 16"/>
          <p:cNvSpPr/>
          <p:nvPr/>
        </p:nvSpPr>
        <p:spPr>
          <a:xfrm>
            <a:off x="6318528" y="4735475"/>
            <a:ext cx="288032" cy="2973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85987" y="1299496"/>
            <a:ext cx="220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Graphene-like flat structure</a:t>
            </a:r>
          </a:p>
          <a:p>
            <a:r>
              <a:rPr kumimoji="1" lang="en-US" altLang="ja-JP" sz="1400" dirty="0" smtClean="0"/>
              <a:t>(below 3 ML)</a:t>
            </a:r>
            <a:endParaRPr kumimoji="1" lang="ja-JP" altLang="en-US" sz="1400" dirty="0"/>
          </a:p>
        </p:txBody>
      </p:sp>
      <p:cxnSp>
        <p:nvCxnSpPr>
          <p:cNvPr id="22" name="直線矢印コネクタ 21"/>
          <p:cNvCxnSpPr>
            <a:stCxn id="18" idx="3"/>
          </p:cNvCxnSpPr>
          <p:nvPr/>
        </p:nvCxnSpPr>
        <p:spPr>
          <a:xfrm>
            <a:off x="6286205" y="1561106"/>
            <a:ext cx="306075" cy="2616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517873" y="2204864"/>
            <a:ext cx="1577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 smtClean="0"/>
              <a:t>Magnified image</a:t>
            </a:r>
            <a:endParaRPr kumimoji="1" lang="ja-JP" altLang="en-US" sz="1600" u="sng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3381" y="4940795"/>
            <a:ext cx="3076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/>
              <a:t>About 60 % area is covered by </a:t>
            </a:r>
            <a:r>
              <a:rPr lang="en-US" altLang="ja-JP" sz="1600" i="1" dirty="0" err="1" smtClean="0"/>
              <a:t>ZnO</a:t>
            </a:r>
            <a:endParaRPr kumimoji="1" lang="ja-JP" altLang="en-US" sz="1600" i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98998" y="999875"/>
            <a:ext cx="1578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 smtClean="0"/>
              <a:t>Structural model</a:t>
            </a:r>
            <a:endParaRPr kumimoji="1" lang="ja-JP" altLang="en-US" sz="1600" u="sng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26936" y="5841584"/>
            <a:ext cx="6893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b="1" i="1" dirty="0" smtClean="0"/>
              <a:t>Atomically-flat and well-defined </a:t>
            </a:r>
            <a:r>
              <a:rPr kumimoji="1" lang="en-US" altLang="ja-JP" sz="2000" b="1" i="1" dirty="0" err="1" smtClean="0"/>
              <a:t>ZnO</a:t>
            </a:r>
            <a:r>
              <a:rPr kumimoji="1" lang="en-US" altLang="ja-JP" sz="2000" b="1" i="1" dirty="0" smtClean="0"/>
              <a:t> layers can be obtained.</a:t>
            </a:r>
            <a:endParaRPr kumimoji="1" lang="ja-JP" alt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006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4774536" y="2395262"/>
            <a:ext cx="4032448" cy="8897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5018678" y="5464115"/>
            <a:ext cx="3933894" cy="11698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13" y="4149080"/>
            <a:ext cx="3479623" cy="223224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496"/>
            <a:ext cx="3240360" cy="195833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9552" y="3188957"/>
            <a:ext cx="40831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ja-JP" sz="1000" u="sng" dirty="0" smtClean="0">
                <a:ea typeface="小塚ゴシック Pro R" pitchFamily="34" charset="-128"/>
              </a:rPr>
              <a:t>C. Tusche, H.L. Meyerheim, J. Kirschner, </a:t>
            </a:r>
            <a:r>
              <a:rPr lang="fr-FR" altLang="ja-JP" sz="1000" i="1" u="sng" dirty="0" smtClean="0">
                <a:ea typeface="小塚ゴシック Pro R" pitchFamily="34" charset="-128"/>
              </a:rPr>
              <a:t>Phys. Rev. Lett.</a:t>
            </a:r>
            <a:r>
              <a:rPr lang="fr-FR" altLang="ja-JP" sz="1000" u="sng" dirty="0" smtClean="0">
                <a:ea typeface="小塚ゴシック Pro R" pitchFamily="34" charset="-128"/>
              </a:rPr>
              <a:t> </a:t>
            </a:r>
            <a:r>
              <a:rPr lang="fr-FR" altLang="ja-JP" sz="1000" b="1" u="sng" dirty="0" smtClean="0">
                <a:ea typeface="小塚ゴシック Pro R" pitchFamily="34" charset="-128"/>
              </a:rPr>
              <a:t>99</a:t>
            </a:r>
            <a:r>
              <a:rPr lang="fr-FR" altLang="ja-JP" sz="1000" u="sng" dirty="0" smtClean="0">
                <a:ea typeface="小塚ゴシック Pro R" pitchFamily="34" charset="-128"/>
              </a:rPr>
              <a:t>, 026102 (2007).</a:t>
            </a:r>
            <a:endParaRPr kumimoji="1" lang="ja-JP" altLang="en-US" sz="1000" u="sng" dirty="0">
              <a:ea typeface="小塚ゴシック Pro R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69012" y="309604"/>
            <a:ext cx="4418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/>
              <a:t>Structural relaxation of </a:t>
            </a:r>
            <a:r>
              <a:rPr lang="en-US" altLang="ja-JP" sz="2400" u="sng" dirty="0" err="1" smtClean="0"/>
              <a:t>ZnO</a:t>
            </a:r>
            <a:r>
              <a:rPr lang="en-US" altLang="ja-JP" sz="2400" u="sng" dirty="0" smtClean="0"/>
              <a:t> layers</a:t>
            </a:r>
            <a:endParaRPr kumimoji="1" lang="ja-JP" altLang="en-US" sz="2400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29679" y="3722861"/>
            <a:ext cx="310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STM image of thicker </a:t>
            </a:r>
            <a:r>
              <a:rPr kumimoji="1" lang="en-US" altLang="ja-JP" u="sng" dirty="0" err="1" smtClean="0"/>
              <a:t>ZnO</a:t>
            </a:r>
            <a:r>
              <a:rPr kumimoji="1" lang="en-US" altLang="ja-JP" u="sng" dirty="0" smtClean="0"/>
              <a:t> layer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497775"/>
            <a:ext cx="245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chemeClr val="accent1"/>
                </a:solidFill>
              </a:rPr>
              <a:t>Local defects are visible</a:t>
            </a:r>
            <a:endParaRPr kumimoji="1" lang="ja-JP" altLang="en-US" b="1" i="1" dirty="0">
              <a:solidFill>
                <a:schemeClr val="accent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 rot="19799693">
            <a:off x="2799691" y="5155024"/>
            <a:ext cx="187722" cy="24962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3037250" y="4798400"/>
            <a:ext cx="2121771" cy="4668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5102602" y="5546045"/>
            <a:ext cx="2543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Characterization by TERS</a:t>
            </a:r>
            <a:endParaRPr kumimoji="1"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59021" y="3682276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chemeClr val="accent2"/>
                </a:solidFill>
              </a:rPr>
              <a:t>Less ordered morphology</a:t>
            </a:r>
          </a:p>
          <a:p>
            <a:r>
              <a:rPr lang="en-US" altLang="ja-JP" b="1" i="1" dirty="0" smtClean="0">
                <a:solidFill>
                  <a:schemeClr val="accent2"/>
                </a:solidFill>
              </a:rPr>
              <a:t>(No Moir</a:t>
            </a:r>
            <a:r>
              <a:rPr lang="en-US" altLang="ja-JP" b="1" i="1" dirty="0" smtClean="0">
                <a:solidFill>
                  <a:schemeClr val="accent2"/>
                </a:solidFill>
                <a:ea typeface="メイリオ" panose="020B0604030504040204" pitchFamily="50" charset="-128"/>
                <a:cs typeface="メイリオ" panose="020B0604030504040204" pitchFamily="50" charset="-128"/>
              </a:rPr>
              <a:t>é pattern</a:t>
            </a:r>
            <a:r>
              <a:rPr lang="en-US" altLang="ja-JP" b="1" i="1" dirty="0" smtClean="0">
                <a:solidFill>
                  <a:schemeClr val="accent2"/>
                </a:solidFill>
              </a:rPr>
              <a:t>)</a:t>
            </a:r>
            <a:endParaRPr kumimoji="1" lang="ja-JP" altLang="en-US" b="1" i="1" dirty="0">
              <a:solidFill>
                <a:schemeClr val="accent2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3203848" y="4218341"/>
            <a:ext cx="1955173" cy="755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下矢印 21"/>
          <p:cNvSpPr/>
          <p:nvPr/>
        </p:nvSpPr>
        <p:spPr>
          <a:xfrm>
            <a:off x="6194533" y="5014400"/>
            <a:ext cx="360040" cy="28737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48064" y="5851855"/>
            <a:ext cx="3789878" cy="705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400" i="1" dirty="0" smtClean="0"/>
              <a:t>Detailed geometrical information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1400" i="1" dirty="0" smtClean="0"/>
              <a:t>Microscopic new insights into the </a:t>
            </a:r>
            <a:r>
              <a:rPr kumimoji="1" lang="en-US" altLang="ja-JP" sz="1400" i="1" dirty="0" err="1" smtClean="0"/>
              <a:t>ZnO</a:t>
            </a:r>
            <a:r>
              <a:rPr kumimoji="1" lang="en-US" altLang="ja-JP" sz="1400" i="1" dirty="0" smtClean="0"/>
              <a:t> growth</a:t>
            </a:r>
            <a:endParaRPr kumimoji="1" lang="ja-JP" altLang="en-US" sz="1400" i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824699" y="1085433"/>
            <a:ext cx="4104456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b="1" dirty="0" smtClean="0"/>
              <a:t>Relaxation from unusual flat structure to bulk one is revealed by SXRD.</a:t>
            </a:r>
            <a:endParaRPr kumimoji="1" lang="ja-JP" altLang="en-US" sz="16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867984" y="2409892"/>
            <a:ext cx="4104456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b="1" i="1" dirty="0" smtClean="0">
                <a:solidFill>
                  <a:schemeClr val="accent2"/>
                </a:solidFill>
              </a:rPr>
              <a:t>Bridge the discussion between thin film and bulk surface.</a:t>
            </a:r>
            <a:endParaRPr kumimoji="1" lang="ja-JP" altLang="en-US" sz="1600" b="1" i="1" dirty="0">
              <a:solidFill>
                <a:schemeClr val="accent2"/>
              </a:solidFill>
            </a:endParaRPr>
          </a:p>
        </p:txBody>
      </p:sp>
      <p:sp>
        <p:nvSpPr>
          <p:cNvPr id="28" name="下矢印 27"/>
          <p:cNvSpPr/>
          <p:nvPr/>
        </p:nvSpPr>
        <p:spPr>
          <a:xfrm>
            <a:off x="6740192" y="1989493"/>
            <a:ext cx="360040" cy="28737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1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5508104" y="1052736"/>
            <a:ext cx="3168352" cy="5177706"/>
            <a:chOff x="5508104" y="1052736"/>
            <a:chExt cx="3168352" cy="5177706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104" y="1414326"/>
              <a:ext cx="3168352" cy="4816116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6012160" y="1052736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STM</a:t>
              </a:r>
              <a:endParaRPr kumimoji="1" lang="ja-JP" altLang="en-US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607424" y="1052736"/>
              <a:ext cx="505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STS</a:t>
              </a:r>
              <a:endParaRPr kumimoji="1" lang="ja-JP" altLang="en-US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2324015" y="309604"/>
            <a:ext cx="4507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Local electronic state of </a:t>
            </a:r>
            <a:r>
              <a:rPr kumimoji="1" lang="en-US" altLang="ja-JP" sz="2400" u="sng" dirty="0" err="1" smtClean="0"/>
              <a:t>ZnO</a:t>
            </a:r>
            <a:r>
              <a:rPr kumimoji="1" lang="en-US" altLang="ja-JP" sz="2400" u="sng" dirty="0" smtClean="0"/>
              <a:t> layers</a:t>
            </a:r>
            <a:endParaRPr kumimoji="1" lang="ja-JP" altLang="en-US" sz="2400" u="sng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69270"/>
            <a:ext cx="4464496" cy="267522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475656" y="1054822"/>
            <a:ext cx="259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STS spectra for </a:t>
            </a:r>
            <a:r>
              <a:rPr kumimoji="1" lang="en-US" altLang="ja-JP" dirty="0" err="1" smtClean="0"/>
              <a:t>ZnO</a:t>
            </a:r>
            <a:r>
              <a:rPr kumimoji="1" lang="en-US" altLang="ja-JP" dirty="0" smtClean="0"/>
              <a:t> layers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8711" y="6370293"/>
            <a:ext cx="57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u="sng" dirty="0" smtClean="0"/>
              <a:t>Local modification of the electronic state can be observed.</a:t>
            </a:r>
            <a:endParaRPr kumimoji="1" lang="ja-JP" altLang="en-US" b="1" i="1" u="sng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5740400" y="4077072"/>
            <a:ext cx="2287984" cy="2305806"/>
            <a:chOff x="5740400" y="4077072"/>
            <a:chExt cx="2287984" cy="2305806"/>
          </a:xfrm>
        </p:grpSpPr>
        <p:sp>
          <p:nvSpPr>
            <p:cNvPr id="12" name="角丸四角形 11"/>
            <p:cNvSpPr/>
            <p:nvPr/>
          </p:nvSpPr>
          <p:spPr>
            <a:xfrm>
              <a:off x="6465011" y="5809434"/>
              <a:ext cx="1028743" cy="35587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476051" y="5818092"/>
              <a:ext cx="1028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Size effect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 flipV="1">
              <a:off x="5740400" y="4077072"/>
              <a:ext cx="2287984" cy="230580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9" name="グループ化 18"/>
          <p:cNvGrpSpPr/>
          <p:nvPr/>
        </p:nvGrpSpPr>
        <p:grpSpPr>
          <a:xfrm>
            <a:off x="5343602" y="3717032"/>
            <a:ext cx="2509423" cy="2665846"/>
            <a:chOff x="5343602" y="3717032"/>
            <a:chExt cx="2509423" cy="2665846"/>
          </a:xfrm>
        </p:grpSpPr>
        <p:cxnSp>
          <p:nvCxnSpPr>
            <p:cNvPr id="14" name="直線矢印コネクタ 13"/>
            <p:cNvCxnSpPr/>
            <p:nvPr/>
          </p:nvCxnSpPr>
          <p:spPr>
            <a:xfrm flipV="1">
              <a:off x="5740400" y="3717032"/>
              <a:ext cx="2112625" cy="266584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角丸四角形 14"/>
            <p:cNvSpPr/>
            <p:nvPr/>
          </p:nvSpPr>
          <p:spPr>
            <a:xfrm>
              <a:off x="5343602" y="5017218"/>
              <a:ext cx="1121409" cy="35587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354642" y="5025876"/>
              <a:ext cx="11103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Edge effect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616687" y="3356993"/>
            <a:ext cx="2123665" cy="3025885"/>
            <a:chOff x="5616687" y="3356993"/>
            <a:chExt cx="2123665" cy="3025885"/>
          </a:xfrm>
        </p:grpSpPr>
        <p:cxnSp>
          <p:nvCxnSpPr>
            <p:cNvPr id="21" name="直線矢印コネクタ 20"/>
            <p:cNvCxnSpPr/>
            <p:nvPr/>
          </p:nvCxnSpPr>
          <p:spPr>
            <a:xfrm flipV="1">
              <a:off x="5740400" y="3356993"/>
              <a:ext cx="1999952" cy="30258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角丸四角形 22"/>
            <p:cNvSpPr/>
            <p:nvPr/>
          </p:nvSpPr>
          <p:spPr>
            <a:xfrm>
              <a:off x="5616687" y="4232573"/>
              <a:ext cx="1190530" cy="35587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627727" y="4241231"/>
              <a:ext cx="1179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Local defect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右中かっこ 27"/>
          <p:cNvSpPr/>
          <p:nvPr/>
        </p:nvSpPr>
        <p:spPr>
          <a:xfrm rot="5400000">
            <a:off x="1390344" y="3933139"/>
            <a:ext cx="242629" cy="93610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8885" y="4588443"/>
            <a:ext cx="3829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The state shows thickness dependence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0" name="下矢印 29"/>
          <p:cNvSpPr/>
          <p:nvPr/>
        </p:nvSpPr>
        <p:spPr>
          <a:xfrm>
            <a:off x="2267744" y="5071900"/>
            <a:ext cx="432048" cy="31447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59357" y="5473267"/>
            <a:ext cx="224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Thickness assignment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07098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766324" y="3861047"/>
            <a:ext cx="7625427" cy="25202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57000" y="309604"/>
            <a:ext cx="2244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Target molecule</a:t>
            </a:r>
            <a:endParaRPr kumimoji="1" lang="ja-JP" altLang="en-US" sz="2400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1951" y="1657897"/>
            <a:ext cx="44262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000" b="1" dirty="0" smtClean="0"/>
              <a:t>Ladder-type </a:t>
            </a:r>
            <a:r>
              <a:rPr kumimoji="1" lang="en-US" altLang="ja-JP" sz="2000" b="1" dirty="0" err="1" smtClean="0"/>
              <a:t>oligo</a:t>
            </a:r>
            <a:r>
              <a:rPr kumimoji="1" lang="en-US" altLang="ja-JP" sz="2000" b="1" dirty="0" smtClean="0"/>
              <a:t>(</a:t>
            </a:r>
            <a:r>
              <a:rPr kumimoji="1" lang="en-US" altLang="ja-JP" sz="2000" b="1" i="1" dirty="0" smtClean="0"/>
              <a:t>p</a:t>
            </a:r>
            <a:r>
              <a:rPr kumimoji="1" lang="en-US" altLang="ja-JP" sz="2000" b="1" dirty="0" smtClean="0"/>
              <a:t>-</a:t>
            </a:r>
            <a:r>
              <a:rPr kumimoji="1" lang="en-US" altLang="ja-JP" sz="2000" b="1" dirty="0" err="1" smtClean="0"/>
              <a:t>phenylene</a:t>
            </a:r>
            <a:r>
              <a:rPr kumimoji="1" lang="en-US" altLang="ja-JP" sz="2000" b="1" dirty="0" smtClean="0"/>
              <a:t>)s; LOPPs</a:t>
            </a:r>
            <a:endParaRPr lang="en-US" altLang="ja-JP" sz="2000" b="1" dirty="0"/>
          </a:p>
          <a:p>
            <a:pPr>
              <a:lnSpc>
                <a:spcPct val="150000"/>
              </a:lnSpc>
            </a:pPr>
            <a:r>
              <a:rPr kumimoji="1" lang="en-US" altLang="ja-JP" sz="2000" dirty="0" smtClean="0"/>
              <a:t>Synthesized by Hecht group (A3)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4678" y="2412691"/>
            <a:ext cx="29820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i="1" dirty="0" smtClean="0"/>
              <a:t>Sharp &amp; intense optical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i="1" dirty="0" smtClean="0"/>
              <a:t>Small Stokes 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i="1" dirty="0" smtClean="0"/>
              <a:t>Large extinction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i="1" dirty="0" smtClean="0"/>
              <a:t>High fluorescence quantum yield</a:t>
            </a:r>
            <a:endParaRPr kumimoji="1" lang="ja-JP" altLang="en-US" sz="1400" i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24" y="1150227"/>
            <a:ext cx="2160240" cy="101534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26" y="4348322"/>
            <a:ext cx="1996216" cy="15613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31" y="4624767"/>
            <a:ext cx="1996216" cy="109462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477" y="4504696"/>
            <a:ext cx="1996218" cy="124855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434502" y="3959197"/>
            <a:ext cx="228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Currently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investigating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5318" y="5939988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L4P-F4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11951" y="593998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L4P-Sp2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69499" y="593998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L4P-Sp3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91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files\liu\Desktop\Ag(111)_L4P-F4_0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371573"/>
            <a:ext cx="2550272" cy="255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063732" y="309604"/>
            <a:ext cx="4988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Preliminary results for LOPPs molecule</a:t>
            </a:r>
            <a:endParaRPr kumimoji="1" lang="ja-JP" altLang="en-US" sz="2400" u="sng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439" y="1123791"/>
            <a:ext cx="1455032" cy="79786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182" y="1371572"/>
            <a:ext cx="2552555" cy="124773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77717" y="1925212"/>
            <a:ext cx="1455032" cy="79786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295000" y="2954141"/>
            <a:ext cx="2218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Form dimer structure</a:t>
            </a:r>
            <a:endParaRPr kumimoji="1" lang="ja-JP" altLang="en-US" b="1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477717" y="2013173"/>
            <a:ext cx="70770" cy="1918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7268567" y="2013173"/>
            <a:ext cx="70770" cy="1918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6725238" y="1691361"/>
            <a:ext cx="73246" cy="1953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 flipV="1">
            <a:off x="7498225" y="1691361"/>
            <a:ext cx="73246" cy="1953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971350" y="3770400"/>
            <a:ext cx="8007391" cy="2936463"/>
            <a:chOff x="971350" y="3770400"/>
            <a:chExt cx="8007391" cy="2936463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4253359"/>
              <a:ext cx="2453504" cy="2453504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335195">
              <a:off x="971350" y="4790985"/>
              <a:ext cx="1788755" cy="1118792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3394358" y="3770400"/>
              <a:ext cx="20136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i="1" dirty="0" smtClean="0"/>
                <a:t>L4P-sp2 on Au(111)</a:t>
              </a:r>
              <a:endParaRPr kumimoji="1" lang="ja-JP" altLang="en-US" b="1" i="1" dirty="0"/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 flipH="1">
              <a:off x="4932040" y="4149080"/>
              <a:ext cx="1440160" cy="47218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>
              <a:off x="5508104" y="4149080"/>
              <a:ext cx="864096" cy="108012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6417829" y="3970455"/>
              <a:ext cx="25466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chemeClr val="tx2"/>
                  </a:solidFill>
                </a:rPr>
                <a:t>Herringbone reconstruction</a:t>
              </a:r>
              <a:endParaRPr kumimoji="1" lang="ja-JP" altLang="en-US" sz="1600" b="1" dirty="0">
                <a:solidFill>
                  <a:schemeClr val="tx2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314445" y="5013176"/>
              <a:ext cx="266429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ja-JP" sz="1600" b="1" i="1" dirty="0" smtClean="0"/>
                <a:t>Slightly different adsorption geometry and/or interaction between the molecule and surface</a:t>
              </a:r>
              <a:endParaRPr kumimoji="1" lang="ja-JP" altLang="en-US" sz="1600" b="1" i="1" dirty="0"/>
            </a:p>
          </p:txBody>
        </p:sp>
        <p:sp>
          <p:nvSpPr>
            <p:cNvPr id="28" name="下矢印 27"/>
            <p:cNvSpPr/>
            <p:nvPr/>
          </p:nvSpPr>
          <p:spPr>
            <a:xfrm>
              <a:off x="7393946" y="4509120"/>
              <a:ext cx="505294" cy="3600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524814" y="914407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L4P-F4 on Ag(111)</a:t>
            </a:r>
            <a:endParaRPr kumimoji="1" lang="ja-JP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412877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Microsoft Office PowerPoint</Application>
  <PresentationFormat>Bildschirmpräsentation (4:3)</PresentationFormat>
  <Paragraphs>130</Paragraphs>
  <Slides>11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メイリオ</vt:lpstr>
      <vt:lpstr>ＭＳ Ｐゴシック</vt:lpstr>
      <vt:lpstr>小塚ゴシック Pro R</vt:lpstr>
      <vt:lpstr>Arial</vt:lpstr>
      <vt:lpstr>Calibri</vt:lpstr>
      <vt:lpstr>Times New Roman</vt:lpstr>
      <vt:lpstr>Wingdings</vt:lpstr>
      <vt:lpstr>Office ​​テーマ</vt:lpstr>
      <vt:lpstr>A2 Assembly and local probing of single molecules and defects on ultra-thin ZnO films on metals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of the A2 project</dc:title>
  <dc:creator>Owner</dc:creator>
  <cp:lastModifiedBy>SFB 951/</cp:lastModifiedBy>
  <cp:revision>80</cp:revision>
  <dcterms:created xsi:type="dcterms:W3CDTF">2014-05-26T07:48:08Z</dcterms:created>
  <dcterms:modified xsi:type="dcterms:W3CDTF">2014-10-16T14:43:11Z</dcterms:modified>
</cp:coreProperties>
</file>