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8" r:id="rId3"/>
    <p:sldMasterId id="2147483744" r:id="rId4"/>
  </p:sldMasterIdLst>
  <p:sldIdLst>
    <p:sldId id="262" r:id="rId5"/>
    <p:sldId id="263" r:id="rId6"/>
    <p:sldId id="275" r:id="rId7"/>
    <p:sldId id="266" r:id="rId8"/>
    <p:sldId id="265" r:id="rId9"/>
    <p:sldId id="274" r:id="rId10"/>
    <p:sldId id="276" r:id="rId11"/>
    <p:sldId id="273" r:id="rId12"/>
    <p:sldId id="277" r:id="rId13"/>
    <p:sldId id="270" r:id="rId14"/>
    <p:sldId id="278" r:id="rId15"/>
    <p:sldId id="272" r:id="rId16"/>
    <p:sldId id="279" r:id="rId17"/>
    <p:sldId id="271" r:id="rId18"/>
    <p:sldId id="280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173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3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4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704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00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538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59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34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72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87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140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64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475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45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432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463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00284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2800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AE2F2123-5F7B-4DB0-845F-9A78143A83B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86614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6979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2800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AE2F2123-5F7B-4DB0-845F-9A78143A83B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216322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4816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706842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70199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467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47117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586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910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658318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09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15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982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32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834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6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27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367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3015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52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0404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14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3229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3880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751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247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206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655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585389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2800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AE2F2123-5F7B-4DB0-845F-9A78143A83B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462450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665931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2800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AE2F2123-5F7B-4DB0-845F-9A78143A83B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984109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268291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925847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601912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494010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3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957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316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09727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610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42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48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53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059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4438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2705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732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5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411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0217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594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4171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7017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92091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507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3050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9850333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2800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AE2F2123-5F7B-4DB0-845F-9A78143A83B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5116626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73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4166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2800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AE2F2123-5F7B-4DB0-845F-9A78143A83B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619879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9362634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142275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720210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366895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90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37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714356"/>
            <a:ext cx="4929222" cy="35719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72330" y="0"/>
            <a:ext cx="2133600" cy="450000"/>
          </a:xfrm>
          <a:prstGeom prst="rect">
            <a:avLst/>
          </a:prstGeom>
        </p:spPr>
        <p:txBody>
          <a:bodyPr/>
          <a:lstStyle/>
          <a:p>
            <a:fld id="{9B3876A5-CE5A-44ED-82EB-7B7FF5F29DD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Folie:  </a:t>
            </a:r>
            <a:fld id="{CA90501D-F8BC-4702-8663-5C5950FADA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2071671" y="500043"/>
            <a:ext cx="5000660" cy="285752"/>
          </a:xfrm>
        </p:spPr>
        <p:txBody>
          <a:bodyPr>
            <a:noAutofit/>
          </a:bodyPr>
          <a:lstStyle>
            <a:lvl1pPr>
              <a:buNone/>
              <a:defRPr sz="1400" b="1" u="none" baseline="0">
                <a:solidFill>
                  <a:srgbClr val="CCCC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315801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98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96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4701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5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06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EF289-EA5C-435E-9617-82358814748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14. June 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6480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Impact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of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Förster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coupling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on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quantum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statistics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in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metal-semiconductor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hybrid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systems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</a:p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T. Sverre </a:t>
            </a:r>
            <a:r>
              <a:rPr lang="de-DE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Theuerholz</a:t>
            </a: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(TU Berlin)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5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26" Type="http://schemas.openxmlformats.org/officeDocument/2006/relationships/slideLayout" Target="../slideLayouts/slideLayout91.xml"/><Relationship Id="rId3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86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5" Type="http://schemas.openxmlformats.org/officeDocument/2006/relationships/slideLayout" Target="../slideLayouts/slideLayout90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24" Type="http://schemas.openxmlformats.org/officeDocument/2006/relationships/slideLayout" Target="../slideLayouts/slideLayout89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23" Type="http://schemas.openxmlformats.org/officeDocument/2006/relationships/slideLayout" Target="../slideLayouts/slideLayout88.xml"/><Relationship Id="rId28" Type="http://schemas.openxmlformats.org/officeDocument/2006/relationships/theme" Target="../theme/theme4.xml"/><Relationship Id="rId10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Relationship Id="rId22" Type="http://schemas.openxmlformats.org/officeDocument/2006/relationships/slideLayout" Target="../slideLayouts/slideLayout87.xml"/><Relationship Id="rId27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96E65-4D65-46E4-8C15-FCA7EE832321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306CE-5F59-4ECF-B9C8-D4EAFDC9E4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2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2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85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762D7-3D44-4EC1-B3AF-E0CA58888A37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16.10.2014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3C015-6462-49AA-B4F3-4EEBE712A90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3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547664" y="1124744"/>
            <a:ext cx="6653360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/>
              <a:t>B12:</a:t>
            </a:r>
          </a:p>
          <a:p>
            <a:r>
              <a:rPr lang="de-DE" sz="4400" dirty="0" smtClean="0"/>
              <a:t>Optical Dynamics at</a:t>
            </a:r>
          </a:p>
          <a:p>
            <a:r>
              <a:rPr lang="de-DE" sz="4400" u="sng" dirty="0" smtClean="0"/>
              <a:t>HIOS Interfaces </a:t>
            </a:r>
            <a:r>
              <a:rPr lang="de-DE" sz="4400" dirty="0" err="1" smtClean="0"/>
              <a:t>and</a:t>
            </a:r>
            <a:r>
              <a:rPr lang="de-DE" sz="4400" dirty="0" smtClean="0"/>
              <a:t> in</a:t>
            </a:r>
          </a:p>
          <a:p>
            <a:r>
              <a:rPr lang="de-DE" sz="4400" u="sng" dirty="0" smtClean="0"/>
              <a:t>Hybrid </a:t>
            </a:r>
            <a:r>
              <a:rPr lang="de-DE" sz="4400" u="sng" dirty="0" err="1" smtClean="0"/>
              <a:t>Plasmonic</a:t>
            </a:r>
            <a:r>
              <a:rPr lang="de-DE" sz="4400" u="sng" dirty="0" smtClean="0"/>
              <a:t> </a:t>
            </a:r>
            <a:r>
              <a:rPr lang="de-DE" sz="4400" u="sng" dirty="0" err="1" smtClean="0"/>
              <a:t>Structures</a:t>
            </a:r>
            <a:endParaRPr lang="de-DE" sz="4400" u="sng" dirty="0" smtClean="0"/>
          </a:p>
          <a:p>
            <a:endParaRPr lang="de-DE" sz="4400" dirty="0">
              <a:solidFill>
                <a:srgbClr val="FF0000"/>
              </a:solidFill>
            </a:endParaRPr>
          </a:p>
          <a:p>
            <a:r>
              <a:rPr lang="de-DE" sz="4400" dirty="0" smtClean="0"/>
              <a:t>(Knorr, Richter TUB)</a:t>
            </a:r>
          </a:p>
          <a:p>
            <a:r>
              <a:rPr lang="de-DE" sz="4400" dirty="0" smtClean="0"/>
              <a:t> 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46307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16632"/>
            <a:ext cx="750917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(ii) </a:t>
            </a:r>
            <a:r>
              <a:rPr lang="de-DE" sz="2400" b="1" dirty="0" err="1" smtClean="0">
                <a:solidFill>
                  <a:srgbClr val="FF0000"/>
                </a:solidFill>
              </a:rPr>
              <a:t>molecular-plasmonic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nanostrutures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 marL="400050" indent="-400050">
              <a:buAutoNum type="romanLcParenBoth"/>
            </a:pPr>
            <a:endParaRPr lang="de-DE" sz="2400" dirty="0"/>
          </a:p>
          <a:p>
            <a:r>
              <a:rPr lang="de-DE" sz="2400" b="1" dirty="0" err="1" smtClean="0"/>
              <a:t>Done</a:t>
            </a:r>
            <a:r>
              <a:rPr lang="de-DE" sz="2400" dirty="0" smtClean="0"/>
              <a:t>: </a:t>
            </a:r>
          </a:p>
          <a:p>
            <a:r>
              <a:rPr lang="de-DE" sz="2400" dirty="0" smtClean="0"/>
              <a:t>ideal </a:t>
            </a:r>
            <a:r>
              <a:rPr lang="de-DE" sz="2400" dirty="0" err="1" smtClean="0"/>
              <a:t>arrangement</a:t>
            </a:r>
            <a:r>
              <a:rPr lang="de-DE" sz="2400" dirty="0"/>
              <a:t> 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emitters</a:t>
            </a:r>
            <a:r>
              <a:rPr lang="de-DE" sz="2400" dirty="0" smtClean="0"/>
              <a:t> at MNP:</a:t>
            </a:r>
          </a:p>
          <a:p>
            <a:r>
              <a:rPr lang="de-DE" sz="2400" dirty="0" smtClean="0"/>
              <a:t>-emitter,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–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</a:t>
            </a:r>
            <a:r>
              <a:rPr lang="de-DE" sz="2400" dirty="0" err="1" smtClean="0"/>
              <a:t>coupling</a:t>
            </a:r>
            <a:r>
              <a:rPr lang="de-DE" sz="2400" dirty="0" smtClean="0"/>
              <a:t> </a:t>
            </a:r>
            <a:r>
              <a:rPr lang="de-DE" sz="2400" dirty="0" err="1" smtClean="0"/>
              <a:t>identical</a:t>
            </a:r>
            <a:endParaRPr lang="de-DE" sz="2400" dirty="0" smtClean="0"/>
          </a:p>
          <a:p>
            <a:r>
              <a:rPr lang="de-DE" sz="2400" dirty="0" smtClean="0">
                <a:solidFill>
                  <a:srgbClr val="FF0000"/>
                </a:solidFill>
              </a:rPr>
              <a:t>-&gt; </a:t>
            </a:r>
            <a:r>
              <a:rPr lang="de-DE" sz="2400" dirty="0" err="1" smtClean="0">
                <a:solidFill>
                  <a:srgbClr val="FF0000"/>
                </a:solidFill>
              </a:rPr>
              <a:t>exact</a:t>
            </a:r>
            <a:r>
              <a:rPr lang="de-DE" sz="2400" dirty="0" smtClean="0">
                <a:solidFill>
                  <a:srgbClr val="FF0000"/>
                </a:solidFill>
              </a:rPr>
              <a:t> DM open </a:t>
            </a:r>
            <a:r>
              <a:rPr lang="de-DE" sz="2400" dirty="0" err="1" smtClean="0">
                <a:solidFill>
                  <a:srgbClr val="FF0000"/>
                </a:solidFill>
              </a:rPr>
              <a:t>system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calculation</a:t>
            </a:r>
            <a:r>
              <a:rPr lang="de-DE" sz="24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de-DE" sz="2400" dirty="0" err="1" smtClean="0"/>
              <a:t>Detection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hybrid </a:t>
            </a:r>
            <a:r>
              <a:rPr lang="de-DE" sz="2400" dirty="0" err="1" smtClean="0"/>
              <a:t>wave</a:t>
            </a:r>
            <a:r>
              <a:rPr lang="de-DE" sz="2400" dirty="0" smtClean="0"/>
              <a:t> </a:t>
            </a:r>
            <a:r>
              <a:rPr lang="de-DE" sz="2400" dirty="0" err="1" smtClean="0"/>
              <a:t>functions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b="1" dirty="0" err="1" smtClean="0"/>
              <a:t>To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be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done</a:t>
            </a:r>
            <a:r>
              <a:rPr lang="de-DE" sz="2400" b="1" dirty="0" smtClean="0"/>
              <a:t>: 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nonidentical</a:t>
            </a:r>
            <a:r>
              <a:rPr lang="de-DE" sz="2400" dirty="0" smtClean="0"/>
              <a:t> </a:t>
            </a:r>
            <a:r>
              <a:rPr lang="de-DE" sz="2400" dirty="0" err="1" smtClean="0"/>
              <a:t>emitters</a:t>
            </a:r>
            <a:r>
              <a:rPr lang="de-DE" sz="2400" dirty="0" smtClean="0"/>
              <a:t>, additional internal </a:t>
            </a:r>
            <a:r>
              <a:rPr lang="de-DE" sz="2400" dirty="0" err="1" smtClean="0"/>
              <a:t>emitter</a:t>
            </a:r>
            <a:r>
              <a:rPr lang="de-DE" sz="2400" dirty="0" smtClean="0"/>
              <a:t> </a:t>
            </a:r>
            <a:r>
              <a:rPr lang="de-DE" sz="2400" dirty="0" err="1" smtClean="0"/>
              <a:t>coupling</a:t>
            </a:r>
            <a:endParaRPr lang="de-DE" sz="2400" dirty="0" smtClean="0"/>
          </a:p>
          <a:p>
            <a:r>
              <a:rPr lang="de-DE" sz="2400" dirty="0" smtClean="0"/>
              <a:t>-more </a:t>
            </a:r>
            <a:r>
              <a:rPr lang="de-DE" sz="2400" dirty="0" err="1" smtClean="0"/>
              <a:t>plasmon</a:t>
            </a:r>
            <a:r>
              <a:rPr lang="de-DE" sz="2400" dirty="0" smtClean="0"/>
              <a:t> </a:t>
            </a:r>
            <a:r>
              <a:rPr lang="de-DE" sz="2400" dirty="0" err="1" smtClean="0"/>
              <a:t>modes,systematic</a:t>
            </a:r>
            <a:r>
              <a:rPr lang="de-DE" sz="2400" dirty="0" smtClean="0"/>
              <a:t> </a:t>
            </a:r>
            <a:r>
              <a:rPr lang="de-DE" sz="2400" dirty="0" err="1" smtClean="0"/>
              <a:t>studies</a:t>
            </a:r>
            <a:endParaRPr lang="de-DE" sz="2400" dirty="0" smtClean="0"/>
          </a:p>
          <a:p>
            <a:endParaRPr lang="de-DE" sz="2400" dirty="0"/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383595" y="620688"/>
            <a:ext cx="2724909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266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16632"/>
            <a:ext cx="8275022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(ii) </a:t>
            </a:r>
            <a:r>
              <a:rPr lang="de-DE" sz="2400" b="1" dirty="0" err="1" smtClean="0">
                <a:solidFill>
                  <a:srgbClr val="FF0000"/>
                </a:solidFill>
              </a:rPr>
              <a:t>molecular-plasmonic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nanostrutures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 marL="400050" indent="-400050">
              <a:buAutoNum type="romanLcParenBoth"/>
            </a:pPr>
            <a:endParaRPr lang="de-DE" sz="2400" dirty="0"/>
          </a:p>
          <a:p>
            <a:r>
              <a:rPr lang="de-DE" sz="2400" b="1" dirty="0" err="1" smtClean="0"/>
              <a:t>Done</a:t>
            </a:r>
            <a:r>
              <a:rPr lang="de-DE" sz="2400" dirty="0" smtClean="0"/>
              <a:t>: </a:t>
            </a:r>
          </a:p>
          <a:p>
            <a:r>
              <a:rPr lang="de-DE" sz="2400" dirty="0" smtClean="0"/>
              <a:t>ideal </a:t>
            </a:r>
            <a:r>
              <a:rPr lang="de-DE" sz="2400" dirty="0" err="1" smtClean="0"/>
              <a:t>arrangement</a:t>
            </a:r>
            <a:r>
              <a:rPr lang="de-DE" sz="2400" dirty="0"/>
              <a:t> 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emitters</a:t>
            </a:r>
            <a:r>
              <a:rPr lang="de-DE" sz="2400" dirty="0" smtClean="0"/>
              <a:t> at MNP:</a:t>
            </a:r>
          </a:p>
          <a:p>
            <a:r>
              <a:rPr lang="de-DE" sz="2400" dirty="0" smtClean="0"/>
              <a:t>-emitter,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–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</a:t>
            </a:r>
            <a:r>
              <a:rPr lang="de-DE" sz="2400" dirty="0" err="1" smtClean="0"/>
              <a:t>coupling</a:t>
            </a:r>
            <a:r>
              <a:rPr lang="de-DE" sz="2400" dirty="0" smtClean="0"/>
              <a:t> </a:t>
            </a:r>
            <a:r>
              <a:rPr lang="de-DE" sz="2400" dirty="0" err="1" smtClean="0"/>
              <a:t>identical</a:t>
            </a:r>
            <a:endParaRPr lang="de-DE" sz="2400" dirty="0" smtClean="0"/>
          </a:p>
          <a:p>
            <a:r>
              <a:rPr lang="de-DE" sz="2400" dirty="0" smtClean="0">
                <a:solidFill>
                  <a:srgbClr val="FF0000"/>
                </a:solidFill>
              </a:rPr>
              <a:t>-&gt; </a:t>
            </a:r>
            <a:r>
              <a:rPr lang="de-DE" sz="2400" dirty="0" err="1" smtClean="0">
                <a:solidFill>
                  <a:srgbClr val="FF0000"/>
                </a:solidFill>
              </a:rPr>
              <a:t>exact</a:t>
            </a:r>
            <a:r>
              <a:rPr lang="de-DE" sz="2400" dirty="0" smtClean="0">
                <a:solidFill>
                  <a:srgbClr val="FF0000"/>
                </a:solidFill>
              </a:rPr>
              <a:t> DM open </a:t>
            </a:r>
            <a:r>
              <a:rPr lang="de-DE" sz="2400" dirty="0" err="1" smtClean="0">
                <a:solidFill>
                  <a:srgbClr val="FF0000"/>
                </a:solidFill>
              </a:rPr>
              <a:t>system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calculation</a:t>
            </a:r>
            <a:r>
              <a:rPr lang="de-DE" sz="24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de-DE" sz="2400" dirty="0" err="1" smtClean="0"/>
              <a:t>Detection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hybrid </a:t>
            </a:r>
            <a:r>
              <a:rPr lang="de-DE" sz="2400" dirty="0" err="1" smtClean="0"/>
              <a:t>wave</a:t>
            </a:r>
            <a:r>
              <a:rPr lang="de-DE" sz="2400" dirty="0" smtClean="0"/>
              <a:t> </a:t>
            </a:r>
            <a:r>
              <a:rPr lang="de-DE" sz="2400" dirty="0" err="1" smtClean="0"/>
              <a:t>functions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b="1" dirty="0" err="1" smtClean="0"/>
              <a:t>To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be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done</a:t>
            </a:r>
            <a:r>
              <a:rPr lang="de-DE" sz="2400" b="1" dirty="0" smtClean="0"/>
              <a:t>: 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nonidentical</a:t>
            </a:r>
            <a:r>
              <a:rPr lang="de-DE" sz="2400" dirty="0" smtClean="0"/>
              <a:t> </a:t>
            </a:r>
            <a:r>
              <a:rPr lang="de-DE" sz="2400" dirty="0" err="1" smtClean="0"/>
              <a:t>emitters</a:t>
            </a:r>
            <a:r>
              <a:rPr lang="de-DE" sz="2400" dirty="0" smtClean="0"/>
              <a:t>, additional internal </a:t>
            </a:r>
            <a:r>
              <a:rPr lang="de-DE" sz="2400" dirty="0" err="1" smtClean="0"/>
              <a:t>emitter</a:t>
            </a:r>
            <a:r>
              <a:rPr lang="de-DE" sz="2400" dirty="0" smtClean="0"/>
              <a:t> </a:t>
            </a:r>
            <a:r>
              <a:rPr lang="de-DE" sz="2400" dirty="0" err="1" smtClean="0"/>
              <a:t>coupling</a:t>
            </a:r>
            <a:endParaRPr lang="de-DE" sz="2400" dirty="0" smtClean="0"/>
          </a:p>
          <a:p>
            <a:r>
              <a:rPr lang="de-DE" sz="2400" dirty="0" smtClean="0"/>
              <a:t>-more </a:t>
            </a:r>
            <a:r>
              <a:rPr lang="de-DE" sz="2400" dirty="0" err="1" smtClean="0"/>
              <a:t>plasmon</a:t>
            </a:r>
            <a:r>
              <a:rPr lang="de-DE" sz="2400" dirty="0" smtClean="0"/>
              <a:t> </a:t>
            </a:r>
            <a:r>
              <a:rPr lang="de-DE" sz="2400" dirty="0" err="1" smtClean="0"/>
              <a:t>modes,systematic</a:t>
            </a:r>
            <a:r>
              <a:rPr lang="de-DE" sz="2400" dirty="0" smtClean="0"/>
              <a:t> </a:t>
            </a:r>
            <a:r>
              <a:rPr lang="de-DE" sz="2400" dirty="0" err="1" smtClean="0"/>
              <a:t>studies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b="1" dirty="0" err="1" smtClean="0"/>
              <a:t>Why</a:t>
            </a:r>
            <a:r>
              <a:rPr lang="de-DE" sz="2400" b="1" dirty="0" smtClean="0"/>
              <a:t>? </a:t>
            </a:r>
          </a:p>
          <a:p>
            <a:r>
              <a:rPr lang="de-DE" sz="2400" dirty="0" smtClean="0"/>
              <a:t>-emission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 err="1" smtClean="0"/>
              <a:t>function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N, </a:t>
            </a:r>
            <a:r>
              <a:rPr lang="de-DE" sz="2400" dirty="0" err="1" smtClean="0"/>
              <a:t>gain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plasmons</a:t>
            </a:r>
            <a:r>
              <a:rPr lang="de-DE" sz="2400" dirty="0" smtClean="0"/>
              <a:t>, strong </a:t>
            </a:r>
            <a:r>
              <a:rPr lang="de-DE" sz="2400" dirty="0" err="1" smtClean="0"/>
              <a:t>coupling</a:t>
            </a:r>
            <a:r>
              <a:rPr lang="de-DE" sz="2400" dirty="0" smtClean="0"/>
              <a:t>?</a:t>
            </a:r>
          </a:p>
          <a:p>
            <a:r>
              <a:rPr lang="de-DE" sz="2400" dirty="0" smtClean="0"/>
              <a:t>-fundamental: </a:t>
            </a:r>
            <a:r>
              <a:rPr lang="de-DE" sz="2400" dirty="0" err="1" smtClean="0"/>
              <a:t>collective</a:t>
            </a:r>
            <a:r>
              <a:rPr lang="de-DE" sz="2400" dirty="0" smtClean="0"/>
              <a:t> </a:t>
            </a:r>
            <a:r>
              <a:rPr lang="de-DE" sz="2400" dirty="0" err="1" smtClean="0"/>
              <a:t>effects</a:t>
            </a:r>
            <a:r>
              <a:rPr lang="de-DE" sz="2400" dirty="0" smtClean="0"/>
              <a:t>, </a:t>
            </a:r>
            <a:r>
              <a:rPr lang="de-DE" sz="2400" dirty="0" err="1" smtClean="0"/>
              <a:t>superradiance</a:t>
            </a:r>
            <a:r>
              <a:rPr lang="de-DE" sz="2400" dirty="0" smtClean="0"/>
              <a:t>, </a:t>
            </a:r>
            <a:r>
              <a:rPr lang="de-DE" sz="2400" dirty="0" err="1" smtClean="0"/>
              <a:t>statistics</a:t>
            </a:r>
            <a:endParaRPr lang="de-DE" sz="2400" dirty="0" smtClean="0"/>
          </a:p>
          <a:p>
            <a:endParaRPr lang="de-DE" sz="2400" dirty="0"/>
          </a:p>
          <a:p>
            <a:r>
              <a:rPr lang="en-US" sz="2400" b="1" dirty="0" smtClean="0"/>
              <a:t>Method: </a:t>
            </a:r>
          </a:p>
          <a:p>
            <a:r>
              <a:rPr lang="en-US" sz="2400" dirty="0" smtClean="0"/>
              <a:t>density matrix theory, </a:t>
            </a:r>
            <a:r>
              <a:rPr lang="en-US" sz="2400" dirty="0" err="1" smtClean="0"/>
              <a:t>Lindblad</a:t>
            </a:r>
            <a:r>
              <a:rPr lang="en-US" sz="2400" dirty="0" smtClean="0"/>
              <a:t> – </a:t>
            </a:r>
            <a:r>
              <a:rPr lang="en-US" sz="2400" dirty="0" err="1" smtClean="0"/>
              <a:t>dephasing</a:t>
            </a:r>
            <a:r>
              <a:rPr lang="en-US" sz="2400" dirty="0" smtClean="0"/>
              <a:t>, relaxation, pumping</a:t>
            </a:r>
            <a:endParaRPr lang="en-US" sz="2400" dirty="0"/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383595" y="620688"/>
            <a:ext cx="2724909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599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System.png"/>
          <p:cNvPicPr>
            <a:picLocks noChangeAspect="1"/>
          </p:cNvPicPr>
          <p:nvPr/>
        </p:nvPicPr>
        <p:blipFill>
          <a:blip r:embed="rId2" cstate="print"/>
          <a:srcRect l="20319" t="48950" r="11414" b="18500"/>
          <a:stretch>
            <a:fillRect/>
          </a:stretch>
        </p:blipFill>
        <p:spPr>
          <a:xfrm>
            <a:off x="4644008" y="986549"/>
            <a:ext cx="2555776" cy="1722371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06740" y="1343670"/>
            <a:ext cx="4004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 smtClean="0">
                <a:solidFill>
                  <a:prstClr val="black"/>
                </a:solidFill>
              </a:rPr>
              <a:t>Test </a:t>
            </a:r>
            <a:r>
              <a:rPr lang="de-DE" sz="2200" dirty="0" err="1" smtClean="0">
                <a:solidFill>
                  <a:prstClr val="black"/>
                </a:solidFill>
              </a:rPr>
              <a:t>of</a:t>
            </a:r>
            <a:r>
              <a:rPr lang="de-DE" sz="2200" dirty="0" smtClean="0">
                <a:solidFill>
                  <a:prstClr val="black"/>
                </a:solidFill>
              </a:rPr>
              <a:t> </a:t>
            </a:r>
            <a:r>
              <a:rPr lang="de-DE" sz="2200" dirty="0" err="1" smtClean="0">
                <a:solidFill>
                  <a:prstClr val="black"/>
                </a:solidFill>
              </a:rPr>
              <a:t>theory</a:t>
            </a:r>
            <a:r>
              <a:rPr lang="de-DE" sz="2200" dirty="0" smtClean="0">
                <a:solidFill>
                  <a:prstClr val="black"/>
                </a:solidFill>
              </a:rPr>
              <a:t>:</a:t>
            </a:r>
          </a:p>
          <a:p>
            <a:r>
              <a:rPr lang="de-DE" sz="2200" dirty="0" err="1">
                <a:solidFill>
                  <a:prstClr val="black"/>
                </a:solidFill>
              </a:rPr>
              <a:t>c</a:t>
            </a:r>
            <a:r>
              <a:rPr lang="de-DE" sz="2200" dirty="0" err="1" smtClean="0">
                <a:solidFill>
                  <a:prstClr val="black"/>
                </a:solidFill>
              </a:rPr>
              <a:t>ooperation</a:t>
            </a:r>
            <a:r>
              <a:rPr lang="de-DE" sz="2200" dirty="0" smtClean="0">
                <a:solidFill>
                  <a:prstClr val="black"/>
                </a:solidFill>
              </a:rPr>
              <a:t> experimental </a:t>
            </a:r>
            <a:r>
              <a:rPr lang="de-DE" sz="2200" dirty="0" err="1" smtClean="0">
                <a:solidFill>
                  <a:prstClr val="black"/>
                </a:solidFill>
              </a:rPr>
              <a:t>group</a:t>
            </a:r>
            <a:r>
              <a:rPr lang="de-DE" sz="2200" dirty="0" smtClean="0">
                <a:solidFill>
                  <a:prstClr val="black"/>
                </a:solidFill>
              </a:rPr>
              <a:t> </a:t>
            </a:r>
            <a:r>
              <a:rPr lang="de-DE" sz="2400" dirty="0" smtClean="0">
                <a:solidFill>
                  <a:prstClr val="black"/>
                </a:solidFill>
              </a:rPr>
              <a:t/>
            </a:r>
            <a:br>
              <a:rPr lang="de-DE" sz="2400" dirty="0" smtClean="0">
                <a:solidFill>
                  <a:prstClr val="black"/>
                </a:solidFill>
              </a:rPr>
            </a:br>
            <a:r>
              <a:rPr lang="de-DE" sz="2000" dirty="0" smtClean="0">
                <a:solidFill>
                  <a:prstClr val="black"/>
                </a:solidFill>
              </a:rPr>
              <a:t>(H. Lange </a:t>
            </a:r>
            <a:r>
              <a:rPr lang="de-DE" sz="2000" dirty="0" err="1" smtClean="0">
                <a:solidFill>
                  <a:prstClr val="black"/>
                </a:solidFill>
              </a:rPr>
              <a:t>and</a:t>
            </a:r>
            <a:r>
              <a:rPr lang="de-DE" sz="2000" dirty="0" smtClean="0">
                <a:solidFill>
                  <a:prstClr val="black"/>
                </a:solidFill>
              </a:rPr>
              <a:t>  H. Weller, Hamburg)</a:t>
            </a:r>
            <a:endParaRPr lang="de-DE" sz="20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6833" r="27709" b="54426"/>
          <a:stretch>
            <a:fillRect/>
          </a:stretch>
        </p:blipFill>
        <p:spPr bwMode="auto">
          <a:xfrm>
            <a:off x="7272808" y="836712"/>
            <a:ext cx="1835696" cy="1642465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</p:spPr>
      </p:pic>
      <p:cxnSp>
        <p:nvCxnSpPr>
          <p:cNvPr id="15" name="Gerade Verbindung mit Pfeil 14"/>
          <p:cNvCxnSpPr/>
          <p:nvPr/>
        </p:nvCxnSpPr>
        <p:spPr>
          <a:xfrm>
            <a:off x="7308304" y="980728"/>
            <a:ext cx="1080120" cy="72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7092280" y="539388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QD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51520" y="11663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Hybrids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of</a:t>
            </a:r>
            <a:r>
              <a:rPr lang="de-DE" sz="2400" b="1" dirty="0" smtClean="0">
                <a:solidFill>
                  <a:srgbClr val="FF0000"/>
                </a:solidFill>
              </a:rPr>
              <a:t>  QDs </a:t>
            </a:r>
            <a:r>
              <a:rPr lang="de-DE" sz="2400" b="1" dirty="0" err="1" smtClean="0">
                <a:solidFill>
                  <a:srgbClr val="FF0000"/>
                </a:solidFill>
              </a:rPr>
              <a:t>and</a:t>
            </a:r>
            <a:r>
              <a:rPr lang="de-DE" sz="2400" b="1" dirty="0" smtClean="0">
                <a:solidFill>
                  <a:srgbClr val="FF0000"/>
                </a:solidFill>
              </a:rPr>
              <a:t> MNP </a:t>
            </a:r>
            <a:r>
              <a:rPr lang="de-DE" sz="2400" b="1" dirty="0" err="1" smtClean="0">
                <a:solidFill>
                  <a:srgbClr val="FF0000"/>
                </a:solidFill>
              </a:rPr>
              <a:t>embedded</a:t>
            </a:r>
            <a:r>
              <a:rPr lang="de-DE" sz="2400" b="1" dirty="0" smtClean="0">
                <a:solidFill>
                  <a:srgbClr val="FF0000"/>
                </a:solidFill>
              </a:rPr>
              <a:t> in polymer  </a:t>
            </a:r>
            <a:endParaRPr lang="de-DE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99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\\sambaitp\theuerholz\HIOS\Antrag_Verlaengerung\Pics\for_Andreas\4c_Hol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43990"/>
            <a:ext cx="2448272" cy="257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\\sambaitp\theuerholz\HIOS\Antrag_Verlaengerung\Pics\for_Andreas\4b_Hol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76" y="3429000"/>
            <a:ext cx="2388940" cy="24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 descr="System.png"/>
          <p:cNvPicPr>
            <a:picLocks noChangeAspect="1"/>
          </p:cNvPicPr>
          <p:nvPr/>
        </p:nvPicPr>
        <p:blipFill>
          <a:blip r:embed="rId4" cstate="print"/>
          <a:srcRect l="20319" t="48950" r="11414" b="18500"/>
          <a:stretch>
            <a:fillRect/>
          </a:stretch>
        </p:blipFill>
        <p:spPr>
          <a:xfrm>
            <a:off x="4644008" y="986549"/>
            <a:ext cx="2555776" cy="1722371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06740" y="1343670"/>
            <a:ext cx="4004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 smtClean="0">
                <a:solidFill>
                  <a:prstClr val="black"/>
                </a:solidFill>
              </a:rPr>
              <a:t>Test </a:t>
            </a:r>
            <a:r>
              <a:rPr lang="de-DE" sz="2200" dirty="0" err="1" smtClean="0">
                <a:solidFill>
                  <a:prstClr val="black"/>
                </a:solidFill>
              </a:rPr>
              <a:t>of</a:t>
            </a:r>
            <a:r>
              <a:rPr lang="de-DE" sz="2200" dirty="0" smtClean="0">
                <a:solidFill>
                  <a:prstClr val="black"/>
                </a:solidFill>
              </a:rPr>
              <a:t> </a:t>
            </a:r>
            <a:r>
              <a:rPr lang="de-DE" sz="2200" dirty="0" err="1" smtClean="0">
                <a:solidFill>
                  <a:prstClr val="black"/>
                </a:solidFill>
              </a:rPr>
              <a:t>theory</a:t>
            </a:r>
            <a:r>
              <a:rPr lang="de-DE" sz="2200" dirty="0" smtClean="0">
                <a:solidFill>
                  <a:prstClr val="black"/>
                </a:solidFill>
              </a:rPr>
              <a:t>:</a:t>
            </a:r>
          </a:p>
          <a:p>
            <a:r>
              <a:rPr lang="de-DE" sz="2200" dirty="0" err="1">
                <a:solidFill>
                  <a:prstClr val="black"/>
                </a:solidFill>
              </a:rPr>
              <a:t>c</a:t>
            </a:r>
            <a:r>
              <a:rPr lang="de-DE" sz="2200" dirty="0" err="1" smtClean="0">
                <a:solidFill>
                  <a:prstClr val="black"/>
                </a:solidFill>
              </a:rPr>
              <a:t>ooperation</a:t>
            </a:r>
            <a:r>
              <a:rPr lang="de-DE" sz="2200" dirty="0" smtClean="0">
                <a:solidFill>
                  <a:prstClr val="black"/>
                </a:solidFill>
              </a:rPr>
              <a:t> experimental </a:t>
            </a:r>
            <a:r>
              <a:rPr lang="de-DE" sz="2200" dirty="0" err="1" smtClean="0">
                <a:solidFill>
                  <a:prstClr val="black"/>
                </a:solidFill>
              </a:rPr>
              <a:t>group</a:t>
            </a:r>
            <a:r>
              <a:rPr lang="de-DE" sz="2200" dirty="0" smtClean="0">
                <a:solidFill>
                  <a:prstClr val="black"/>
                </a:solidFill>
              </a:rPr>
              <a:t> </a:t>
            </a:r>
            <a:r>
              <a:rPr lang="de-DE" sz="2400" dirty="0" smtClean="0">
                <a:solidFill>
                  <a:prstClr val="black"/>
                </a:solidFill>
              </a:rPr>
              <a:t/>
            </a:r>
            <a:br>
              <a:rPr lang="de-DE" sz="2400" dirty="0" smtClean="0">
                <a:solidFill>
                  <a:prstClr val="black"/>
                </a:solidFill>
              </a:rPr>
            </a:br>
            <a:r>
              <a:rPr lang="de-DE" sz="2000" dirty="0" smtClean="0">
                <a:solidFill>
                  <a:prstClr val="black"/>
                </a:solidFill>
              </a:rPr>
              <a:t>(H. Lange </a:t>
            </a:r>
            <a:r>
              <a:rPr lang="de-DE" sz="2000" dirty="0" err="1" smtClean="0">
                <a:solidFill>
                  <a:prstClr val="black"/>
                </a:solidFill>
              </a:rPr>
              <a:t>and</a:t>
            </a:r>
            <a:r>
              <a:rPr lang="de-DE" sz="2000" dirty="0" smtClean="0">
                <a:solidFill>
                  <a:prstClr val="black"/>
                </a:solidFill>
              </a:rPr>
              <a:t>  H. Weller, Hamburg)</a:t>
            </a:r>
            <a:endParaRPr lang="de-DE" sz="20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 l="16833" r="27709" b="54426"/>
          <a:stretch>
            <a:fillRect/>
          </a:stretch>
        </p:blipFill>
        <p:spPr bwMode="auto">
          <a:xfrm>
            <a:off x="7272808" y="836712"/>
            <a:ext cx="1835696" cy="1642465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</p:spPr>
      </p:pic>
      <p:cxnSp>
        <p:nvCxnSpPr>
          <p:cNvPr id="15" name="Gerade Verbindung mit Pfeil 14"/>
          <p:cNvCxnSpPr/>
          <p:nvPr/>
        </p:nvCxnSpPr>
        <p:spPr>
          <a:xfrm>
            <a:off x="7308304" y="980728"/>
            <a:ext cx="1080120" cy="72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7092280" y="539388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QD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51520" y="11663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Hybrids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of</a:t>
            </a:r>
            <a:r>
              <a:rPr lang="de-DE" sz="2400" b="1" dirty="0" smtClean="0">
                <a:solidFill>
                  <a:srgbClr val="FF0000"/>
                </a:solidFill>
              </a:rPr>
              <a:t>  QDs </a:t>
            </a:r>
            <a:r>
              <a:rPr lang="de-DE" sz="2400" b="1" dirty="0" err="1" smtClean="0">
                <a:solidFill>
                  <a:srgbClr val="FF0000"/>
                </a:solidFill>
              </a:rPr>
              <a:t>and</a:t>
            </a:r>
            <a:r>
              <a:rPr lang="de-DE" sz="2400" b="1" dirty="0" smtClean="0">
                <a:solidFill>
                  <a:srgbClr val="FF0000"/>
                </a:solidFill>
              </a:rPr>
              <a:t> MNP </a:t>
            </a:r>
            <a:r>
              <a:rPr lang="de-DE" sz="2400" b="1" dirty="0" err="1" smtClean="0">
                <a:solidFill>
                  <a:srgbClr val="FF0000"/>
                </a:solidFill>
              </a:rPr>
              <a:t>embedded</a:t>
            </a:r>
            <a:r>
              <a:rPr lang="de-DE" sz="2400" b="1" dirty="0" smtClean="0">
                <a:solidFill>
                  <a:srgbClr val="FF0000"/>
                </a:solidFill>
              </a:rPr>
              <a:t> in polymer  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843808" y="3861048"/>
            <a:ext cx="1196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2"/>
                </a:solidFill>
              </a:rPr>
              <a:t>decreasing</a:t>
            </a:r>
            <a:endParaRPr lang="de-DE" dirty="0" smtClean="0">
              <a:solidFill>
                <a:schemeClr val="accent2"/>
              </a:solidFill>
            </a:endParaRPr>
          </a:p>
          <a:p>
            <a:r>
              <a:rPr lang="de-DE" dirty="0" err="1" smtClean="0">
                <a:solidFill>
                  <a:schemeClr val="accent2"/>
                </a:solidFill>
              </a:rPr>
              <a:t>distance</a:t>
            </a:r>
            <a:endParaRPr lang="de-DE" dirty="0">
              <a:solidFill>
                <a:schemeClr val="accent2"/>
              </a:solidFill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H="1">
            <a:off x="2411760" y="4221088"/>
            <a:ext cx="216024" cy="7920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870816" y="2967335"/>
            <a:ext cx="4655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>
                <a:solidFill>
                  <a:prstClr val="black"/>
                </a:solidFill>
              </a:rPr>
              <a:t>experiment</a:t>
            </a:r>
            <a:r>
              <a:rPr lang="de-DE" sz="2400" dirty="0" smtClean="0">
                <a:solidFill>
                  <a:prstClr val="black"/>
                </a:solidFill>
              </a:rPr>
              <a:t>                                </a:t>
            </a:r>
            <a:r>
              <a:rPr lang="de-DE" sz="2400" dirty="0" err="1" smtClean="0">
                <a:solidFill>
                  <a:prstClr val="black"/>
                </a:solidFill>
              </a:rPr>
              <a:t>theory</a:t>
            </a: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475656" y="6063679"/>
            <a:ext cx="5753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-&gt; </a:t>
            </a:r>
            <a:r>
              <a:rPr lang="de-DE" sz="2400" dirty="0" err="1" smtClean="0"/>
              <a:t>coupling</a:t>
            </a:r>
            <a:r>
              <a:rPr lang="de-DE" sz="2400" dirty="0" smtClean="0"/>
              <a:t> </a:t>
            </a:r>
            <a:r>
              <a:rPr lang="de-DE" sz="2400" dirty="0" err="1" smtClean="0"/>
              <a:t>effects</a:t>
            </a:r>
            <a:r>
              <a:rPr lang="de-DE" sz="2400" dirty="0" smtClean="0"/>
              <a:t> in hybrid </a:t>
            </a:r>
            <a:r>
              <a:rPr lang="de-DE" sz="2400" dirty="0" err="1" smtClean="0"/>
              <a:t>can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observed</a:t>
            </a:r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7020272" y="4293096"/>
            <a:ext cx="204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-</a:t>
            </a:r>
            <a:r>
              <a:rPr lang="de-DE" dirty="0" err="1" smtClean="0">
                <a:solidFill>
                  <a:srgbClr val="FF0000"/>
                </a:solidFill>
              </a:rPr>
              <a:t>disorder</a:t>
            </a:r>
            <a:r>
              <a:rPr lang="de-DE" dirty="0" smtClean="0">
                <a:solidFill>
                  <a:srgbClr val="FF0000"/>
                </a:solidFill>
              </a:rPr>
              <a:t>, </a:t>
            </a:r>
            <a:r>
              <a:rPr lang="de-DE" dirty="0" err="1" smtClean="0">
                <a:solidFill>
                  <a:srgbClr val="FF0000"/>
                </a:solidFill>
              </a:rPr>
              <a:t>ensemble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-</a:t>
            </a:r>
            <a:r>
              <a:rPr lang="de-DE" dirty="0" err="1" smtClean="0">
                <a:solidFill>
                  <a:srgbClr val="FF0000"/>
                </a:solidFill>
              </a:rPr>
              <a:t>convolution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5" name="Gerade Verbindung 4"/>
          <p:cNvCxnSpPr/>
          <p:nvPr/>
        </p:nvCxnSpPr>
        <p:spPr>
          <a:xfrm>
            <a:off x="5004048" y="3645024"/>
            <a:ext cx="1332656" cy="0"/>
          </a:xfrm>
          <a:prstGeom prst="line">
            <a:avLst/>
          </a:prstGeom>
          <a:ln w="317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09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-972616" y="-99392"/>
            <a:ext cx="39604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Spaser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87847"/>
            <a:ext cx="1555035" cy="146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2339752" y="1835532"/>
            <a:ext cx="69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Silver</a:t>
            </a:r>
            <a:endParaRPr lang="de-DE" dirty="0"/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1259632" y="2132856"/>
            <a:ext cx="100811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1907704" y="2492896"/>
            <a:ext cx="138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Organic</a:t>
            </a:r>
            <a:r>
              <a:rPr lang="de-DE" dirty="0" smtClean="0"/>
              <a:t> </a:t>
            </a:r>
            <a:r>
              <a:rPr lang="de-DE" dirty="0" err="1" smtClean="0"/>
              <a:t>dyes</a:t>
            </a:r>
            <a:endParaRPr lang="de-DE" dirty="0"/>
          </a:p>
        </p:txBody>
      </p:sp>
      <p:cxnSp>
        <p:nvCxnSpPr>
          <p:cNvPr id="18" name="Gerade Verbindung mit Pfeil 17"/>
          <p:cNvCxnSpPr/>
          <p:nvPr/>
        </p:nvCxnSpPr>
        <p:spPr>
          <a:xfrm flipH="1" flipV="1">
            <a:off x="1331640" y="2708920"/>
            <a:ext cx="576064" cy="72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323528" y="3203684"/>
            <a:ext cx="183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Incoherent</a:t>
            </a:r>
            <a:r>
              <a:rPr lang="de-DE" b="1" dirty="0" smtClean="0"/>
              <a:t> pump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58014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-972616" y="-99392"/>
            <a:ext cx="39604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Spaser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Grafik 7" descr="plasmons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6904" y="44624"/>
            <a:ext cx="3175536" cy="226329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87847"/>
            <a:ext cx="1555035" cy="146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2339752" y="1835532"/>
            <a:ext cx="69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Silver</a:t>
            </a:r>
            <a:endParaRPr lang="de-DE" dirty="0"/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1259632" y="2132856"/>
            <a:ext cx="100811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1907704" y="2492896"/>
            <a:ext cx="138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Organic</a:t>
            </a:r>
            <a:r>
              <a:rPr lang="de-DE" dirty="0" smtClean="0"/>
              <a:t> </a:t>
            </a:r>
            <a:r>
              <a:rPr lang="de-DE" dirty="0" err="1" smtClean="0"/>
              <a:t>dyes</a:t>
            </a:r>
            <a:endParaRPr lang="de-DE" dirty="0"/>
          </a:p>
        </p:txBody>
      </p:sp>
      <p:cxnSp>
        <p:nvCxnSpPr>
          <p:cNvPr id="18" name="Gerade Verbindung mit Pfeil 17"/>
          <p:cNvCxnSpPr/>
          <p:nvPr/>
        </p:nvCxnSpPr>
        <p:spPr>
          <a:xfrm flipH="1" flipV="1">
            <a:off x="1331640" y="2708920"/>
            <a:ext cx="576064" cy="72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 descr="plstatcom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725144"/>
            <a:ext cx="3138998" cy="2088232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35496" y="3789040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/>
              <a:t>Thermal light -&gt; </a:t>
            </a:r>
            <a:r>
              <a:rPr lang="de-DE" sz="2400" dirty="0" err="1" smtClean="0"/>
              <a:t>lasing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breakdown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/>
          </a:p>
          <a:p>
            <a:pPr>
              <a:buFont typeface="Arial" pitchFamily="34" charset="0"/>
              <a:buChar char="•"/>
            </a:pPr>
            <a:r>
              <a:rPr lang="de-DE" sz="2400" dirty="0" err="1" smtClean="0"/>
              <a:t>Thesholdless</a:t>
            </a:r>
            <a:r>
              <a:rPr lang="de-DE" sz="2400" dirty="0" smtClean="0"/>
              <a:t> </a:t>
            </a:r>
            <a:r>
              <a:rPr lang="de-DE" sz="2400" dirty="0" err="1" smtClean="0"/>
              <a:t>device</a:t>
            </a:r>
            <a:r>
              <a:rPr lang="de-DE" sz="2400" dirty="0" smtClean="0"/>
              <a:t>, </a:t>
            </a:r>
            <a:r>
              <a:rPr lang="de-DE" sz="2400" dirty="0" err="1"/>
              <a:t>t</a:t>
            </a:r>
            <a:r>
              <a:rPr lang="de-DE" sz="2400" dirty="0" err="1" smtClean="0"/>
              <a:t>oo</a:t>
            </a:r>
            <a:r>
              <a:rPr lang="de-DE" sz="2400" dirty="0" smtClean="0"/>
              <a:t> high pump </a:t>
            </a:r>
            <a:r>
              <a:rPr lang="de-DE" sz="2400" dirty="0" err="1" smtClean="0"/>
              <a:t>rates</a:t>
            </a:r>
            <a:endParaRPr lang="de-DE" sz="2400" dirty="0" smtClean="0"/>
          </a:p>
          <a:p>
            <a:r>
              <a:rPr lang="de-DE" sz="2400" b="1" dirty="0" smtClean="0"/>
              <a:t>(</a:t>
            </a:r>
            <a:r>
              <a:rPr lang="de-DE" sz="2400" b="1" dirty="0" err="1" smtClean="0"/>
              <a:t>exp</a:t>
            </a:r>
            <a:r>
              <a:rPr lang="de-DE" sz="2400" b="1" dirty="0" smtClean="0"/>
              <a:t>. not </a:t>
            </a:r>
            <a:r>
              <a:rPr lang="de-DE" sz="2400" b="1" dirty="0" err="1" smtClean="0"/>
              <a:t>feasible</a:t>
            </a:r>
            <a:r>
              <a:rPr lang="de-DE" sz="2400" b="1" dirty="0" smtClean="0"/>
              <a:t>)</a:t>
            </a:r>
            <a:endParaRPr lang="de-DE" sz="2400" b="1" dirty="0"/>
          </a:p>
          <a:p>
            <a:pPr>
              <a:buFont typeface="Arial" pitchFamily="34" charset="0"/>
              <a:buChar char="•"/>
            </a:pPr>
            <a:endParaRPr lang="de-DE" sz="2400" dirty="0" smtClean="0"/>
          </a:p>
          <a:p>
            <a:pPr>
              <a:buFont typeface="Arial" pitchFamily="34" charset="0"/>
              <a:buChar char="•"/>
            </a:pPr>
            <a:r>
              <a:rPr lang="de-DE" sz="2400" dirty="0" smtClean="0"/>
              <a:t>Light </a:t>
            </a:r>
            <a:r>
              <a:rPr lang="de-DE" sz="2400" dirty="0" err="1" smtClean="0"/>
              <a:t>statistics</a:t>
            </a:r>
            <a:endParaRPr lang="de-DE" sz="2400" dirty="0" smtClean="0"/>
          </a:p>
        </p:txBody>
      </p:sp>
      <p:pic>
        <p:nvPicPr>
          <p:cNvPr id="24" name="Grafik 23" descr="gtw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2348880"/>
            <a:ext cx="3024336" cy="230425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323528" y="3203684"/>
            <a:ext cx="183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Incoherent</a:t>
            </a:r>
            <a:r>
              <a:rPr lang="de-DE" b="1" dirty="0" smtClean="0"/>
              <a:t> pump</a:t>
            </a:r>
            <a:endParaRPr lang="de-DE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683568" y="6309320"/>
            <a:ext cx="157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Submitted</a:t>
            </a:r>
            <a:r>
              <a:rPr lang="de-DE" dirty="0" smtClean="0"/>
              <a:t> PRB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515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171" y="-99392"/>
            <a:ext cx="8796062" cy="6647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</a:rPr>
              <a:t>N</a:t>
            </a:r>
            <a:r>
              <a:rPr lang="de-DE" sz="2400" b="1" dirty="0" smtClean="0">
                <a:solidFill>
                  <a:srgbClr val="FF0000"/>
                </a:solidFill>
              </a:rPr>
              <a:t>ext </a:t>
            </a:r>
            <a:r>
              <a:rPr lang="de-DE" sz="2400" b="1" dirty="0" err="1" smtClean="0">
                <a:solidFill>
                  <a:srgbClr val="FF0000"/>
                </a:solidFill>
              </a:rPr>
              <a:t>period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endParaRPr lang="de-DE" sz="2400" b="1" dirty="0">
              <a:solidFill>
                <a:srgbClr val="FF0000"/>
              </a:solidFill>
            </a:endParaRP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explore</a:t>
            </a:r>
            <a:r>
              <a:rPr lang="de-DE" sz="2400" dirty="0" smtClean="0"/>
              <a:t> </a:t>
            </a:r>
            <a:r>
              <a:rPr lang="de-DE" sz="2400" dirty="0" err="1" smtClean="0"/>
              <a:t>parameter</a:t>
            </a:r>
            <a:r>
              <a:rPr lang="de-DE" sz="2400" dirty="0" smtClean="0"/>
              <a:t> </a:t>
            </a:r>
            <a:r>
              <a:rPr lang="de-DE" sz="2400" dirty="0" err="1" smtClean="0"/>
              <a:t>space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varying</a:t>
            </a:r>
            <a:r>
              <a:rPr lang="de-DE" sz="2400" dirty="0" smtClean="0"/>
              <a:t> </a:t>
            </a:r>
            <a:r>
              <a:rPr lang="de-DE" sz="2400" dirty="0" err="1" smtClean="0"/>
              <a:t>molecule</a:t>
            </a:r>
            <a:r>
              <a:rPr lang="de-DE" sz="2400" dirty="0" smtClean="0"/>
              <a:t> </a:t>
            </a:r>
            <a:r>
              <a:rPr lang="de-DE" sz="2400" dirty="0" err="1" smtClean="0"/>
              <a:t>numbers</a:t>
            </a:r>
            <a:endParaRPr lang="de-DE" sz="2400" dirty="0" smtClean="0"/>
          </a:p>
          <a:p>
            <a:r>
              <a:rPr lang="de-DE" sz="2400" dirty="0" smtClean="0"/>
              <a:t>(</a:t>
            </a:r>
            <a:r>
              <a:rPr lang="de-DE" sz="2400" dirty="0" err="1" smtClean="0"/>
              <a:t>exactly</a:t>
            </a:r>
            <a:r>
              <a:rPr lang="de-DE" sz="2400" dirty="0" smtClean="0"/>
              <a:t> </a:t>
            </a:r>
            <a:r>
              <a:rPr lang="de-DE" sz="2400" dirty="0" err="1" smtClean="0"/>
              <a:t>solved</a:t>
            </a:r>
            <a:r>
              <a:rPr lang="de-DE" sz="2400" dirty="0" smtClean="0"/>
              <a:t> open </a:t>
            </a:r>
            <a:r>
              <a:rPr lang="de-DE" sz="2400" dirty="0" err="1" smtClean="0"/>
              <a:t>system</a:t>
            </a:r>
            <a:r>
              <a:rPr lang="de-DE" sz="2400" dirty="0" smtClean="0"/>
              <a:t> </a:t>
            </a:r>
            <a:r>
              <a:rPr lang="de-DE" sz="2400" dirty="0" err="1" smtClean="0"/>
              <a:t>Tavis</a:t>
            </a:r>
            <a:r>
              <a:rPr lang="de-DE" sz="2400" dirty="0" smtClean="0"/>
              <a:t> Cummings </a:t>
            </a:r>
            <a:r>
              <a:rPr lang="de-DE" sz="2400" dirty="0" err="1" smtClean="0"/>
              <a:t>model</a:t>
            </a:r>
            <a:r>
              <a:rPr lang="de-DE" sz="2400" dirty="0" smtClean="0"/>
              <a:t>)</a:t>
            </a:r>
          </a:p>
          <a:p>
            <a:r>
              <a:rPr lang="de-DE" sz="2400" dirty="0" smtClean="0"/>
              <a:t>-non-</a:t>
            </a:r>
            <a:r>
              <a:rPr lang="de-DE" sz="2400" dirty="0" err="1" smtClean="0"/>
              <a:t>identical</a:t>
            </a:r>
            <a:r>
              <a:rPr lang="de-DE" sz="2400" dirty="0" smtClean="0"/>
              <a:t> </a:t>
            </a:r>
            <a:r>
              <a:rPr lang="de-DE" sz="2400" dirty="0" err="1" smtClean="0"/>
              <a:t>molecules</a:t>
            </a:r>
            <a:r>
              <a:rPr lang="de-DE" sz="2400" dirty="0" smtClean="0"/>
              <a:t> -&gt; </a:t>
            </a:r>
            <a:r>
              <a:rPr lang="de-DE" sz="2400" dirty="0" err="1" smtClean="0"/>
              <a:t>experiments</a:t>
            </a:r>
            <a:r>
              <a:rPr lang="de-DE" sz="2400" dirty="0" smtClean="0"/>
              <a:t> in CRC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coupling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hybrids</a:t>
            </a:r>
            <a:r>
              <a:rPr lang="de-DE" sz="2400" dirty="0" smtClean="0"/>
              <a:t>, </a:t>
            </a:r>
            <a:r>
              <a:rPr lang="de-DE" sz="2400" dirty="0" err="1" smtClean="0"/>
              <a:t>gain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plasmons</a:t>
            </a:r>
            <a:endParaRPr lang="de-DE" sz="2400" dirty="0" smtClean="0"/>
          </a:p>
          <a:p>
            <a:endParaRPr lang="de-DE" sz="2400" dirty="0" smtClean="0"/>
          </a:p>
          <a:p>
            <a:r>
              <a:rPr lang="de-DE" sz="2400" b="1" dirty="0" err="1" smtClean="0"/>
              <a:t>Methods</a:t>
            </a:r>
            <a:r>
              <a:rPr lang="de-DE" sz="2400" b="1" dirty="0" smtClean="0"/>
              <a:t>: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exact</a:t>
            </a:r>
            <a:r>
              <a:rPr lang="de-DE" sz="2400" dirty="0" smtClean="0"/>
              <a:t> / </a:t>
            </a:r>
            <a:r>
              <a:rPr lang="de-DE" sz="2400" dirty="0" err="1" smtClean="0"/>
              <a:t>approximate</a:t>
            </a:r>
            <a:r>
              <a:rPr lang="de-DE" sz="2400" dirty="0" smtClean="0"/>
              <a:t> </a:t>
            </a:r>
            <a:r>
              <a:rPr lang="de-DE" sz="2400" dirty="0" err="1" smtClean="0"/>
              <a:t>density</a:t>
            </a:r>
            <a:r>
              <a:rPr lang="de-DE" sz="2400" dirty="0" smtClean="0"/>
              <a:t> </a:t>
            </a:r>
            <a:r>
              <a:rPr lang="de-DE" sz="2400" dirty="0" err="1" smtClean="0"/>
              <a:t>matrix</a:t>
            </a:r>
            <a:r>
              <a:rPr lang="de-DE" sz="2400" dirty="0" smtClean="0"/>
              <a:t> </a:t>
            </a:r>
            <a:r>
              <a:rPr lang="de-DE" sz="2400" dirty="0" err="1" smtClean="0"/>
              <a:t>calculations</a:t>
            </a:r>
            <a:r>
              <a:rPr lang="de-DE" sz="2400" dirty="0" smtClean="0"/>
              <a:t>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on </a:t>
            </a:r>
            <a:r>
              <a:rPr lang="de-DE" sz="2400" dirty="0" err="1" smtClean="0"/>
              <a:t>mesoscopic</a:t>
            </a:r>
            <a:r>
              <a:rPr lang="de-DE" sz="2400" dirty="0" smtClean="0"/>
              <a:t> </a:t>
            </a:r>
            <a:r>
              <a:rPr lang="de-DE" sz="2400" dirty="0" err="1" smtClean="0"/>
              <a:t>scale</a:t>
            </a:r>
            <a:r>
              <a:rPr lang="de-DE" sz="2400" dirty="0" smtClean="0"/>
              <a:t> </a:t>
            </a:r>
          </a:p>
          <a:p>
            <a:r>
              <a:rPr lang="de-DE" sz="2400" dirty="0"/>
              <a:t> 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b="1" dirty="0" err="1" smtClean="0"/>
              <a:t>Collaborations</a:t>
            </a:r>
            <a:r>
              <a:rPr lang="de-DE" sz="2400" b="1" dirty="0" smtClean="0"/>
              <a:t>/</a:t>
            </a:r>
            <a:r>
              <a:rPr lang="de-DE" sz="2400" b="1" dirty="0" err="1" smtClean="0"/>
              <a:t>discussions</a:t>
            </a:r>
            <a:r>
              <a:rPr lang="de-DE" sz="2400" b="1" dirty="0" smtClean="0"/>
              <a:t>: </a:t>
            </a:r>
          </a:p>
          <a:p>
            <a:r>
              <a:rPr lang="de-DE" sz="2400" dirty="0" smtClean="0"/>
              <a:t>B2: </a:t>
            </a:r>
            <a:r>
              <a:rPr lang="de-DE" sz="2400" dirty="0" err="1" smtClean="0"/>
              <a:t>metal</a:t>
            </a:r>
            <a:r>
              <a:rPr lang="de-DE" sz="2400" dirty="0" smtClean="0"/>
              <a:t>/</a:t>
            </a:r>
            <a:r>
              <a:rPr lang="de-DE" sz="2400" dirty="0" err="1" smtClean="0"/>
              <a:t>organic</a:t>
            </a:r>
            <a:r>
              <a:rPr lang="de-DE" sz="2400" dirty="0" smtClean="0"/>
              <a:t> </a:t>
            </a:r>
            <a:r>
              <a:rPr lang="de-DE" sz="2400" dirty="0" err="1" smtClean="0"/>
              <a:t>hybrids</a:t>
            </a:r>
            <a:r>
              <a:rPr lang="de-DE" sz="2400" dirty="0"/>
              <a:t>:</a:t>
            </a:r>
            <a:r>
              <a:rPr lang="de-DE" sz="2400" dirty="0" smtClean="0"/>
              <a:t> </a:t>
            </a:r>
            <a:r>
              <a:rPr lang="de-DE" sz="2400" dirty="0" err="1" smtClean="0"/>
              <a:t>response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 err="1" smtClean="0"/>
              <a:t>function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molecule</a:t>
            </a:r>
            <a:r>
              <a:rPr lang="de-DE" sz="2400" dirty="0" smtClean="0"/>
              <a:t> </a:t>
            </a:r>
            <a:r>
              <a:rPr lang="de-DE" sz="2400" dirty="0" err="1" smtClean="0"/>
              <a:t>number</a:t>
            </a:r>
            <a:r>
              <a:rPr lang="de-DE" sz="2400" dirty="0" smtClean="0"/>
              <a:t> </a:t>
            </a:r>
          </a:p>
          <a:p>
            <a:r>
              <a:rPr lang="de-DE" sz="2400" dirty="0" smtClean="0"/>
              <a:t>B6: </a:t>
            </a:r>
            <a:r>
              <a:rPr lang="de-DE" sz="2400" dirty="0" err="1" smtClean="0"/>
              <a:t>methods</a:t>
            </a:r>
            <a:r>
              <a:rPr lang="de-DE" sz="2400" dirty="0" smtClean="0"/>
              <a:t>, </a:t>
            </a:r>
            <a:r>
              <a:rPr lang="de-DE" sz="2400" dirty="0" err="1" smtClean="0"/>
              <a:t>mesoscopic</a:t>
            </a:r>
            <a:r>
              <a:rPr lang="de-DE" sz="2400" dirty="0" smtClean="0"/>
              <a:t> </a:t>
            </a:r>
            <a:r>
              <a:rPr lang="de-DE" sz="2400" dirty="0" err="1" smtClean="0"/>
              <a:t>scales</a:t>
            </a:r>
            <a:r>
              <a:rPr lang="de-DE" sz="2400" dirty="0" smtClean="0"/>
              <a:t>, </a:t>
            </a:r>
          </a:p>
          <a:p>
            <a:r>
              <a:rPr lang="de-DE" sz="2400" dirty="0" smtClean="0"/>
              <a:t>B10: </a:t>
            </a:r>
            <a:r>
              <a:rPr lang="de-DE" sz="2400" dirty="0" err="1" smtClean="0"/>
              <a:t>plasmon</a:t>
            </a:r>
            <a:r>
              <a:rPr lang="de-DE" sz="2400" dirty="0" smtClean="0"/>
              <a:t> </a:t>
            </a:r>
            <a:r>
              <a:rPr lang="de-DE" sz="2400" dirty="0" err="1" smtClean="0"/>
              <a:t>modes</a:t>
            </a:r>
            <a:r>
              <a:rPr lang="de-DE" sz="2400" dirty="0" smtClean="0"/>
              <a:t>, Maxwells </a:t>
            </a:r>
            <a:r>
              <a:rPr lang="de-DE" sz="2400" dirty="0" err="1" smtClean="0"/>
              <a:t>equations</a:t>
            </a:r>
            <a:endParaRPr lang="de-DE" sz="2400" dirty="0" smtClean="0"/>
          </a:p>
          <a:p>
            <a:endParaRPr lang="de-DE" dirty="0" smtClean="0"/>
          </a:p>
          <a:p>
            <a:r>
              <a:rPr lang="de-DE" sz="2400" dirty="0" smtClean="0"/>
              <a:t>2xPRB, Langmuir </a:t>
            </a:r>
            <a:r>
              <a:rPr lang="de-DE" sz="2400" dirty="0" err="1" smtClean="0"/>
              <a:t>published</a:t>
            </a:r>
            <a:r>
              <a:rPr lang="de-DE" sz="2400" dirty="0"/>
              <a:t>,</a:t>
            </a:r>
            <a:r>
              <a:rPr lang="de-DE" sz="2400" dirty="0" smtClean="0"/>
              <a:t> 2x PRL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previous</a:t>
            </a:r>
            <a:r>
              <a:rPr lang="de-DE" sz="2400" dirty="0" smtClean="0"/>
              <a:t> </a:t>
            </a:r>
            <a:r>
              <a:rPr lang="de-DE" sz="2400" dirty="0" err="1" smtClean="0"/>
              <a:t>work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2338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332656"/>
            <a:ext cx="5656870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AutoNum type="romanLcParenBoth"/>
            </a:pPr>
            <a:r>
              <a:rPr lang="de-DE" sz="2400" b="1" dirty="0" smtClean="0">
                <a:solidFill>
                  <a:srgbClr val="FF0000"/>
                </a:solidFill>
              </a:rPr>
              <a:t>Semiconductor-</a:t>
            </a:r>
            <a:r>
              <a:rPr lang="de-DE" sz="2400" b="1" dirty="0" err="1" smtClean="0">
                <a:solidFill>
                  <a:srgbClr val="FF0000"/>
                </a:solidFill>
              </a:rPr>
              <a:t>molecule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interfaces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 marL="400050" indent="-400050">
              <a:buAutoNum type="romanLcParenBoth"/>
            </a:pPr>
            <a:endParaRPr lang="de-DE" sz="2400" dirty="0"/>
          </a:p>
          <a:p>
            <a:r>
              <a:rPr lang="de-DE" sz="2400" b="1" dirty="0" err="1" smtClean="0"/>
              <a:t>Done</a:t>
            </a:r>
            <a:r>
              <a:rPr lang="de-DE" sz="2400" b="1" dirty="0" smtClean="0"/>
              <a:t>:</a:t>
            </a:r>
            <a:r>
              <a:rPr lang="de-DE" sz="2400" dirty="0" smtClean="0"/>
              <a:t> </a:t>
            </a:r>
          </a:p>
          <a:p>
            <a:r>
              <a:rPr lang="de-DE" sz="2400" dirty="0"/>
              <a:t>-</a:t>
            </a:r>
            <a:r>
              <a:rPr lang="de-DE" sz="2400" dirty="0" err="1" smtClean="0"/>
              <a:t>mesoscopic</a:t>
            </a:r>
            <a:r>
              <a:rPr lang="de-DE" sz="2400" dirty="0" smtClean="0"/>
              <a:t> ideal </a:t>
            </a:r>
            <a:r>
              <a:rPr lang="de-DE" sz="2400" dirty="0" err="1" smtClean="0"/>
              <a:t>arrangement</a:t>
            </a:r>
            <a:r>
              <a:rPr lang="de-DE" sz="2400" dirty="0"/>
              <a:t> </a:t>
            </a:r>
            <a:r>
              <a:rPr lang="de-DE" sz="2400" dirty="0" smtClean="0"/>
              <a:t>L4P/ </a:t>
            </a:r>
            <a:r>
              <a:rPr lang="de-DE" sz="2400" dirty="0" err="1" smtClean="0"/>
              <a:t>ZnO</a:t>
            </a:r>
            <a:r>
              <a:rPr lang="de-DE" sz="2400" dirty="0" smtClean="0"/>
              <a:t>: </a:t>
            </a:r>
          </a:p>
          <a:p>
            <a:r>
              <a:rPr lang="de-DE" sz="2400" dirty="0" smtClean="0"/>
              <a:t>-k-</a:t>
            </a:r>
            <a:r>
              <a:rPr lang="de-DE" sz="2400" dirty="0" err="1" smtClean="0"/>
              <a:t>selection</a:t>
            </a:r>
            <a:r>
              <a:rPr lang="de-DE" sz="2400" dirty="0" smtClean="0"/>
              <a:t> </a:t>
            </a:r>
            <a:r>
              <a:rPr lang="de-DE" sz="2400" dirty="0" err="1" smtClean="0"/>
              <a:t>rules</a:t>
            </a:r>
            <a:r>
              <a:rPr lang="de-DE" sz="2400" dirty="0" smtClean="0"/>
              <a:t>: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–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</a:t>
            </a:r>
            <a:r>
              <a:rPr lang="de-DE" sz="2400" dirty="0" err="1" smtClean="0"/>
              <a:t>coupling</a:t>
            </a:r>
            <a:endParaRPr lang="de-DE" sz="2400" dirty="0" smtClean="0"/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molecular</a:t>
            </a:r>
            <a:r>
              <a:rPr lang="de-DE" sz="2400" dirty="0" smtClean="0"/>
              <a:t> </a:t>
            </a:r>
            <a:r>
              <a:rPr lang="de-DE" sz="2400" dirty="0" err="1" smtClean="0"/>
              <a:t>optical</a:t>
            </a:r>
            <a:r>
              <a:rPr lang="de-DE" sz="2400" dirty="0" smtClean="0"/>
              <a:t> </a:t>
            </a:r>
            <a:r>
              <a:rPr lang="de-DE" sz="2400" dirty="0" err="1" smtClean="0"/>
              <a:t>spectra</a:t>
            </a:r>
            <a:r>
              <a:rPr lang="de-DE" sz="2400" dirty="0" smtClean="0"/>
              <a:t>: </a:t>
            </a:r>
            <a:r>
              <a:rPr lang="de-DE" sz="2400" dirty="0" err="1" smtClean="0"/>
              <a:t>linewidth</a:t>
            </a:r>
            <a:r>
              <a:rPr lang="de-DE" sz="2400" dirty="0" smtClean="0"/>
              <a:t>, -</a:t>
            </a:r>
            <a:r>
              <a:rPr lang="de-DE" sz="2400" dirty="0" err="1" smtClean="0"/>
              <a:t>shifts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b="1" dirty="0" err="1" smtClean="0"/>
              <a:t>To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be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done</a:t>
            </a:r>
            <a:r>
              <a:rPr lang="de-DE" sz="2400" b="1" dirty="0" smtClean="0"/>
              <a:t>: </a:t>
            </a:r>
          </a:p>
          <a:p>
            <a:r>
              <a:rPr lang="de-DE" sz="2400" dirty="0" smtClean="0"/>
              <a:t>Dexter-t., </a:t>
            </a:r>
            <a:r>
              <a:rPr lang="de-DE" sz="2400" dirty="0" err="1" smtClean="0"/>
              <a:t>disorder</a:t>
            </a:r>
            <a:r>
              <a:rPr lang="de-DE" sz="2400" dirty="0" smtClean="0"/>
              <a:t>, </a:t>
            </a:r>
            <a:r>
              <a:rPr lang="de-DE" sz="2400" dirty="0" err="1" smtClean="0"/>
              <a:t>phonons</a:t>
            </a:r>
            <a:r>
              <a:rPr lang="de-DE" sz="2400" dirty="0" smtClean="0"/>
              <a:t> + </a:t>
            </a:r>
            <a:r>
              <a:rPr lang="de-DE" sz="2400" dirty="0" err="1" smtClean="0"/>
              <a:t>interplay</a:t>
            </a:r>
            <a:r>
              <a:rPr lang="de-DE" sz="2400" dirty="0" smtClean="0"/>
              <a:t> </a:t>
            </a:r>
          </a:p>
          <a:p>
            <a:endParaRPr lang="de-DE" sz="2400" dirty="0"/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-38126"/>
            <a:ext cx="3528392" cy="163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\\sambaitp\theuerholz\HIOS\Antrag_Verlaengerung\Pics\for_Andreas\1a_Eik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469" y="2204864"/>
            <a:ext cx="166694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95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332656"/>
            <a:ext cx="8529451" cy="6924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AutoNum type="romanLcParenBoth"/>
            </a:pPr>
            <a:r>
              <a:rPr lang="de-DE" sz="2400" b="1" dirty="0" smtClean="0">
                <a:solidFill>
                  <a:srgbClr val="FF0000"/>
                </a:solidFill>
              </a:rPr>
              <a:t>Semiconductor-</a:t>
            </a:r>
            <a:r>
              <a:rPr lang="de-DE" sz="2400" b="1" dirty="0" err="1" smtClean="0">
                <a:solidFill>
                  <a:srgbClr val="FF0000"/>
                </a:solidFill>
              </a:rPr>
              <a:t>molecule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interfaces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 marL="400050" indent="-400050">
              <a:buAutoNum type="romanLcParenBoth"/>
            </a:pPr>
            <a:endParaRPr lang="de-DE" sz="2400" dirty="0"/>
          </a:p>
          <a:p>
            <a:r>
              <a:rPr lang="de-DE" sz="2400" b="1" dirty="0" err="1" smtClean="0"/>
              <a:t>Done</a:t>
            </a:r>
            <a:r>
              <a:rPr lang="de-DE" sz="2400" b="1" dirty="0" smtClean="0"/>
              <a:t>:</a:t>
            </a:r>
            <a:r>
              <a:rPr lang="de-DE" sz="2400" dirty="0" smtClean="0"/>
              <a:t> </a:t>
            </a:r>
          </a:p>
          <a:p>
            <a:r>
              <a:rPr lang="de-DE" sz="2400" dirty="0"/>
              <a:t>-</a:t>
            </a:r>
            <a:r>
              <a:rPr lang="de-DE" sz="2400" dirty="0" err="1" smtClean="0"/>
              <a:t>mesoscopic</a:t>
            </a:r>
            <a:r>
              <a:rPr lang="de-DE" sz="2400" dirty="0" smtClean="0"/>
              <a:t> ideal </a:t>
            </a:r>
            <a:r>
              <a:rPr lang="de-DE" sz="2400" dirty="0" err="1" smtClean="0"/>
              <a:t>arrangement</a:t>
            </a:r>
            <a:r>
              <a:rPr lang="de-DE" sz="2400" dirty="0"/>
              <a:t> </a:t>
            </a:r>
            <a:r>
              <a:rPr lang="de-DE" sz="2400" dirty="0" smtClean="0"/>
              <a:t>L4P/ </a:t>
            </a:r>
            <a:r>
              <a:rPr lang="de-DE" sz="2400" dirty="0" err="1" smtClean="0"/>
              <a:t>ZnO</a:t>
            </a:r>
            <a:r>
              <a:rPr lang="de-DE" sz="2400" dirty="0" smtClean="0"/>
              <a:t>: </a:t>
            </a:r>
          </a:p>
          <a:p>
            <a:r>
              <a:rPr lang="de-DE" sz="2400" dirty="0" smtClean="0"/>
              <a:t>-k-</a:t>
            </a:r>
            <a:r>
              <a:rPr lang="de-DE" sz="2400" dirty="0" err="1" smtClean="0"/>
              <a:t>selection</a:t>
            </a:r>
            <a:r>
              <a:rPr lang="de-DE" sz="2400" dirty="0" smtClean="0"/>
              <a:t> </a:t>
            </a:r>
            <a:r>
              <a:rPr lang="de-DE" sz="2400" dirty="0" err="1" smtClean="0"/>
              <a:t>rules</a:t>
            </a:r>
            <a:r>
              <a:rPr lang="de-DE" sz="2400" dirty="0" smtClean="0"/>
              <a:t>: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– </a:t>
            </a:r>
            <a:r>
              <a:rPr lang="de-DE" sz="2400" dirty="0" err="1" smtClean="0"/>
              <a:t>dipole</a:t>
            </a:r>
            <a:r>
              <a:rPr lang="de-DE" sz="2400" dirty="0" smtClean="0"/>
              <a:t> </a:t>
            </a:r>
            <a:r>
              <a:rPr lang="de-DE" sz="2400" dirty="0" err="1" smtClean="0"/>
              <a:t>coupling</a:t>
            </a:r>
            <a:endParaRPr lang="de-DE" sz="2400" dirty="0" smtClean="0"/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molecular</a:t>
            </a:r>
            <a:r>
              <a:rPr lang="de-DE" sz="2400" dirty="0" smtClean="0"/>
              <a:t> </a:t>
            </a:r>
            <a:r>
              <a:rPr lang="de-DE" sz="2400" dirty="0" err="1" smtClean="0"/>
              <a:t>optical</a:t>
            </a:r>
            <a:r>
              <a:rPr lang="de-DE" sz="2400" dirty="0" smtClean="0"/>
              <a:t> </a:t>
            </a:r>
            <a:r>
              <a:rPr lang="de-DE" sz="2400" dirty="0" err="1" smtClean="0"/>
              <a:t>spectra</a:t>
            </a:r>
            <a:r>
              <a:rPr lang="de-DE" sz="2400" dirty="0" smtClean="0"/>
              <a:t>: </a:t>
            </a:r>
            <a:r>
              <a:rPr lang="de-DE" sz="2400" dirty="0" err="1" smtClean="0"/>
              <a:t>linewidth</a:t>
            </a:r>
            <a:r>
              <a:rPr lang="de-DE" sz="2400" dirty="0" smtClean="0"/>
              <a:t>, -</a:t>
            </a:r>
            <a:r>
              <a:rPr lang="de-DE" sz="2400" dirty="0" err="1" smtClean="0"/>
              <a:t>shifts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b="1" dirty="0" err="1" smtClean="0"/>
              <a:t>To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be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done</a:t>
            </a:r>
            <a:r>
              <a:rPr lang="de-DE" sz="2400" b="1" dirty="0" smtClean="0"/>
              <a:t>: </a:t>
            </a:r>
          </a:p>
          <a:p>
            <a:r>
              <a:rPr lang="de-DE" sz="2400" dirty="0" smtClean="0"/>
              <a:t>Dexter-t., </a:t>
            </a:r>
            <a:r>
              <a:rPr lang="de-DE" sz="2400" dirty="0" err="1" smtClean="0"/>
              <a:t>disorder</a:t>
            </a:r>
            <a:r>
              <a:rPr lang="de-DE" sz="2400" dirty="0" smtClean="0"/>
              <a:t>, </a:t>
            </a:r>
            <a:r>
              <a:rPr lang="de-DE" sz="2400" dirty="0" err="1" smtClean="0"/>
              <a:t>phonons</a:t>
            </a:r>
            <a:r>
              <a:rPr lang="de-DE" sz="2400" dirty="0" smtClean="0"/>
              <a:t> + </a:t>
            </a:r>
            <a:r>
              <a:rPr lang="de-DE" sz="2400" dirty="0" err="1" smtClean="0"/>
              <a:t>interplay</a:t>
            </a:r>
            <a:r>
              <a:rPr lang="de-DE" sz="2400" dirty="0" smtClean="0"/>
              <a:t> </a:t>
            </a:r>
          </a:p>
          <a:p>
            <a:endParaRPr lang="de-DE" sz="2400" dirty="0"/>
          </a:p>
          <a:p>
            <a:r>
              <a:rPr lang="de-DE" sz="2400" b="1" dirty="0" err="1" smtClean="0"/>
              <a:t>Why</a:t>
            </a:r>
            <a:r>
              <a:rPr lang="de-DE" sz="2400" b="1" dirty="0" smtClean="0"/>
              <a:t>?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weakening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selection</a:t>
            </a:r>
            <a:r>
              <a:rPr lang="de-DE" sz="2400" dirty="0" smtClean="0"/>
              <a:t> </a:t>
            </a:r>
            <a:r>
              <a:rPr lang="de-DE" sz="2400" dirty="0" err="1" smtClean="0"/>
              <a:t>rules</a:t>
            </a:r>
            <a:r>
              <a:rPr lang="de-DE" sz="2400" dirty="0" smtClean="0"/>
              <a:t> -&gt; </a:t>
            </a:r>
            <a:r>
              <a:rPr lang="de-DE" sz="2400" dirty="0" err="1" smtClean="0"/>
              <a:t>better</a:t>
            </a:r>
            <a:r>
              <a:rPr lang="de-DE" sz="2400" dirty="0" smtClean="0"/>
              <a:t> </a:t>
            </a:r>
            <a:r>
              <a:rPr lang="de-DE" sz="2400" dirty="0" err="1" smtClean="0"/>
              <a:t>transfer</a:t>
            </a:r>
            <a:r>
              <a:rPr lang="de-DE" sz="2400" dirty="0" smtClean="0"/>
              <a:t> 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mesoscopic</a:t>
            </a:r>
            <a:r>
              <a:rPr lang="de-DE" sz="2400" dirty="0" smtClean="0"/>
              <a:t> </a:t>
            </a:r>
            <a:r>
              <a:rPr lang="de-DE" sz="2400" dirty="0" err="1" smtClean="0"/>
              <a:t>length</a:t>
            </a:r>
            <a:r>
              <a:rPr lang="de-DE" sz="2400" dirty="0" smtClean="0"/>
              <a:t> </a:t>
            </a:r>
            <a:r>
              <a:rPr lang="de-DE" sz="2400" dirty="0" err="1" smtClean="0"/>
              <a:t>scales</a:t>
            </a:r>
            <a:r>
              <a:rPr lang="de-DE" sz="2400" dirty="0" smtClean="0"/>
              <a:t> </a:t>
            </a:r>
            <a:r>
              <a:rPr lang="de-DE" sz="2400" dirty="0" err="1" smtClean="0"/>
              <a:t>cp</a:t>
            </a:r>
            <a:r>
              <a:rPr lang="de-DE" sz="2400" dirty="0" smtClean="0"/>
              <a:t>. </a:t>
            </a:r>
            <a:r>
              <a:rPr lang="de-DE" sz="2400" dirty="0" err="1"/>
              <a:t>t</a:t>
            </a:r>
            <a:r>
              <a:rPr lang="de-DE" sz="2400" dirty="0" err="1" smtClean="0"/>
              <a:t>o</a:t>
            </a:r>
            <a:r>
              <a:rPr lang="de-DE" sz="2400" dirty="0" smtClean="0"/>
              <a:t> ab-</a:t>
            </a:r>
            <a:r>
              <a:rPr lang="de-DE" sz="2400" dirty="0" err="1" smtClean="0"/>
              <a:t>initio</a:t>
            </a:r>
            <a:r>
              <a:rPr lang="de-DE" sz="2400" dirty="0" smtClean="0"/>
              <a:t> </a:t>
            </a:r>
            <a:r>
              <a:rPr lang="de-DE" sz="2400" dirty="0" err="1" smtClean="0"/>
              <a:t>methods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clusters</a:t>
            </a:r>
            <a:endParaRPr lang="de-DE" sz="2400" dirty="0" smtClean="0"/>
          </a:p>
          <a:p>
            <a:r>
              <a:rPr lang="de-DE" sz="2400" dirty="0" smtClean="0"/>
              <a:t>-transfer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electrically</a:t>
            </a:r>
            <a:r>
              <a:rPr lang="de-DE" sz="2400" dirty="0" smtClean="0"/>
              <a:t> </a:t>
            </a:r>
            <a:r>
              <a:rPr lang="de-DE" sz="2400" dirty="0" err="1" smtClean="0"/>
              <a:t>pumped</a:t>
            </a:r>
            <a:r>
              <a:rPr lang="de-DE" sz="2400" dirty="0" smtClean="0"/>
              <a:t> </a:t>
            </a:r>
            <a:r>
              <a:rPr lang="de-DE" sz="2400" dirty="0" err="1" smtClean="0"/>
              <a:t>semiconductor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molecules</a:t>
            </a:r>
            <a:endParaRPr lang="de-DE" sz="2400" dirty="0" smtClean="0"/>
          </a:p>
          <a:p>
            <a:r>
              <a:rPr lang="de-DE" sz="2400" dirty="0" smtClean="0"/>
              <a:t> (</a:t>
            </a:r>
            <a:r>
              <a:rPr lang="de-DE" sz="2400" dirty="0" err="1" smtClean="0"/>
              <a:t>electron</a:t>
            </a:r>
            <a:r>
              <a:rPr lang="de-DE" sz="2400" dirty="0" smtClean="0"/>
              <a:t>-hole </a:t>
            </a:r>
            <a:r>
              <a:rPr lang="de-DE" sz="2400" dirty="0" err="1" smtClean="0"/>
              <a:t>continuum</a:t>
            </a:r>
            <a:r>
              <a:rPr lang="de-DE" sz="2400" dirty="0" smtClean="0"/>
              <a:t> -&gt; </a:t>
            </a:r>
            <a:r>
              <a:rPr lang="de-DE" sz="2400" dirty="0" err="1" smtClean="0"/>
              <a:t>molecular</a:t>
            </a:r>
            <a:r>
              <a:rPr lang="de-DE" sz="2400" dirty="0" smtClean="0"/>
              <a:t> </a:t>
            </a:r>
            <a:r>
              <a:rPr lang="de-DE" sz="2400" dirty="0" err="1" smtClean="0"/>
              <a:t>bands</a:t>
            </a:r>
            <a:r>
              <a:rPr lang="de-DE" sz="2400" dirty="0" smtClean="0"/>
              <a:t>, </a:t>
            </a:r>
            <a:r>
              <a:rPr lang="de-DE" sz="2400" dirty="0" err="1" smtClean="0"/>
              <a:t>their</a:t>
            </a:r>
            <a:r>
              <a:rPr lang="de-DE" sz="2400" dirty="0" smtClean="0"/>
              <a:t> light </a:t>
            </a:r>
            <a:r>
              <a:rPr lang="de-DE" sz="2400" dirty="0" err="1" smtClean="0"/>
              <a:t>emission</a:t>
            </a:r>
            <a:r>
              <a:rPr lang="de-DE" sz="2400" dirty="0" smtClean="0"/>
              <a:t>)</a:t>
            </a:r>
          </a:p>
          <a:p>
            <a:endParaRPr lang="de-DE" sz="2400" dirty="0"/>
          </a:p>
          <a:p>
            <a:r>
              <a:rPr lang="en-US" sz="2400" b="1" dirty="0" smtClean="0"/>
              <a:t>Method: </a:t>
            </a:r>
            <a:r>
              <a:rPr lang="en-US" sz="2400" dirty="0" smtClean="0"/>
              <a:t>combining </a:t>
            </a:r>
            <a:r>
              <a:rPr lang="en-US" sz="2400" dirty="0" err="1" smtClean="0"/>
              <a:t>mesoscopic</a:t>
            </a:r>
            <a:r>
              <a:rPr lang="en-US" sz="2400" dirty="0" smtClean="0"/>
              <a:t> Hamiltonians </a:t>
            </a:r>
            <a:r>
              <a:rPr lang="en-US" sz="2400" dirty="0"/>
              <a:t>and ab-initio input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-38126"/>
            <a:ext cx="3528392" cy="163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\\sambaitp\theuerholz\HIOS\Antrag_Verlaengerung\Pics\for_Andreas\1a_Eik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469" y="2204864"/>
            <a:ext cx="166694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69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5400600" cy="498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251520" y="107921"/>
            <a:ext cx="5081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Optical </a:t>
            </a:r>
            <a:r>
              <a:rPr lang="de-DE" sz="2400" b="1" dirty="0" err="1" smtClean="0">
                <a:solidFill>
                  <a:srgbClr val="FF0000"/>
                </a:solidFill>
              </a:rPr>
              <a:t>spectra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of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molecular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transition</a:t>
            </a:r>
            <a:endParaRPr lang="de-DE" sz="2400" b="1" dirty="0" smtClean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43608" y="6309320"/>
            <a:ext cx="299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</a:rPr>
              <a:t>Verdenhalven</a:t>
            </a:r>
            <a:r>
              <a:rPr lang="de-DE" dirty="0" smtClean="0">
                <a:solidFill>
                  <a:prstClr val="black"/>
                </a:solidFill>
              </a:rPr>
              <a:t> et. al. PRB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932040" y="4149080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Ideal </a:t>
            </a:r>
            <a:r>
              <a:rPr lang="de-DE" sz="2400" dirty="0" err="1" smtClean="0">
                <a:solidFill>
                  <a:prstClr val="black"/>
                </a:solidFill>
              </a:rPr>
              <a:t>arrangement</a:t>
            </a:r>
            <a:endParaRPr lang="de-DE" sz="2400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2400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Interaction </a:t>
            </a:r>
            <a:r>
              <a:rPr lang="de-DE" sz="2400" dirty="0" err="1" smtClean="0">
                <a:solidFill>
                  <a:prstClr val="black"/>
                </a:solidFill>
              </a:rPr>
              <a:t>influences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resonance</a:t>
            </a:r>
            <a:r>
              <a:rPr lang="de-DE" sz="2400" dirty="0" smtClean="0">
                <a:solidFill>
                  <a:prstClr val="black"/>
                </a:solidFill>
              </a:rPr>
              <a:t/>
            </a:r>
            <a:br>
              <a:rPr lang="de-DE" sz="2400" dirty="0" smtClean="0">
                <a:solidFill>
                  <a:prstClr val="black"/>
                </a:solidFill>
              </a:rPr>
            </a:br>
            <a:endParaRPr lang="de-DE" sz="2400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err="1" smtClean="0">
                <a:solidFill>
                  <a:prstClr val="black"/>
                </a:solidFill>
              </a:rPr>
              <a:t>Lower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coverage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yields</a:t>
            </a:r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smtClean="0">
                <a:solidFill>
                  <a:prstClr val="black"/>
                </a:solidFill>
              </a:rPr>
              <a:t>larger </a:t>
            </a:r>
            <a:r>
              <a:rPr lang="de-DE" sz="2400" dirty="0" err="1" smtClean="0">
                <a:solidFill>
                  <a:prstClr val="black"/>
                </a:solidFill>
              </a:rPr>
              <a:t>coupling</a:t>
            </a:r>
            <a:r>
              <a:rPr lang="de-DE" sz="2400" dirty="0" smtClean="0">
                <a:solidFill>
                  <a:prstClr val="black"/>
                </a:solidFill>
              </a:rPr>
              <a:t>: </a:t>
            </a:r>
            <a:r>
              <a:rPr lang="de-DE" sz="2400" dirty="0" err="1" smtClean="0">
                <a:solidFill>
                  <a:prstClr val="black"/>
                </a:solidFill>
              </a:rPr>
              <a:t>shifts</a:t>
            </a:r>
            <a:r>
              <a:rPr lang="de-DE" sz="2400" dirty="0" smtClean="0">
                <a:solidFill>
                  <a:prstClr val="black"/>
                </a:solidFill>
              </a:rPr>
              <a:t>, </a:t>
            </a:r>
            <a:r>
              <a:rPr lang="de-DE" sz="2400" dirty="0" err="1" smtClean="0">
                <a:solidFill>
                  <a:prstClr val="black"/>
                </a:solidFill>
              </a:rPr>
              <a:t>broadening</a:t>
            </a:r>
            <a:endParaRPr lang="de-DE" sz="2400" dirty="0" smtClean="0">
              <a:solidFill>
                <a:prstClr val="black"/>
              </a:solidFill>
            </a:endParaRPr>
          </a:p>
          <a:p>
            <a:r>
              <a:rPr lang="de-DE" sz="2400" dirty="0" smtClean="0">
                <a:solidFill>
                  <a:prstClr val="black"/>
                </a:solidFill>
              </a:rPr>
              <a:t>(Coulomb </a:t>
            </a:r>
            <a:r>
              <a:rPr lang="de-DE" sz="2400" dirty="0" err="1" smtClean="0">
                <a:solidFill>
                  <a:prstClr val="black"/>
                </a:solidFill>
              </a:rPr>
              <a:t>selection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rules</a:t>
            </a:r>
            <a:r>
              <a:rPr lang="de-DE" sz="2400" dirty="0" smtClean="0">
                <a:solidFill>
                  <a:prstClr val="black"/>
                </a:solidFill>
              </a:rPr>
              <a:t>!)</a:t>
            </a:r>
            <a:endParaRPr lang="de-DE" sz="2400" dirty="0">
              <a:solidFill>
                <a:prstClr val="black"/>
              </a:solidFill>
            </a:endParaRPr>
          </a:p>
        </p:txBody>
      </p:sp>
      <p:pic>
        <p:nvPicPr>
          <p:cNvPr id="6" name="Picture 2" descr="\\sambaitp\theuerholz\HIOS\Antrag_Verlaengerung\Pics\for_Andreas\1a_Eik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469" y="2204864"/>
            <a:ext cx="166694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-38126"/>
            <a:ext cx="3528392" cy="163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84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3857" t="6282"/>
          <a:stretch>
            <a:fillRect/>
          </a:stretch>
        </p:blipFill>
        <p:spPr bwMode="auto">
          <a:xfrm>
            <a:off x="-36512" y="2348881"/>
            <a:ext cx="553484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b="36706"/>
          <a:stretch>
            <a:fillRect/>
          </a:stretch>
        </p:blipFill>
        <p:spPr bwMode="auto">
          <a:xfrm>
            <a:off x="251520" y="1124744"/>
            <a:ext cx="52259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251520" y="107921"/>
            <a:ext cx="7864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Coulomb-matrix </a:t>
            </a:r>
            <a:r>
              <a:rPr lang="de-DE" sz="2400" b="1" dirty="0" err="1" smtClean="0">
                <a:solidFill>
                  <a:srgbClr val="FF0000"/>
                </a:solidFill>
              </a:rPr>
              <a:t>and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selection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rules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for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ideally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ordered</a:t>
            </a:r>
            <a:r>
              <a:rPr lang="de-DE" sz="2400" b="1" dirty="0" smtClean="0">
                <a:solidFill>
                  <a:srgbClr val="FF0000"/>
                </a:solidFill>
              </a:rPr>
              <a:t> HIOS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15157" t="63293" r="37994"/>
          <a:stretch>
            <a:fillRect/>
          </a:stretch>
        </p:blipFill>
        <p:spPr bwMode="auto">
          <a:xfrm>
            <a:off x="5508104" y="1196752"/>
            <a:ext cx="2448272" cy="58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5472608" y="2254220"/>
            <a:ext cx="3707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de-DE" sz="2400" dirty="0" err="1">
                <a:solidFill>
                  <a:prstClr val="black"/>
                </a:solidFill>
              </a:rPr>
              <a:t>p</a:t>
            </a:r>
            <a:r>
              <a:rPr lang="de-DE" sz="2400" dirty="0" err="1" smtClean="0">
                <a:solidFill>
                  <a:prstClr val="black"/>
                </a:solidFill>
              </a:rPr>
              <a:t>lotted</a:t>
            </a:r>
            <a:r>
              <a:rPr lang="de-DE" sz="2400" dirty="0" smtClean="0">
                <a:solidFill>
                  <a:prstClr val="black"/>
                </a:solidFill>
              </a:rPr>
              <a:t>: K </a:t>
            </a:r>
            <a:r>
              <a:rPr lang="de-DE" sz="2400" dirty="0" err="1" smtClean="0">
                <a:solidFill>
                  <a:prstClr val="black"/>
                </a:solidFill>
              </a:rPr>
              <a:t>points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accessible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by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interaction</a:t>
            </a:r>
            <a:endParaRPr lang="de-DE" sz="2400" dirty="0" smtClean="0">
              <a:solidFill>
                <a:prstClr val="black"/>
              </a:solidFill>
            </a:endParaRPr>
          </a:p>
          <a:p>
            <a:pPr marL="90488" indent="-90488">
              <a:buFont typeface="Arial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90488" indent="-90488">
              <a:buFont typeface="Arial" pitchFamily="34" charset="0"/>
              <a:buChar char="•"/>
            </a:pPr>
            <a:r>
              <a:rPr lang="de-DE" sz="2400" dirty="0" err="1" smtClean="0">
                <a:solidFill>
                  <a:prstClr val="black"/>
                </a:solidFill>
              </a:rPr>
              <a:t>Matching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of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the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lattices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influences</a:t>
            </a:r>
            <a:r>
              <a:rPr lang="de-DE" sz="2400" dirty="0" smtClean="0">
                <a:solidFill>
                  <a:prstClr val="black"/>
                </a:solidFill>
              </a:rPr>
              <a:t> k-</a:t>
            </a:r>
            <a:r>
              <a:rPr lang="de-DE" sz="2400" dirty="0" err="1" smtClean="0">
                <a:solidFill>
                  <a:prstClr val="black"/>
                </a:solidFill>
              </a:rPr>
              <a:t>selection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rule</a:t>
            </a:r>
            <a:endParaRPr lang="de-DE" sz="2400" dirty="0" smtClean="0">
              <a:solidFill>
                <a:prstClr val="black"/>
              </a:solidFill>
            </a:endParaRPr>
          </a:p>
          <a:p>
            <a:r>
              <a:rPr lang="de-DE" sz="2400" dirty="0" smtClean="0">
                <a:solidFill>
                  <a:prstClr val="black"/>
                </a:solidFill>
              </a:rPr>
              <a:t>  </a:t>
            </a:r>
            <a:r>
              <a:rPr lang="de-DE" sz="2400" dirty="0" err="1" smtClean="0">
                <a:solidFill>
                  <a:prstClr val="black"/>
                </a:solidFill>
              </a:rPr>
              <a:t>for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the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transfer</a:t>
            </a:r>
            <a:r>
              <a:rPr lang="de-DE" sz="2400" dirty="0" smtClean="0">
                <a:solidFill>
                  <a:prstClr val="black"/>
                </a:solidFill>
              </a:rPr>
              <a:t/>
            </a:r>
            <a:br>
              <a:rPr lang="de-DE" sz="2400" dirty="0" smtClean="0">
                <a:solidFill>
                  <a:prstClr val="black"/>
                </a:solidFill>
              </a:rPr>
            </a:br>
            <a:endParaRPr lang="de-DE" sz="2400" dirty="0" smtClean="0">
              <a:solidFill>
                <a:prstClr val="black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115616" y="55892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2x4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419872" y="55892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10x16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87631" y="6011996"/>
            <a:ext cx="1543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High </a:t>
            </a:r>
            <a:r>
              <a:rPr lang="de-DE" dirty="0" err="1" smtClean="0">
                <a:solidFill>
                  <a:prstClr val="black"/>
                </a:solidFill>
              </a:rPr>
              <a:t>coverage</a:t>
            </a:r>
            <a:endParaRPr lang="de-DE" dirty="0" smtClean="0">
              <a:solidFill>
                <a:prstClr val="black"/>
              </a:solidFill>
            </a:endParaRPr>
          </a:p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987824" y="6021288"/>
            <a:ext cx="1615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Low </a:t>
            </a:r>
            <a:r>
              <a:rPr lang="de-DE" dirty="0" err="1" smtClean="0">
                <a:solidFill>
                  <a:prstClr val="black"/>
                </a:solidFill>
              </a:rPr>
              <a:t>coverage</a:t>
            </a:r>
            <a:r>
              <a:rPr lang="de-DE" dirty="0" smtClean="0">
                <a:solidFill>
                  <a:prstClr val="black"/>
                </a:solidFill>
              </a:rPr>
              <a:t/>
            </a:r>
            <a:br>
              <a:rPr lang="de-DE" dirty="0" smtClean="0">
                <a:solidFill>
                  <a:prstClr val="black"/>
                </a:solidFill>
              </a:rPr>
            </a:br>
            <a:r>
              <a:rPr lang="de-DE" dirty="0" err="1" smtClean="0">
                <a:solidFill>
                  <a:prstClr val="black"/>
                </a:solidFill>
              </a:rPr>
              <a:t>better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coupling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05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51520" y="107921"/>
            <a:ext cx="7314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Coulomb-matrix </a:t>
            </a:r>
            <a:r>
              <a:rPr lang="de-DE" sz="2400" b="1" dirty="0" err="1" smtClean="0">
                <a:solidFill>
                  <a:srgbClr val="FF0000"/>
                </a:solidFill>
              </a:rPr>
              <a:t>and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selection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rules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for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disordered</a:t>
            </a:r>
            <a:r>
              <a:rPr lang="de-DE" sz="2400" b="1" dirty="0" smtClean="0">
                <a:solidFill>
                  <a:srgbClr val="FF0000"/>
                </a:solidFill>
              </a:rPr>
              <a:t> HIOS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72608" y="1506264"/>
            <a:ext cx="3707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Model:</a:t>
            </a:r>
          </a:p>
          <a:p>
            <a:r>
              <a:rPr lang="de-DE" sz="2400" dirty="0" smtClean="0">
                <a:solidFill>
                  <a:prstClr val="black"/>
                </a:solidFill>
              </a:rPr>
              <a:t> CNT +</a:t>
            </a:r>
          </a:p>
          <a:p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external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molecular</a:t>
            </a:r>
            <a:r>
              <a:rPr lang="de-DE" sz="2400" dirty="0" smtClean="0">
                <a:solidFill>
                  <a:prstClr val="black"/>
                </a:solidFill>
              </a:rPr>
              <a:t>   </a:t>
            </a:r>
          </a:p>
          <a:p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dipole</a:t>
            </a:r>
            <a:endParaRPr lang="de-DE" sz="2400" dirty="0" smtClean="0">
              <a:solidFill>
                <a:prstClr val="black"/>
              </a:solidFill>
            </a:endParaRPr>
          </a:p>
          <a:p>
            <a:endParaRPr lang="de-DE" sz="2400" dirty="0" smtClean="0">
              <a:solidFill>
                <a:prstClr val="black"/>
              </a:solidFill>
            </a:endParaRPr>
          </a:p>
          <a:p>
            <a:endParaRPr lang="de-DE" sz="2400" dirty="0">
              <a:solidFill>
                <a:prstClr val="black"/>
              </a:solidFill>
            </a:endParaRPr>
          </a:p>
          <a:p>
            <a:endParaRPr lang="de-DE" sz="2400" dirty="0" smtClean="0">
              <a:solidFill>
                <a:prstClr val="black"/>
              </a:solidFill>
            </a:endParaRPr>
          </a:p>
          <a:p>
            <a:r>
              <a:rPr lang="de-DE" sz="2400" dirty="0" smtClean="0">
                <a:solidFill>
                  <a:prstClr val="black"/>
                </a:solidFill>
              </a:rPr>
              <a:t/>
            </a:r>
            <a:br>
              <a:rPr lang="de-DE" sz="2400" dirty="0" smtClean="0">
                <a:solidFill>
                  <a:prstClr val="black"/>
                </a:solidFill>
              </a:rPr>
            </a:br>
            <a:endParaRPr lang="de-DE" sz="2400" dirty="0" smtClean="0">
              <a:solidFill>
                <a:prstClr val="black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898330" y="6381328"/>
            <a:ext cx="3016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Malic, Richter et. al. PRL 2011</a:t>
            </a:r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14" name="Picture 4" descr="\\sambaitp\theuerholz\HIOS\Antrag_Verlaengerung\Pics\for_Andreas\6a_Erm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44" y="1052736"/>
            <a:ext cx="2295382" cy="217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21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51520" y="107921"/>
            <a:ext cx="7314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Coulomb-matrix </a:t>
            </a:r>
            <a:r>
              <a:rPr lang="de-DE" sz="2400" b="1" dirty="0" err="1" smtClean="0">
                <a:solidFill>
                  <a:srgbClr val="FF0000"/>
                </a:solidFill>
              </a:rPr>
              <a:t>and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selection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rules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for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disordered</a:t>
            </a:r>
            <a:r>
              <a:rPr lang="de-DE" sz="2400" b="1" dirty="0" smtClean="0">
                <a:solidFill>
                  <a:srgbClr val="FF0000"/>
                </a:solidFill>
              </a:rPr>
              <a:t> HIOS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72608" y="1506264"/>
            <a:ext cx="3707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Model:</a:t>
            </a:r>
          </a:p>
          <a:p>
            <a:r>
              <a:rPr lang="de-DE" sz="2400" dirty="0" smtClean="0">
                <a:solidFill>
                  <a:prstClr val="black"/>
                </a:solidFill>
              </a:rPr>
              <a:t> CNT +</a:t>
            </a:r>
          </a:p>
          <a:p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external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molecular</a:t>
            </a:r>
            <a:r>
              <a:rPr lang="de-DE" sz="2400" dirty="0" smtClean="0">
                <a:solidFill>
                  <a:prstClr val="black"/>
                </a:solidFill>
              </a:rPr>
              <a:t>   </a:t>
            </a:r>
          </a:p>
          <a:p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dipole</a:t>
            </a:r>
            <a:endParaRPr lang="de-DE" sz="2400" dirty="0" smtClean="0">
              <a:solidFill>
                <a:prstClr val="black"/>
              </a:solidFill>
            </a:endParaRPr>
          </a:p>
          <a:p>
            <a:endParaRPr lang="de-DE" sz="2400" dirty="0" smtClean="0">
              <a:solidFill>
                <a:prstClr val="black"/>
              </a:solidFill>
            </a:endParaRPr>
          </a:p>
          <a:p>
            <a:endParaRPr lang="de-DE" sz="2400" dirty="0">
              <a:solidFill>
                <a:prstClr val="black"/>
              </a:solidFill>
            </a:endParaRPr>
          </a:p>
          <a:p>
            <a:endParaRPr lang="de-DE" sz="2400" dirty="0" smtClean="0">
              <a:solidFill>
                <a:prstClr val="black"/>
              </a:solidFill>
            </a:endParaRPr>
          </a:p>
          <a:p>
            <a:pPr marL="90488" indent="-90488">
              <a:buFont typeface="Arial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interplay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of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disorder</a:t>
            </a:r>
            <a:endParaRPr lang="de-DE" sz="2400" dirty="0" smtClean="0">
              <a:solidFill>
                <a:prstClr val="black"/>
              </a:solidFill>
            </a:endParaRPr>
          </a:p>
          <a:p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smtClean="0">
                <a:solidFill>
                  <a:prstClr val="black"/>
                </a:solidFill>
              </a:rPr>
              <a:t>  </a:t>
            </a:r>
            <a:r>
              <a:rPr lang="de-DE" sz="2400" dirty="0" err="1" smtClean="0">
                <a:solidFill>
                  <a:prstClr val="black"/>
                </a:solidFill>
              </a:rPr>
              <a:t>and</a:t>
            </a:r>
            <a:r>
              <a:rPr lang="de-DE" sz="2400" dirty="0" smtClean="0">
                <a:solidFill>
                  <a:prstClr val="black"/>
                </a:solidFill>
              </a:rPr>
              <a:t> ideal </a:t>
            </a:r>
            <a:r>
              <a:rPr lang="de-DE" sz="2400" dirty="0" err="1" smtClean="0">
                <a:solidFill>
                  <a:prstClr val="black"/>
                </a:solidFill>
              </a:rPr>
              <a:t>order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to</a:t>
            </a:r>
            <a:r>
              <a:rPr lang="de-DE" sz="2400" dirty="0" smtClean="0">
                <a:solidFill>
                  <a:prstClr val="black"/>
                </a:solidFill>
              </a:rPr>
              <a:t>    </a:t>
            </a:r>
          </a:p>
          <a:p>
            <a:r>
              <a:rPr lang="de-DE" sz="2400" dirty="0" smtClean="0">
                <a:solidFill>
                  <a:prstClr val="black"/>
                </a:solidFill>
              </a:rPr>
              <a:t>   </a:t>
            </a:r>
            <a:r>
              <a:rPr lang="de-DE" sz="2400" dirty="0" err="1" smtClean="0">
                <a:solidFill>
                  <a:prstClr val="black"/>
                </a:solidFill>
              </a:rPr>
              <a:t>optimize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the</a:t>
            </a:r>
            <a:r>
              <a:rPr lang="de-DE" sz="2400" dirty="0" smtClean="0">
                <a:solidFill>
                  <a:prstClr val="black"/>
                </a:solidFill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</a:rPr>
              <a:t>coupling</a:t>
            </a:r>
            <a:r>
              <a:rPr lang="de-DE" sz="2400" dirty="0" smtClean="0">
                <a:solidFill>
                  <a:prstClr val="black"/>
                </a:solidFill>
              </a:rPr>
              <a:t> g</a:t>
            </a:r>
            <a:br>
              <a:rPr lang="de-DE" sz="2400" dirty="0" smtClean="0">
                <a:solidFill>
                  <a:prstClr val="black"/>
                </a:solidFill>
              </a:rPr>
            </a:br>
            <a:endParaRPr lang="de-DE" sz="2400" dirty="0" smtClean="0">
              <a:solidFill>
                <a:prstClr val="black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898330" y="6381328"/>
            <a:ext cx="3016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Malic, Richter et. al. PRL 2011</a:t>
            </a:r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13" name="Picture 5" descr="\\sambaitp\theuerholz\HIOS\Antrag_Verlaengerung\Pics\for_Andreas\6b_Erm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13493"/>
            <a:ext cx="5488368" cy="240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\\sambaitp\theuerholz\HIOS\Antrag_Verlaengerung\Pics\for_Andreas\6a_Erm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44" y="1052736"/>
            <a:ext cx="2295382" cy="217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61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171" y="-99392"/>
            <a:ext cx="809914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</a:rPr>
              <a:t>N</a:t>
            </a:r>
            <a:r>
              <a:rPr lang="de-DE" sz="2400" b="1" dirty="0" smtClean="0">
                <a:solidFill>
                  <a:srgbClr val="FF0000"/>
                </a:solidFill>
              </a:rPr>
              <a:t>ext </a:t>
            </a:r>
            <a:r>
              <a:rPr lang="de-DE" sz="2400" b="1" dirty="0" err="1" smtClean="0">
                <a:solidFill>
                  <a:srgbClr val="FF0000"/>
                </a:solidFill>
              </a:rPr>
              <a:t>period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deviations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ideal </a:t>
            </a:r>
            <a:r>
              <a:rPr lang="de-DE" sz="2400" dirty="0" err="1" smtClean="0"/>
              <a:t>arrangement</a:t>
            </a:r>
            <a:r>
              <a:rPr lang="de-DE" sz="2400" dirty="0" smtClean="0"/>
              <a:t> (</a:t>
            </a:r>
            <a:r>
              <a:rPr lang="de-DE" sz="2400" dirty="0" err="1" smtClean="0"/>
              <a:t>molecule</a:t>
            </a:r>
            <a:r>
              <a:rPr lang="de-DE" sz="2400" dirty="0" smtClean="0"/>
              <a:t> </a:t>
            </a:r>
            <a:r>
              <a:rPr lang="de-DE" sz="2400" dirty="0" err="1" smtClean="0"/>
              <a:t>domains</a:t>
            </a:r>
            <a:r>
              <a:rPr lang="de-DE" sz="2400" dirty="0" smtClean="0"/>
              <a:t>)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electron</a:t>
            </a:r>
            <a:r>
              <a:rPr lang="de-DE" sz="2400" dirty="0" smtClean="0"/>
              <a:t>/</a:t>
            </a:r>
            <a:r>
              <a:rPr lang="de-DE" sz="2400" dirty="0" err="1" smtClean="0"/>
              <a:t>exciton</a:t>
            </a:r>
            <a:r>
              <a:rPr lang="de-DE" sz="2400" dirty="0" smtClean="0"/>
              <a:t>-phonon </a:t>
            </a:r>
            <a:r>
              <a:rPr lang="de-DE" sz="2400" dirty="0" err="1" smtClean="0"/>
              <a:t>interation</a:t>
            </a:r>
            <a:endParaRPr lang="de-DE" sz="2400" dirty="0" smtClean="0"/>
          </a:p>
          <a:p>
            <a:r>
              <a:rPr lang="de-DE" sz="2400" dirty="0" smtClean="0"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ym typeface="Wingdings" panose="05000000000000000000" pitchFamily="2" charset="2"/>
              </a:rPr>
              <a:t>modifies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selection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rules</a:t>
            </a:r>
            <a:r>
              <a:rPr lang="de-DE" sz="2400" dirty="0" smtClean="0">
                <a:sym typeface="Wingdings" panose="05000000000000000000" pitchFamily="2" charset="2"/>
              </a:rPr>
              <a:t>, </a:t>
            </a:r>
            <a:r>
              <a:rPr lang="de-DE" sz="2400" dirty="0" err="1" smtClean="0">
                <a:sym typeface="Wingdings" panose="05000000000000000000" pitchFamily="2" charset="2"/>
              </a:rPr>
              <a:t>coupling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optimization</a:t>
            </a:r>
            <a:endParaRPr lang="de-DE" sz="2400" dirty="0" smtClean="0"/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optical</a:t>
            </a:r>
            <a:r>
              <a:rPr lang="de-DE" sz="2400" dirty="0" smtClean="0"/>
              <a:t>/</a:t>
            </a:r>
            <a:r>
              <a:rPr lang="de-DE" sz="2400" dirty="0" err="1" smtClean="0"/>
              <a:t>electrical</a:t>
            </a:r>
            <a:r>
              <a:rPr lang="de-DE" sz="2400" dirty="0" smtClean="0"/>
              <a:t> </a:t>
            </a:r>
            <a:r>
              <a:rPr lang="de-DE" sz="2400" dirty="0" err="1" smtClean="0"/>
              <a:t>pumping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semiconductor</a:t>
            </a:r>
            <a:endParaRPr lang="de-DE" sz="2400" dirty="0" smtClean="0"/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optical</a:t>
            </a:r>
            <a:r>
              <a:rPr lang="de-DE" sz="2400" dirty="0" smtClean="0"/>
              <a:t> </a:t>
            </a:r>
            <a:r>
              <a:rPr lang="de-DE" sz="2400" dirty="0" err="1" smtClean="0"/>
              <a:t>spectroscopy</a:t>
            </a:r>
            <a:r>
              <a:rPr lang="de-DE" sz="2400" dirty="0" smtClean="0"/>
              <a:t>: </a:t>
            </a:r>
            <a:r>
              <a:rPr lang="de-DE" sz="2400" dirty="0" err="1" smtClean="0"/>
              <a:t>method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distinguish</a:t>
            </a:r>
            <a:r>
              <a:rPr lang="de-DE" sz="2400" dirty="0" smtClean="0"/>
              <a:t> Förster </a:t>
            </a:r>
            <a:r>
              <a:rPr lang="de-DE" sz="2400" dirty="0" err="1" smtClean="0"/>
              <a:t>and</a:t>
            </a:r>
            <a:r>
              <a:rPr lang="de-DE" sz="2400" dirty="0" smtClean="0"/>
              <a:t> Dexter</a:t>
            </a:r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b="1" dirty="0" smtClean="0"/>
          </a:p>
        </p:txBody>
      </p:sp>
      <p:pic>
        <p:nvPicPr>
          <p:cNvPr id="3" name="Picture 5" descr="\\sambaitp\theuerholz\HIOS\Antrag_Verlaengerung\Pics\for_Andreas\8b_Judith_Schnit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71" y="2109296"/>
            <a:ext cx="2648201" cy="15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\\sambaitp\theuerholz\HIOS\Antrag_Verlaengerung\Pics\Judith\Fall_2_Schnitt_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2520280" cy="146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0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171" y="-99392"/>
            <a:ext cx="8418971" cy="7017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</a:rPr>
              <a:t>N</a:t>
            </a:r>
            <a:r>
              <a:rPr lang="de-DE" sz="2400" b="1" dirty="0" smtClean="0">
                <a:solidFill>
                  <a:srgbClr val="FF0000"/>
                </a:solidFill>
              </a:rPr>
              <a:t>ext </a:t>
            </a:r>
            <a:r>
              <a:rPr lang="de-DE" sz="2400" b="1" dirty="0" err="1" smtClean="0">
                <a:solidFill>
                  <a:srgbClr val="FF0000"/>
                </a:solidFill>
              </a:rPr>
              <a:t>period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deviations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ideal </a:t>
            </a:r>
            <a:r>
              <a:rPr lang="de-DE" sz="2400" dirty="0" err="1" smtClean="0"/>
              <a:t>arrangement</a:t>
            </a:r>
            <a:r>
              <a:rPr lang="de-DE" sz="2400" dirty="0" smtClean="0"/>
              <a:t> (</a:t>
            </a:r>
            <a:r>
              <a:rPr lang="de-DE" sz="2400" dirty="0" err="1" smtClean="0"/>
              <a:t>molecule</a:t>
            </a:r>
            <a:r>
              <a:rPr lang="de-DE" sz="2400" dirty="0" smtClean="0"/>
              <a:t> </a:t>
            </a:r>
            <a:r>
              <a:rPr lang="de-DE" sz="2400" dirty="0" err="1" smtClean="0"/>
              <a:t>domains</a:t>
            </a:r>
            <a:r>
              <a:rPr lang="de-DE" sz="2400" dirty="0" smtClean="0"/>
              <a:t>)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electron</a:t>
            </a:r>
            <a:r>
              <a:rPr lang="de-DE" sz="2400" dirty="0" smtClean="0"/>
              <a:t>/</a:t>
            </a:r>
            <a:r>
              <a:rPr lang="de-DE" sz="2400" dirty="0" err="1" smtClean="0"/>
              <a:t>exciton</a:t>
            </a:r>
            <a:r>
              <a:rPr lang="de-DE" sz="2400" dirty="0" smtClean="0"/>
              <a:t>-phonon </a:t>
            </a:r>
            <a:r>
              <a:rPr lang="de-DE" sz="2400" dirty="0" err="1" smtClean="0"/>
              <a:t>interation</a:t>
            </a:r>
            <a:endParaRPr lang="de-DE" sz="2400" dirty="0" smtClean="0"/>
          </a:p>
          <a:p>
            <a:r>
              <a:rPr lang="de-DE" sz="2400" dirty="0" smtClean="0"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ym typeface="Wingdings" panose="05000000000000000000" pitchFamily="2" charset="2"/>
              </a:rPr>
              <a:t>modifies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selection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rules</a:t>
            </a:r>
            <a:r>
              <a:rPr lang="de-DE" sz="2400" dirty="0" smtClean="0">
                <a:sym typeface="Wingdings" panose="05000000000000000000" pitchFamily="2" charset="2"/>
              </a:rPr>
              <a:t>, </a:t>
            </a:r>
            <a:r>
              <a:rPr lang="de-DE" sz="2400" dirty="0" err="1" smtClean="0">
                <a:sym typeface="Wingdings" panose="05000000000000000000" pitchFamily="2" charset="2"/>
              </a:rPr>
              <a:t>coupling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optimization</a:t>
            </a:r>
            <a:endParaRPr lang="de-DE" sz="2400" dirty="0" smtClean="0"/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optical</a:t>
            </a:r>
            <a:r>
              <a:rPr lang="de-DE" sz="2400" dirty="0" smtClean="0"/>
              <a:t>/</a:t>
            </a:r>
            <a:r>
              <a:rPr lang="de-DE" sz="2400" dirty="0" err="1" smtClean="0"/>
              <a:t>electrical</a:t>
            </a:r>
            <a:r>
              <a:rPr lang="de-DE" sz="2400" dirty="0" smtClean="0"/>
              <a:t> </a:t>
            </a:r>
            <a:r>
              <a:rPr lang="de-DE" sz="2400" dirty="0" err="1" smtClean="0"/>
              <a:t>pumping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semiconductor</a:t>
            </a:r>
            <a:endParaRPr lang="de-DE" sz="2400" dirty="0" smtClean="0"/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optical</a:t>
            </a:r>
            <a:r>
              <a:rPr lang="de-DE" sz="2400" dirty="0" smtClean="0"/>
              <a:t> </a:t>
            </a:r>
            <a:r>
              <a:rPr lang="de-DE" sz="2400" dirty="0" err="1" smtClean="0"/>
              <a:t>spectroscopy</a:t>
            </a:r>
            <a:r>
              <a:rPr lang="de-DE" sz="2400" dirty="0" smtClean="0"/>
              <a:t>: </a:t>
            </a:r>
            <a:r>
              <a:rPr lang="de-DE" sz="2400" dirty="0" err="1" smtClean="0"/>
              <a:t>method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distinguish</a:t>
            </a:r>
            <a:r>
              <a:rPr lang="de-DE" sz="2400" dirty="0" smtClean="0"/>
              <a:t> Förster </a:t>
            </a:r>
            <a:r>
              <a:rPr lang="de-DE" sz="2400" dirty="0" err="1" smtClean="0"/>
              <a:t>and</a:t>
            </a:r>
            <a:r>
              <a:rPr lang="de-DE" sz="2400" dirty="0" smtClean="0"/>
              <a:t> Dexter</a:t>
            </a:r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r>
              <a:rPr lang="de-DE" sz="2400" b="1" dirty="0" err="1" smtClean="0"/>
              <a:t>Methods</a:t>
            </a:r>
            <a:r>
              <a:rPr lang="de-DE" sz="2400" b="1" dirty="0" smtClean="0"/>
              <a:t>: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coupling</a:t>
            </a:r>
            <a:r>
              <a:rPr lang="de-DE" sz="2400" dirty="0" smtClean="0"/>
              <a:t> ab-</a:t>
            </a:r>
            <a:r>
              <a:rPr lang="de-DE" sz="2400" dirty="0" err="1" smtClean="0"/>
              <a:t>initio</a:t>
            </a:r>
            <a:r>
              <a:rPr lang="de-DE" sz="2400" dirty="0" smtClean="0"/>
              <a:t> </a:t>
            </a:r>
            <a:r>
              <a:rPr lang="de-DE" sz="2400" dirty="0" err="1" smtClean="0"/>
              <a:t>motivated</a:t>
            </a:r>
            <a:r>
              <a:rPr lang="de-DE" sz="2400" dirty="0" smtClean="0"/>
              <a:t> on </a:t>
            </a:r>
            <a:r>
              <a:rPr lang="de-DE" sz="2400" dirty="0" err="1" smtClean="0"/>
              <a:t>mesoscopic</a:t>
            </a:r>
            <a:r>
              <a:rPr lang="de-DE" sz="2400" dirty="0" smtClean="0"/>
              <a:t> </a:t>
            </a:r>
            <a:r>
              <a:rPr lang="de-DE" sz="2400" dirty="0" err="1" smtClean="0"/>
              <a:t>scale</a:t>
            </a:r>
            <a:r>
              <a:rPr lang="de-DE" sz="2400" dirty="0" smtClean="0"/>
              <a:t> </a:t>
            </a:r>
            <a:r>
              <a:rPr lang="de-DE" sz="2400" dirty="0" err="1" smtClean="0"/>
              <a:t>density</a:t>
            </a:r>
            <a:r>
              <a:rPr lang="de-DE" sz="2400" dirty="0" smtClean="0"/>
              <a:t> </a:t>
            </a:r>
            <a:r>
              <a:rPr lang="de-DE" sz="2400" dirty="0" err="1" smtClean="0"/>
              <a:t>matrix</a:t>
            </a:r>
            <a:r>
              <a:rPr lang="de-DE" sz="2400" dirty="0" smtClean="0"/>
              <a:t> </a:t>
            </a:r>
          </a:p>
          <a:p>
            <a:r>
              <a:rPr lang="de-DE" sz="2400" dirty="0" smtClean="0"/>
              <a:t>-</a:t>
            </a:r>
            <a:r>
              <a:rPr lang="de-DE" sz="2400" dirty="0" err="1" smtClean="0"/>
              <a:t>disorder</a:t>
            </a:r>
            <a:r>
              <a:rPr lang="de-DE" sz="2400" dirty="0" smtClean="0"/>
              <a:t>: </a:t>
            </a:r>
            <a:r>
              <a:rPr lang="de-DE" sz="2400" dirty="0" err="1" smtClean="0"/>
              <a:t>second</a:t>
            </a:r>
            <a:r>
              <a:rPr lang="de-DE" sz="2400" dirty="0" smtClean="0"/>
              <a:t> </a:t>
            </a:r>
            <a:r>
              <a:rPr lang="de-DE" sz="2400" dirty="0" err="1" smtClean="0"/>
              <a:t>order</a:t>
            </a:r>
            <a:r>
              <a:rPr lang="de-DE" sz="2400" dirty="0" smtClean="0"/>
              <a:t>, </a:t>
            </a:r>
            <a:r>
              <a:rPr lang="de-DE" sz="2400" dirty="0" err="1" smtClean="0"/>
              <a:t>interference</a:t>
            </a:r>
            <a:r>
              <a:rPr lang="de-DE" sz="2400" dirty="0" smtClean="0"/>
              <a:t> </a:t>
            </a:r>
            <a:r>
              <a:rPr lang="de-DE" sz="2400" dirty="0" err="1" smtClean="0"/>
              <a:t>effects</a:t>
            </a:r>
            <a:r>
              <a:rPr lang="de-DE" sz="2400" dirty="0" smtClean="0"/>
              <a:t>, CPA, </a:t>
            </a:r>
            <a:r>
              <a:rPr lang="de-DE" sz="2400" dirty="0" err="1" smtClean="0"/>
              <a:t>Schrödinger-Eq</a:t>
            </a:r>
            <a:r>
              <a:rPr lang="de-DE" sz="2400" dirty="0" smtClean="0"/>
              <a:t>.</a:t>
            </a:r>
          </a:p>
          <a:p>
            <a:endParaRPr lang="de-DE" sz="2400" dirty="0"/>
          </a:p>
          <a:p>
            <a:r>
              <a:rPr lang="de-DE" sz="2400" b="1" dirty="0" err="1" smtClean="0"/>
              <a:t>Collaborations</a:t>
            </a:r>
            <a:r>
              <a:rPr lang="de-DE" sz="2400" b="1" dirty="0" smtClean="0"/>
              <a:t>/</a:t>
            </a:r>
            <a:r>
              <a:rPr lang="de-DE" sz="2400" b="1" dirty="0" err="1" smtClean="0"/>
              <a:t>discussions</a:t>
            </a:r>
            <a:r>
              <a:rPr lang="de-DE" sz="2400" b="1" dirty="0" smtClean="0"/>
              <a:t>: </a:t>
            </a:r>
          </a:p>
          <a:p>
            <a:r>
              <a:rPr lang="de-DE" sz="2400" dirty="0" smtClean="0"/>
              <a:t>A7: </a:t>
            </a:r>
            <a:r>
              <a:rPr lang="de-DE" sz="2400" dirty="0" err="1"/>
              <a:t>m</a:t>
            </a:r>
            <a:r>
              <a:rPr lang="de-DE" sz="2400" dirty="0" err="1" smtClean="0"/>
              <a:t>olecule</a:t>
            </a:r>
            <a:r>
              <a:rPr lang="de-DE" sz="2400" dirty="0" smtClean="0"/>
              <a:t> </a:t>
            </a:r>
            <a:r>
              <a:rPr lang="de-DE" sz="2400" dirty="0" err="1" smtClean="0"/>
              <a:t>domains</a:t>
            </a:r>
            <a:r>
              <a:rPr lang="de-DE" sz="2400" dirty="0" smtClean="0"/>
              <a:t>, B3: </a:t>
            </a:r>
            <a:r>
              <a:rPr lang="de-DE" sz="2400" dirty="0" err="1" smtClean="0"/>
              <a:t>spectroscopy</a:t>
            </a:r>
            <a:r>
              <a:rPr lang="de-DE" sz="2400" dirty="0" smtClean="0"/>
              <a:t>, B4: </a:t>
            </a:r>
            <a:r>
              <a:rPr lang="de-DE" sz="2400" dirty="0" err="1" smtClean="0"/>
              <a:t>parameters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H, </a:t>
            </a:r>
          </a:p>
          <a:p>
            <a:r>
              <a:rPr lang="de-DE" sz="2400" dirty="0" smtClean="0"/>
              <a:t>B6: </a:t>
            </a:r>
            <a:r>
              <a:rPr lang="de-DE" sz="2400" dirty="0" err="1" smtClean="0"/>
              <a:t>methods</a:t>
            </a:r>
            <a:r>
              <a:rPr lang="de-DE" sz="2400" dirty="0" smtClean="0"/>
              <a:t>, </a:t>
            </a:r>
            <a:r>
              <a:rPr lang="de-DE" sz="2400" dirty="0" err="1" smtClean="0"/>
              <a:t>mesoscopic</a:t>
            </a:r>
            <a:r>
              <a:rPr lang="de-DE" sz="2400" dirty="0" smtClean="0"/>
              <a:t> </a:t>
            </a:r>
            <a:r>
              <a:rPr lang="de-DE" sz="2400" dirty="0" err="1" smtClean="0"/>
              <a:t>scales</a:t>
            </a:r>
            <a:r>
              <a:rPr lang="de-DE" sz="2400" dirty="0" smtClean="0"/>
              <a:t>, B9: </a:t>
            </a:r>
            <a:r>
              <a:rPr lang="de-DE" sz="2400" dirty="0" err="1" smtClean="0"/>
              <a:t>discussions</a:t>
            </a:r>
            <a:endParaRPr lang="de-DE" sz="2400" dirty="0" smtClean="0"/>
          </a:p>
          <a:p>
            <a:endParaRPr lang="de-DE" dirty="0" smtClean="0"/>
          </a:p>
          <a:p>
            <a:r>
              <a:rPr lang="de-DE" sz="2400" dirty="0" smtClean="0"/>
              <a:t>So </a:t>
            </a:r>
            <a:r>
              <a:rPr lang="de-DE" sz="2400" dirty="0" err="1" smtClean="0"/>
              <a:t>far</a:t>
            </a:r>
            <a:r>
              <a:rPr lang="de-DE" sz="2400" dirty="0" smtClean="0"/>
              <a:t>: PRB </a:t>
            </a:r>
            <a:r>
              <a:rPr lang="de-DE" sz="2400" dirty="0" err="1" smtClean="0"/>
              <a:t>published</a:t>
            </a:r>
            <a:r>
              <a:rPr lang="de-DE" sz="2400" dirty="0" smtClean="0"/>
              <a:t>, 2xPRL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previous</a:t>
            </a:r>
            <a:r>
              <a:rPr lang="de-DE" sz="2400" dirty="0" smtClean="0"/>
              <a:t> </a:t>
            </a:r>
            <a:r>
              <a:rPr lang="de-DE" sz="2400" dirty="0" err="1" smtClean="0"/>
              <a:t>work</a:t>
            </a:r>
            <a:r>
              <a:rPr lang="de-DE" sz="2400" dirty="0" smtClean="0"/>
              <a:t> (</a:t>
            </a:r>
            <a:r>
              <a:rPr lang="de-DE" sz="2400" dirty="0" err="1" smtClean="0"/>
              <a:t>new</a:t>
            </a:r>
            <a:r>
              <a:rPr lang="de-DE" sz="2400" dirty="0" smtClean="0"/>
              <a:t> </a:t>
            </a:r>
            <a:r>
              <a:rPr lang="de-DE" sz="2400" dirty="0" err="1" smtClean="0"/>
              <a:t>project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pic>
        <p:nvPicPr>
          <p:cNvPr id="3" name="Picture 5" descr="\\sambaitp\theuerholz\HIOS\Antrag_Verlaengerung\Pics\for_Andreas\8b_Judith_Schnit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71" y="2109296"/>
            <a:ext cx="2648201" cy="15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\\sambaitp\theuerholz\HIOS\Antrag_Verlaengerung\Pics\Judith\Fall_2_Schnitt_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2520280" cy="146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35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713</Words>
  <Application>Microsoft Office PowerPoint</Application>
  <PresentationFormat>Bildschirmpräsentation (4:3)</PresentationFormat>
  <Paragraphs>177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16</vt:i4>
      </vt:variant>
    </vt:vector>
  </HeadingPairs>
  <TitlesOfParts>
    <vt:vector size="24" baseType="lpstr">
      <vt:lpstr>Arial</vt:lpstr>
      <vt:lpstr>Calibri</vt:lpstr>
      <vt:lpstr>StarSymbol</vt:lpstr>
      <vt:lpstr>Wingdings</vt:lpstr>
      <vt:lpstr>Larissa</vt:lpstr>
      <vt:lpstr>Larissa-Design</vt:lpstr>
      <vt:lpstr>1_Larissa-Design</vt:lpstr>
      <vt:lpstr>3_Larissa-Design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TU Berlin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AG Knorr</dc:creator>
  <cp:lastModifiedBy>SFB 951/</cp:lastModifiedBy>
  <cp:revision>39</cp:revision>
  <dcterms:created xsi:type="dcterms:W3CDTF">2014-09-25T15:09:55Z</dcterms:created>
  <dcterms:modified xsi:type="dcterms:W3CDTF">2014-10-16T14:19:35Z</dcterms:modified>
</cp:coreProperties>
</file>