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74" r:id="rId5"/>
    <p:sldId id="270" r:id="rId6"/>
    <p:sldId id="271" r:id="rId7"/>
    <p:sldId id="261" r:id="rId8"/>
    <p:sldId id="272" r:id="rId9"/>
    <p:sldId id="273" r:id="rId10"/>
    <p:sldId id="259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4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23C34-CCAD-4183-BAED-051113C0C38B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ED512-4BAB-49DB-BEA7-048CA12833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6362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Wir haben für B2 alle Systeme und ihre Vorstufen mit </a:t>
            </a:r>
            <a:r>
              <a:rPr lang="de-DE" dirty="0" err="1" smtClean="0"/>
              <a:t>CryoTEM</a:t>
            </a:r>
            <a:r>
              <a:rPr lang="de-DE" dirty="0" smtClean="0"/>
              <a:t> und TEM analysiert und brauchen</a:t>
            </a:r>
            <a:r>
              <a:rPr lang="de-DE" baseline="0" dirty="0" smtClean="0"/>
              <a:t> diese Methodik auch für das Fortsetzungsprojekt.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62E68-A778-4A36-A3C4-F3BE2A02D0C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2030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Jürgen Rabe kann dazu noch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62E68-A778-4A36-A3C4-F3BE2A02D0C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140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533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272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157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416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89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033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620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140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231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3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612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A4CDE-0B41-49E9-B612-7E8F0953FEA1}" type="datetimeFigureOut">
              <a:rPr lang="de-DE" smtClean="0"/>
              <a:t>16.10.2014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BE753-6385-4531-BE6A-878EB84B1A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01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tm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11" Type="http://schemas.openxmlformats.org/officeDocument/2006/relationships/image" Target="../media/image23.emf"/><Relationship Id="rId5" Type="http://schemas.openxmlformats.org/officeDocument/2006/relationships/image" Target="../media/image17.emf"/><Relationship Id="rId10" Type="http://schemas.openxmlformats.org/officeDocument/2006/relationships/image" Target="../media/image22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6119" y="2184009"/>
            <a:ext cx="8287264" cy="2387600"/>
          </a:xfrm>
        </p:spPr>
        <p:txBody>
          <a:bodyPr>
            <a:noAutofit/>
          </a:bodyPr>
          <a:lstStyle/>
          <a:p>
            <a:r>
              <a:rPr lang="de-DE" sz="4400" b="1" dirty="0" smtClean="0"/>
              <a:t>Z2:</a:t>
            </a:r>
            <a:r>
              <a:rPr lang="en-US" sz="4400" b="1" dirty="0"/>
              <a:t>Monitoring HIOS growth: 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>
                <a:solidFill>
                  <a:srgbClr val="FF0000"/>
                </a:solidFill>
              </a:rPr>
              <a:t>Surface </a:t>
            </a:r>
            <a:r>
              <a:rPr lang="en-US" sz="4400" b="1" dirty="0">
                <a:solidFill>
                  <a:srgbClr val="FF0000"/>
                </a:solidFill>
              </a:rPr>
              <a:t>induced structures </a:t>
            </a:r>
            <a:r>
              <a:rPr lang="en-US" sz="4400" b="1" dirty="0"/>
              <a:t>and 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>
                <a:solidFill>
                  <a:srgbClr val="00B050"/>
                </a:solidFill>
              </a:rPr>
              <a:t>quantitative growth </a:t>
            </a:r>
            <a:r>
              <a:rPr lang="de-DE" sz="4400" b="1" dirty="0" err="1" smtClean="0">
                <a:solidFill>
                  <a:srgbClr val="00B050"/>
                </a:solidFill>
              </a:rPr>
              <a:t>models</a:t>
            </a:r>
            <a:r>
              <a:rPr lang="de-DE" sz="4400" b="1" dirty="0" smtClean="0">
                <a:solidFill>
                  <a:srgbClr val="00B050"/>
                </a:solidFill>
              </a:rPr>
              <a:t> </a:t>
            </a:r>
            <a:r>
              <a:rPr lang="de-DE" sz="4400" b="1" dirty="0" err="1"/>
              <a:t>of</a:t>
            </a:r>
            <a:r>
              <a:rPr lang="de-DE" sz="4400" b="1" dirty="0"/>
              <a:t> </a:t>
            </a:r>
            <a:r>
              <a:rPr lang="de-DE" sz="4400" b="1" dirty="0" err="1"/>
              <a:t>anisotropic</a:t>
            </a:r>
            <a:r>
              <a:rPr lang="de-DE" sz="4400" b="1" dirty="0"/>
              <a:t> </a:t>
            </a:r>
            <a:r>
              <a:rPr lang="de-DE" sz="4400" b="1" dirty="0" err="1"/>
              <a:t>molecules</a:t>
            </a:r>
            <a:r>
              <a:rPr lang="de-DE" sz="4400" b="1" dirty="0" smtClean="0"/>
              <a:t> </a:t>
            </a:r>
            <a:endParaRPr lang="de-DE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943158"/>
            <a:ext cx="6858000" cy="1655762"/>
          </a:xfrm>
        </p:spPr>
        <p:txBody>
          <a:bodyPr>
            <a:normAutofit/>
          </a:bodyPr>
          <a:lstStyle/>
          <a:p>
            <a:r>
              <a:rPr lang="de-DE" sz="3200" dirty="0" smtClean="0"/>
              <a:t>Kowarik / Koch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34551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ypophile.com/files/In-N-Out_Burger_64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543" y="5367528"/>
            <a:ext cx="1490472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25166"/>
              </p:ext>
            </p:extLst>
          </p:nvPr>
        </p:nvGraphicFramePr>
        <p:xfrm>
          <a:off x="414528" y="165608"/>
          <a:ext cx="8266176" cy="55036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3088"/>
                <a:gridCol w="4133088"/>
              </a:tblGrid>
              <a:tr h="10786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800" b="1" dirty="0" smtClean="0"/>
                        <a:t>In-</a:t>
                      </a:r>
                    </a:p>
                    <a:p>
                      <a:r>
                        <a:rPr lang="de-DE" sz="2800" b="1" dirty="0" smtClean="0"/>
                        <a:t>(</a:t>
                      </a:r>
                      <a:r>
                        <a:rPr lang="de-DE" sz="2800" b="1" dirty="0" err="1" smtClean="0"/>
                        <a:t>experiment</a:t>
                      </a:r>
                      <a:r>
                        <a:rPr lang="de-DE" sz="2800" b="1" dirty="0" smtClean="0"/>
                        <a:t> &amp; THEORY)</a:t>
                      </a:r>
                    </a:p>
                    <a:p>
                      <a:endParaRPr lang="de-DE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800" b="1" dirty="0" smtClean="0"/>
                        <a:t>Out-</a:t>
                      </a:r>
                      <a:r>
                        <a:rPr lang="de-DE" sz="2800" b="1" dirty="0" err="1" smtClean="0"/>
                        <a:t>Deliveries</a:t>
                      </a:r>
                      <a:endParaRPr lang="de-DE" sz="2800" b="1" dirty="0"/>
                    </a:p>
                  </a:txBody>
                  <a:tcPr/>
                </a:tc>
              </a:tr>
              <a:tr h="1498939"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de-DE" sz="2400" dirty="0" smtClean="0"/>
                        <a:t>Samples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Tx/>
                        <a:buChar char="-"/>
                      </a:pPr>
                      <a:r>
                        <a:rPr lang="de-DE" sz="2400" dirty="0" smtClean="0"/>
                        <a:t>DIY AFM </a:t>
                      </a:r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de-DE" sz="2400" u="none" dirty="0" smtClean="0"/>
                        <a:t>XRD, XRR</a:t>
                      </a:r>
                      <a:endParaRPr lang="de-DE" sz="2400" u="none" baseline="0" dirty="0" smtClean="0"/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de-DE" sz="2400" u="none" baseline="0" dirty="0" smtClean="0"/>
                        <a:t>(</a:t>
                      </a:r>
                      <a:r>
                        <a:rPr lang="de-DE" sz="2400" u="none" baseline="0" dirty="0" err="1" smtClean="0"/>
                        <a:t>cryo</a:t>
                      </a:r>
                      <a:r>
                        <a:rPr lang="de-DE" sz="2400" u="none" baseline="0" dirty="0" smtClean="0"/>
                        <a:t>) TEM &amp; SEM </a:t>
                      </a:r>
                      <a:r>
                        <a:rPr lang="de-DE" sz="2400" baseline="0" dirty="0" err="1" smtClean="0"/>
                        <a:t>images</a:t>
                      </a:r>
                      <a:endParaRPr lang="de-DE" sz="2400" baseline="0" dirty="0" smtClean="0"/>
                    </a:p>
                  </a:txBody>
                  <a:tcPr/>
                </a:tc>
              </a:tr>
              <a:tr h="1078653"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de-DE" sz="2400" baseline="0" dirty="0" smtClean="0"/>
                        <a:t>Growth </a:t>
                      </a:r>
                      <a:r>
                        <a:rPr lang="de-DE" sz="2400" baseline="0" dirty="0" err="1" smtClean="0"/>
                        <a:t>theory</a:t>
                      </a:r>
                      <a:endParaRPr lang="de-DE" sz="2400" baseline="0" dirty="0" smtClean="0"/>
                    </a:p>
                    <a:p>
                      <a:pPr marL="342900" indent="-342900">
                        <a:buFontTx/>
                        <a:buChar char="-"/>
                      </a:pPr>
                      <a:endParaRPr lang="de-DE" sz="2400" baseline="0" dirty="0" smtClean="0"/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de-DE" sz="2400" baseline="0" dirty="0" err="1" smtClean="0"/>
                        <a:t>Optimised</a:t>
                      </a:r>
                      <a:r>
                        <a:rPr lang="de-DE" sz="2400" baseline="0" dirty="0" smtClean="0"/>
                        <a:t> </a:t>
                      </a:r>
                      <a:r>
                        <a:rPr lang="de-DE" sz="2400" baseline="0" dirty="0" err="1" smtClean="0"/>
                        <a:t>molecules</a:t>
                      </a:r>
                      <a:r>
                        <a:rPr lang="de-DE" sz="2400" baseline="0" dirty="0" smtClean="0"/>
                        <a:t> (</a:t>
                      </a:r>
                      <a:r>
                        <a:rPr lang="de-DE" sz="2400" baseline="0" dirty="0" err="1" smtClean="0"/>
                        <a:t>dipoles</a:t>
                      </a:r>
                      <a:r>
                        <a:rPr lang="de-DE" sz="2400" baseline="0" dirty="0" smtClean="0"/>
                        <a:t>)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Tx/>
                        <a:buChar char="-"/>
                      </a:pPr>
                      <a:r>
                        <a:rPr lang="de-DE" sz="2400" dirty="0" smtClean="0"/>
                        <a:t>in-situ &amp; real-time </a:t>
                      </a:r>
                      <a:r>
                        <a:rPr lang="de-DE" sz="2400" dirty="0" err="1" smtClean="0"/>
                        <a:t>growth</a:t>
                      </a:r>
                      <a:r>
                        <a:rPr lang="de-DE" sz="2400" dirty="0" smtClean="0"/>
                        <a:t> </a:t>
                      </a:r>
                      <a:r>
                        <a:rPr lang="de-DE" sz="2400" dirty="0" err="1" smtClean="0"/>
                        <a:t>study</a:t>
                      </a:r>
                      <a:endParaRPr lang="de-DE" sz="2400" dirty="0" smtClean="0"/>
                    </a:p>
                  </a:txBody>
                  <a:tcPr/>
                </a:tc>
              </a:tr>
              <a:tr h="1078653"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de-DE" sz="2400" dirty="0" smtClean="0"/>
                        <a:t>Simulation </a:t>
                      </a:r>
                      <a:r>
                        <a:rPr lang="de-DE" sz="2400" dirty="0" err="1" smtClean="0"/>
                        <a:t>of</a:t>
                      </a:r>
                      <a:r>
                        <a:rPr lang="de-DE" sz="2400" dirty="0" smtClean="0"/>
                        <a:t> </a:t>
                      </a:r>
                      <a:r>
                        <a:rPr lang="de-DE" sz="2400" dirty="0" err="1" smtClean="0"/>
                        <a:t>surface</a:t>
                      </a:r>
                      <a:r>
                        <a:rPr lang="de-DE" sz="2400" dirty="0" smtClean="0"/>
                        <a:t> </a:t>
                      </a:r>
                      <a:r>
                        <a:rPr lang="de-DE" sz="2400" dirty="0" err="1" smtClean="0"/>
                        <a:t>structure</a:t>
                      </a:r>
                      <a:endParaRPr lang="de-DE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Tx/>
                        <a:buChar char="-"/>
                      </a:pPr>
                      <a:r>
                        <a:rPr lang="de-DE" sz="2400" dirty="0" err="1" smtClean="0"/>
                        <a:t>Molecular</a:t>
                      </a:r>
                      <a:r>
                        <a:rPr lang="de-DE" sz="2400" baseline="0" dirty="0" smtClean="0"/>
                        <a:t> </a:t>
                      </a:r>
                      <a:r>
                        <a:rPr lang="de-DE" sz="2400" baseline="0" dirty="0" err="1" smtClean="0"/>
                        <a:t>orientation</a:t>
                      </a:r>
                      <a:endParaRPr lang="de-DE" sz="2400" baseline="0" dirty="0" smtClean="0"/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de-DE" sz="2400" baseline="0" dirty="0" err="1" smtClean="0"/>
                        <a:t>Exp</a:t>
                      </a:r>
                      <a:r>
                        <a:rPr lang="de-DE" sz="2400" baseline="0" dirty="0" smtClean="0"/>
                        <a:t>. Interface </a:t>
                      </a:r>
                      <a:r>
                        <a:rPr lang="de-DE" sz="2400" baseline="0" dirty="0" err="1" smtClean="0"/>
                        <a:t>structure</a:t>
                      </a:r>
                      <a:endParaRPr lang="de-DE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2290119" y="1861751"/>
            <a:ext cx="1902940" cy="313037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Left Brace 5"/>
          <p:cNvSpPr/>
          <p:nvPr/>
        </p:nvSpPr>
        <p:spPr>
          <a:xfrm>
            <a:off x="4341341" y="1696994"/>
            <a:ext cx="197708" cy="1013254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686434" y="4957126"/>
            <a:ext cx="506625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163330" y="3202460"/>
            <a:ext cx="1276865" cy="26772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509320" y="3979905"/>
            <a:ext cx="762000" cy="59209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505201" y="3303369"/>
            <a:ext cx="934994" cy="60497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e 18"/>
          <p:cNvSpPr/>
          <p:nvPr/>
        </p:nvSpPr>
        <p:spPr>
          <a:xfrm>
            <a:off x="4440196" y="4555532"/>
            <a:ext cx="197708" cy="803188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415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250825" y="188914"/>
            <a:ext cx="8642350" cy="1079500"/>
          </a:xfrm>
          <a:prstGeom prst="rect">
            <a:avLst/>
          </a:prstGeom>
        </p:spPr>
        <p:txBody>
          <a:bodyPr anchor="ctr" anchorCtr="0"/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Surface induced structures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2375900" y="3756355"/>
            <a:ext cx="6517275" cy="2903693"/>
            <a:chOff x="16222767" y="14577073"/>
            <a:chExt cx="12566203" cy="5686235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40"/>
            <a:stretch/>
          </p:blipFill>
          <p:spPr>
            <a:xfrm>
              <a:off x="16222767" y="14577073"/>
              <a:ext cx="12566203" cy="5686235"/>
            </a:xfrm>
            <a:prstGeom prst="rect">
              <a:avLst/>
            </a:prstGeom>
          </p:spPr>
        </p:pic>
        <p:cxnSp>
          <p:nvCxnSpPr>
            <p:cNvPr id="15" name="Gerade Verbindung mit Pfeil 14"/>
            <p:cNvCxnSpPr/>
            <p:nvPr/>
          </p:nvCxnSpPr>
          <p:spPr>
            <a:xfrm flipH="1" flipV="1">
              <a:off x="21983134" y="17374314"/>
              <a:ext cx="1110542" cy="103073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 w="lg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rot="10800000" flipH="1" flipV="1">
              <a:off x="24869912" y="17647627"/>
              <a:ext cx="1110542" cy="103073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 w="lg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Untertitel 2"/>
            <p:cNvSpPr txBox="1">
              <a:spLocks/>
            </p:cNvSpPr>
            <p:nvPr/>
          </p:nvSpPr>
          <p:spPr>
            <a:xfrm>
              <a:off x="18986276" y="17288950"/>
              <a:ext cx="705770" cy="6027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6P</a:t>
              </a:r>
            </a:p>
          </p:txBody>
        </p:sp>
        <p:sp>
          <p:nvSpPr>
            <p:cNvPr id="18" name="Untertitel 2"/>
            <p:cNvSpPr txBox="1">
              <a:spLocks/>
            </p:cNvSpPr>
            <p:nvPr/>
          </p:nvSpPr>
          <p:spPr>
            <a:xfrm>
              <a:off x="22018477" y="18921933"/>
              <a:ext cx="974783" cy="6027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ZnO</a:t>
              </a:r>
            </a:p>
          </p:txBody>
        </p:sp>
        <p:sp>
          <p:nvSpPr>
            <p:cNvPr id="19" name="Untertitel 2"/>
            <p:cNvSpPr txBox="1">
              <a:spLocks/>
            </p:cNvSpPr>
            <p:nvPr/>
          </p:nvSpPr>
          <p:spPr>
            <a:xfrm>
              <a:off x="20684603" y="16363701"/>
              <a:ext cx="974783" cy="6027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ZnO</a:t>
              </a:r>
            </a:p>
          </p:txBody>
        </p:sp>
        <p:sp>
          <p:nvSpPr>
            <p:cNvPr id="20" name="Untertitel 2"/>
            <p:cNvSpPr txBox="1">
              <a:spLocks/>
            </p:cNvSpPr>
            <p:nvPr/>
          </p:nvSpPr>
          <p:spPr>
            <a:xfrm>
              <a:off x="17909619" y="16363701"/>
              <a:ext cx="974783" cy="6027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ZnO</a:t>
              </a:r>
            </a:p>
          </p:txBody>
        </p:sp>
        <p:sp>
          <p:nvSpPr>
            <p:cNvPr id="21" name="Untertitel 2"/>
            <p:cNvSpPr txBox="1">
              <a:spLocks/>
            </p:cNvSpPr>
            <p:nvPr/>
          </p:nvSpPr>
          <p:spPr>
            <a:xfrm>
              <a:off x="22414104" y="16507719"/>
              <a:ext cx="1270614" cy="60271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</a:t>
              </a:r>
              <a:r>
                <a:rPr kumimoji="0" lang="en-US" sz="14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(100)</a:t>
              </a:r>
            </a:p>
          </p:txBody>
        </p:sp>
        <p:grpSp>
          <p:nvGrpSpPr>
            <p:cNvPr id="22" name="Gruppieren 21"/>
            <p:cNvGrpSpPr/>
            <p:nvPr/>
          </p:nvGrpSpPr>
          <p:grpSpPr>
            <a:xfrm rot="17700774">
              <a:off x="23186354" y="16977062"/>
              <a:ext cx="469741" cy="404363"/>
              <a:chOff x="23206974" y="16456382"/>
              <a:chExt cx="469741" cy="404363"/>
            </a:xfrm>
          </p:grpSpPr>
          <p:cxnSp>
            <p:nvCxnSpPr>
              <p:cNvPr id="28" name="Gerade Verbindung 27"/>
              <p:cNvCxnSpPr/>
              <p:nvPr/>
            </p:nvCxnSpPr>
            <p:spPr>
              <a:xfrm rot="18664517">
                <a:off x="23233269" y="16609698"/>
                <a:ext cx="306631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28"/>
              <p:cNvCxnSpPr/>
              <p:nvPr/>
            </p:nvCxnSpPr>
            <p:spPr>
              <a:xfrm rot="18664517">
                <a:off x="23343320" y="16707430"/>
                <a:ext cx="306631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29"/>
              <p:cNvCxnSpPr/>
              <p:nvPr/>
            </p:nvCxnSpPr>
            <p:spPr>
              <a:xfrm rot="18664517">
                <a:off x="23310823" y="16433810"/>
                <a:ext cx="0" cy="207697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30"/>
              <p:cNvCxnSpPr/>
              <p:nvPr/>
            </p:nvCxnSpPr>
            <p:spPr>
              <a:xfrm rot="18664517">
                <a:off x="23572867" y="16659715"/>
                <a:ext cx="0" cy="207697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uppieren 22"/>
            <p:cNvGrpSpPr/>
            <p:nvPr/>
          </p:nvGrpSpPr>
          <p:grpSpPr>
            <a:xfrm>
              <a:off x="26887499" y="14675072"/>
              <a:ext cx="1832223" cy="2335024"/>
              <a:chOff x="26887499" y="14675072"/>
              <a:chExt cx="1832223" cy="2335024"/>
            </a:xfrm>
          </p:grpSpPr>
          <p:pic>
            <p:nvPicPr>
              <p:cNvPr id="24" name="Grafik 2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58293" y="14683023"/>
                <a:ext cx="1761429" cy="1761431"/>
              </a:xfrm>
              <a:prstGeom prst="rect">
                <a:avLst/>
              </a:prstGeom>
            </p:spPr>
          </p:pic>
          <p:sp>
            <p:nvSpPr>
              <p:cNvPr id="25" name="Untertitel 2"/>
              <p:cNvSpPr txBox="1">
                <a:spLocks/>
              </p:cNvSpPr>
              <p:nvPr/>
            </p:nvSpPr>
            <p:spPr>
              <a:xfrm>
                <a:off x="26942389" y="14675072"/>
                <a:ext cx="1063256" cy="6027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AFM</a:t>
                </a:r>
              </a:p>
            </p:txBody>
          </p:sp>
          <p:sp>
            <p:nvSpPr>
              <p:cNvPr id="26" name="Untertitel 2"/>
              <p:cNvSpPr txBox="1">
                <a:spLocks/>
              </p:cNvSpPr>
              <p:nvPr/>
            </p:nvSpPr>
            <p:spPr>
              <a:xfrm>
                <a:off x="26887499" y="15869594"/>
                <a:ext cx="952225" cy="5123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1 µm</a:t>
                </a:r>
              </a:p>
            </p:txBody>
          </p:sp>
          <p:cxnSp>
            <p:nvCxnSpPr>
              <p:cNvPr id="27" name="Gerade Verbindung 26"/>
              <p:cNvCxnSpPr/>
              <p:nvPr/>
            </p:nvCxnSpPr>
            <p:spPr>
              <a:xfrm>
                <a:off x="27173275" y="17010096"/>
                <a:ext cx="472252" cy="0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Titel 1"/>
          <p:cNvSpPr txBox="1">
            <a:spLocks/>
          </p:cNvSpPr>
          <p:nvPr/>
        </p:nvSpPr>
        <p:spPr>
          <a:xfrm>
            <a:off x="2375900" y="3330622"/>
            <a:ext cx="8642350" cy="461665"/>
          </a:xfrm>
          <a:prstGeom prst="rect">
            <a:avLst/>
          </a:prstGeom>
        </p:spPr>
        <p:txBody>
          <a:bodyPr anchor="ctr" anchorCtr="0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HRTEM: 6P on (10-10)ZnO,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= 10 eV, df = 1000 nm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6514300" y="5062553"/>
            <a:ext cx="191805" cy="409307"/>
            <a:chOff x="5724128" y="3140968"/>
            <a:chExt cx="247071" cy="527243"/>
          </a:xfrm>
        </p:grpSpPr>
        <p:sp>
          <p:nvSpPr>
            <p:cNvPr id="32" name="Freihandform 31"/>
            <p:cNvSpPr/>
            <p:nvPr/>
          </p:nvSpPr>
          <p:spPr>
            <a:xfrm>
              <a:off x="5860667" y="3169931"/>
              <a:ext cx="110532" cy="498280"/>
            </a:xfrm>
            <a:custGeom>
              <a:avLst/>
              <a:gdLst>
                <a:gd name="connsiteX0" fmla="*/ 65314 w 110532"/>
                <a:gd name="connsiteY0" fmla="*/ 482321 h 482321"/>
                <a:gd name="connsiteX1" fmla="*/ 110532 w 110532"/>
                <a:gd name="connsiteY1" fmla="*/ 306474 h 482321"/>
                <a:gd name="connsiteX2" fmla="*/ 0 w 110532"/>
                <a:gd name="connsiteY2" fmla="*/ 0 h 482321"/>
                <a:gd name="connsiteX3" fmla="*/ 0 w 110532"/>
                <a:gd name="connsiteY3" fmla="*/ 0 h 482321"/>
                <a:gd name="connsiteX0" fmla="*/ 90435 w 110532"/>
                <a:gd name="connsiteY0" fmla="*/ 492369 h 492369"/>
                <a:gd name="connsiteX1" fmla="*/ 110532 w 110532"/>
                <a:gd name="connsiteY1" fmla="*/ 306474 h 492369"/>
                <a:gd name="connsiteX2" fmla="*/ 0 w 110532"/>
                <a:gd name="connsiteY2" fmla="*/ 0 h 492369"/>
                <a:gd name="connsiteX3" fmla="*/ 0 w 110532"/>
                <a:gd name="connsiteY3" fmla="*/ 0 h 492369"/>
                <a:gd name="connsiteX0" fmla="*/ 80387 w 110532"/>
                <a:gd name="connsiteY0" fmla="*/ 497394 h 497394"/>
                <a:gd name="connsiteX1" fmla="*/ 110532 w 110532"/>
                <a:gd name="connsiteY1" fmla="*/ 306474 h 497394"/>
                <a:gd name="connsiteX2" fmla="*/ 0 w 110532"/>
                <a:gd name="connsiteY2" fmla="*/ 0 h 497394"/>
                <a:gd name="connsiteX3" fmla="*/ 0 w 110532"/>
                <a:gd name="connsiteY3" fmla="*/ 0 h 497394"/>
                <a:gd name="connsiteX0" fmla="*/ 55266 w 110532"/>
                <a:gd name="connsiteY0" fmla="*/ 502418 h 502418"/>
                <a:gd name="connsiteX1" fmla="*/ 110532 w 110532"/>
                <a:gd name="connsiteY1" fmla="*/ 306474 h 502418"/>
                <a:gd name="connsiteX2" fmla="*/ 0 w 110532"/>
                <a:gd name="connsiteY2" fmla="*/ 0 h 502418"/>
                <a:gd name="connsiteX3" fmla="*/ 0 w 110532"/>
                <a:gd name="connsiteY3" fmla="*/ 0 h 502418"/>
                <a:gd name="connsiteX0" fmla="*/ 71816 w 110532"/>
                <a:gd name="connsiteY0" fmla="*/ 498280 h 498280"/>
                <a:gd name="connsiteX1" fmla="*/ 110532 w 110532"/>
                <a:gd name="connsiteY1" fmla="*/ 306474 h 498280"/>
                <a:gd name="connsiteX2" fmla="*/ 0 w 110532"/>
                <a:gd name="connsiteY2" fmla="*/ 0 h 498280"/>
                <a:gd name="connsiteX3" fmla="*/ 0 w 110532"/>
                <a:gd name="connsiteY3" fmla="*/ 0 h 49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532" h="498280">
                  <a:moveTo>
                    <a:pt x="71816" y="498280"/>
                  </a:moveTo>
                  <a:lnTo>
                    <a:pt x="110532" y="30647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ihandform 32"/>
            <p:cNvSpPr/>
            <p:nvPr/>
          </p:nvSpPr>
          <p:spPr>
            <a:xfrm>
              <a:off x="5724128" y="3140968"/>
              <a:ext cx="110532" cy="498280"/>
            </a:xfrm>
            <a:custGeom>
              <a:avLst/>
              <a:gdLst>
                <a:gd name="connsiteX0" fmla="*/ 65314 w 110532"/>
                <a:gd name="connsiteY0" fmla="*/ 482321 h 482321"/>
                <a:gd name="connsiteX1" fmla="*/ 110532 w 110532"/>
                <a:gd name="connsiteY1" fmla="*/ 306474 h 482321"/>
                <a:gd name="connsiteX2" fmla="*/ 0 w 110532"/>
                <a:gd name="connsiteY2" fmla="*/ 0 h 482321"/>
                <a:gd name="connsiteX3" fmla="*/ 0 w 110532"/>
                <a:gd name="connsiteY3" fmla="*/ 0 h 482321"/>
                <a:gd name="connsiteX0" fmla="*/ 90435 w 110532"/>
                <a:gd name="connsiteY0" fmla="*/ 492369 h 492369"/>
                <a:gd name="connsiteX1" fmla="*/ 110532 w 110532"/>
                <a:gd name="connsiteY1" fmla="*/ 306474 h 492369"/>
                <a:gd name="connsiteX2" fmla="*/ 0 w 110532"/>
                <a:gd name="connsiteY2" fmla="*/ 0 h 492369"/>
                <a:gd name="connsiteX3" fmla="*/ 0 w 110532"/>
                <a:gd name="connsiteY3" fmla="*/ 0 h 492369"/>
                <a:gd name="connsiteX0" fmla="*/ 80387 w 110532"/>
                <a:gd name="connsiteY0" fmla="*/ 497394 h 497394"/>
                <a:gd name="connsiteX1" fmla="*/ 110532 w 110532"/>
                <a:gd name="connsiteY1" fmla="*/ 306474 h 497394"/>
                <a:gd name="connsiteX2" fmla="*/ 0 w 110532"/>
                <a:gd name="connsiteY2" fmla="*/ 0 h 497394"/>
                <a:gd name="connsiteX3" fmla="*/ 0 w 110532"/>
                <a:gd name="connsiteY3" fmla="*/ 0 h 497394"/>
                <a:gd name="connsiteX0" fmla="*/ 55266 w 110532"/>
                <a:gd name="connsiteY0" fmla="*/ 502418 h 502418"/>
                <a:gd name="connsiteX1" fmla="*/ 110532 w 110532"/>
                <a:gd name="connsiteY1" fmla="*/ 306474 h 502418"/>
                <a:gd name="connsiteX2" fmla="*/ 0 w 110532"/>
                <a:gd name="connsiteY2" fmla="*/ 0 h 502418"/>
                <a:gd name="connsiteX3" fmla="*/ 0 w 110532"/>
                <a:gd name="connsiteY3" fmla="*/ 0 h 502418"/>
                <a:gd name="connsiteX0" fmla="*/ 71816 w 110532"/>
                <a:gd name="connsiteY0" fmla="*/ 498280 h 498280"/>
                <a:gd name="connsiteX1" fmla="*/ 110532 w 110532"/>
                <a:gd name="connsiteY1" fmla="*/ 306474 h 498280"/>
                <a:gd name="connsiteX2" fmla="*/ 0 w 110532"/>
                <a:gd name="connsiteY2" fmla="*/ 0 h 498280"/>
                <a:gd name="connsiteX3" fmla="*/ 0 w 110532"/>
                <a:gd name="connsiteY3" fmla="*/ 0 h 49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532" h="498280">
                  <a:moveTo>
                    <a:pt x="71816" y="498280"/>
                  </a:moveTo>
                  <a:lnTo>
                    <a:pt x="110532" y="30647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4" name="Grafik 1" descr="C:\Users\photo20w\Downloads\Fig 5.em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40" y="1038065"/>
            <a:ext cx="4067550" cy="22743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584526" y="1478071"/>
            <a:ext cx="4493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Surface </a:t>
            </a:r>
            <a:r>
              <a:rPr lang="de-DE" sz="2400" b="1" dirty="0" err="1" smtClean="0">
                <a:solidFill>
                  <a:srgbClr val="FF0000"/>
                </a:solidFill>
              </a:rPr>
              <a:t>induced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lattice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constant</a:t>
            </a:r>
            <a:r>
              <a:rPr lang="de-DE" sz="2400" b="1" dirty="0" smtClean="0">
                <a:solidFill>
                  <a:srgbClr val="FF0000"/>
                </a:solidFill>
              </a:rPr>
              <a:t> 6P-F4 on </a:t>
            </a:r>
            <a:r>
              <a:rPr lang="de-DE" sz="2400" b="1" dirty="0" err="1" smtClean="0">
                <a:solidFill>
                  <a:srgbClr val="FF0000"/>
                </a:solidFill>
              </a:rPr>
              <a:t>Zn</a:t>
            </a:r>
            <a:r>
              <a:rPr lang="de-DE" sz="2400" b="1" dirty="0" smtClean="0">
                <a:solidFill>
                  <a:srgbClr val="FF0000"/>
                </a:solidFill>
              </a:rPr>
              <a:t>(000-1)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9768" y="5097784"/>
            <a:ext cx="24211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Critical </a:t>
            </a:r>
            <a:r>
              <a:rPr lang="de-DE" sz="2000" b="1" dirty="0" err="1" smtClean="0">
                <a:solidFill>
                  <a:srgbClr val="FF0000"/>
                </a:solidFill>
              </a:rPr>
              <a:t>thickness</a:t>
            </a:r>
            <a:r>
              <a:rPr lang="de-DE" sz="20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de-DE" sz="2000" b="1" dirty="0" smtClean="0">
                <a:solidFill>
                  <a:srgbClr val="FF0000"/>
                </a:solidFill>
              </a:rPr>
              <a:t>Surface – </a:t>
            </a:r>
          </a:p>
          <a:p>
            <a:r>
              <a:rPr lang="de-DE" sz="2000" b="1" dirty="0" err="1" smtClean="0">
                <a:solidFill>
                  <a:srgbClr val="FF0000"/>
                </a:solidFill>
              </a:rPr>
              <a:t>bulk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structure</a:t>
            </a:r>
            <a:endParaRPr lang="de-DE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7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fik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57" y="2116720"/>
            <a:ext cx="4011936" cy="2633220"/>
          </a:xfrm>
          <a:prstGeom prst="rect">
            <a:avLst/>
          </a:prstGeom>
        </p:spPr>
      </p:pic>
      <p:cxnSp>
        <p:nvCxnSpPr>
          <p:cNvPr id="12" name="Gerade Verbindung 11"/>
          <p:cNvCxnSpPr/>
          <p:nvPr/>
        </p:nvCxnSpPr>
        <p:spPr>
          <a:xfrm flipV="1">
            <a:off x="5354425" y="4751109"/>
            <a:ext cx="216816" cy="94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/>
          <p:cNvSpPr/>
          <p:nvPr/>
        </p:nvSpPr>
        <p:spPr>
          <a:xfrm rot="16200000">
            <a:off x="-805844" y="3069903"/>
            <a:ext cx="26837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Calibri" pitchFamily="34" charset="0"/>
              </a:rPr>
              <a:t>thickness (nm)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 rot="16200000">
            <a:off x="786646" y="4162546"/>
            <a:ext cx="550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latin typeface="Calibri" pitchFamily="34" charset="0"/>
              </a:rPr>
              <a:t>25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 rot="16200000">
            <a:off x="697045" y="2175112"/>
            <a:ext cx="732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latin typeface="Calibri" pitchFamily="34" charset="0"/>
              </a:rPr>
              <a:t>100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571241" y="5001736"/>
            <a:ext cx="2371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Calibri" pitchFamily="34" charset="0"/>
              </a:rPr>
              <a:t>defocus (nm)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1390962" y="4776723"/>
            <a:ext cx="660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latin typeface="Calibri" pitchFamily="34" charset="0"/>
              </a:rPr>
              <a:t>-43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28" name="Rechteck 27"/>
          <p:cNvSpPr/>
          <p:nvPr/>
        </p:nvSpPr>
        <p:spPr>
          <a:xfrm rot="16200000">
            <a:off x="786646" y="3514474"/>
            <a:ext cx="550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latin typeface="Calibri" pitchFamily="34" charset="0"/>
              </a:rPr>
              <a:t>50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29" name="Rechteck 28"/>
          <p:cNvSpPr/>
          <p:nvPr/>
        </p:nvSpPr>
        <p:spPr>
          <a:xfrm rot="16200000">
            <a:off x="790345" y="2820306"/>
            <a:ext cx="550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latin typeface="Calibri" pitchFamily="34" charset="0"/>
              </a:rPr>
              <a:t>75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 rot="16200000">
            <a:off x="4634785" y="4038831"/>
            <a:ext cx="636669" cy="7810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Gerade Verbindung 9"/>
          <p:cNvCxnSpPr/>
          <p:nvPr/>
        </p:nvCxnSpPr>
        <p:spPr>
          <a:xfrm flipV="1">
            <a:off x="4581427" y="2140261"/>
            <a:ext cx="978330" cy="19603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eck 42"/>
          <p:cNvSpPr/>
          <p:nvPr/>
        </p:nvSpPr>
        <p:spPr>
          <a:xfrm>
            <a:off x="2925374" y="4773456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latin typeface="Calibri" pitchFamily="34" charset="0"/>
              </a:rPr>
              <a:t>-500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4439997" y="4770904"/>
            <a:ext cx="1026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latin typeface="Calibri" pitchFamily="34" charset="0"/>
              </a:rPr>
              <a:t>-1000</a:t>
            </a:r>
            <a:endParaRPr lang="en-US" sz="2800" dirty="0">
              <a:latin typeface="Calibri" pitchFamily="34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830" y="2116720"/>
            <a:ext cx="3336650" cy="2633220"/>
          </a:xfrm>
          <a:prstGeom prst="rect">
            <a:avLst/>
          </a:prstGeom>
        </p:spPr>
      </p:pic>
      <p:sp>
        <p:nvSpPr>
          <p:cNvPr id="25" name="Rechteck 24"/>
          <p:cNvSpPr/>
          <p:nvPr/>
        </p:nvSpPr>
        <p:spPr>
          <a:xfrm>
            <a:off x="5555830" y="2145082"/>
            <a:ext cx="3304559" cy="25988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ntertitel 2"/>
          <p:cNvSpPr txBox="1">
            <a:spLocks/>
          </p:cNvSpPr>
          <p:nvPr/>
        </p:nvSpPr>
        <p:spPr>
          <a:xfrm>
            <a:off x="6891714" y="3920415"/>
            <a:ext cx="66488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ZnO</a:t>
            </a:r>
          </a:p>
        </p:txBody>
      </p:sp>
      <p:sp>
        <p:nvSpPr>
          <p:cNvPr id="30" name="Untertitel 2"/>
          <p:cNvSpPr txBox="1">
            <a:spLocks/>
          </p:cNvSpPr>
          <p:nvPr/>
        </p:nvSpPr>
        <p:spPr>
          <a:xfrm>
            <a:off x="6947676" y="2609644"/>
            <a:ext cx="52086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6P</a:t>
            </a:r>
          </a:p>
        </p:txBody>
      </p:sp>
      <p:sp>
        <p:nvSpPr>
          <p:cNvPr id="32" name="Rechteck 31"/>
          <p:cNvSpPr/>
          <p:nvPr/>
        </p:nvSpPr>
        <p:spPr>
          <a:xfrm>
            <a:off x="251520" y="1268413"/>
            <a:ext cx="86088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Calibri" pitchFamily="34" charset="0"/>
              </a:rPr>
              <a:t>Thickness/defocus map for 6P on (10-10)ZnO 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35" name="Titel 1"/>
          <p:cNvSpPr txBox="1">
            <a:spLocks/>
          </p:cNvSpPr>
          <p:nvPr/>
        </p:nvSpPr>
        <p:spPr>
          <a:xfrm>
            <a:off x="250825" y="188914"/>
            <a:ext cx="8642350" cy="1079500"/>
          </a:xfrm>
          <a:prstGeom prst="rect">
            <a:avLst/>
          </a:prstGeom>
        </p:spPr>
        <p:txBody>
          <a:bodyPr anchor="ctr" anchorCtr="0"/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HRTEM simulation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Right Arrow 1"/>
          <p:cNvSpPr/>
          <p:nvPr/>
        </p:nvSpPr>
        <p:spPr>
          <a:xfrm rot="15503556">
            <a:off x="7310400" y="4371963"/>
            <a:ext cx="2071802" cy="7917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6187709" y="5862181"/>
            <a:ext cx="28055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smtClean="0">
                <a:solidFill>
                  <a:schemeClr val="accent1"/>
                </a:solidFill>
              </a:rPr>
              <a:t>Sabine, Joe?</a:t>
            </a:r>
            <a:endParaRPr lang="de-DE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65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87438" y="2728798"/>
            <a:ext cx="688479" cy="1123191"/>
          </a:xfrm>
          <a:prstGeom prst="rect">
            <a:avLst/>
          </a:prstGeom>
        </p:spPr>
      </p:pic>
      <p:sp>
        <p:nvSpPr>
          <p:cNvPr id="9" name="Textfeld 6"/>
          <p:cNvSpPr txBox="1"/>
          <p:nvPr/>
        </p:nvSpPr>
        <p:spPr>
          <a:xfrm flipH="1">
            <a:off x="4735274" y="3861741"/>
            <a:ext cx="1345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/>
              <a:t>BPA</a:t>
            </a:r>
          </a:p>
          <a:p>
            <a:r>
              <a:rPr lang="de-DE" sz="1600" b="1" dirty="0" smtClean="0"/>
              <a:t>SAM ~6 Å</a:t>
            </a:r>
            <a:endParaRPr lang="de-DE" sz="1600" b="1" dirty="0"/>
          </a:p>
        </p:txBody>
      </p:sp>
      <p:pic>
        <p:nvPicPr>
          <p:cNvPr id="10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5938" y="2724272"/>
            <a:ext cx="707903" cy="1234461"/>
          </a:xfrm>
          <a:prstGeom prst="rect">
            <a:avLst/>
          </a:prstGeom>
        </p:spPr>
      </p:pic>
      <p:sp>
        <p:nvSpPr>
          <p:cNvPr id="11" name="Textfeld 9"/>
          <p:cNvSpPr txBox="1"/>
          <p:nvPr/>
        </p:nvSpPr>
        <p:spPr>
          <a:xfrm flipH="1">
            <a:off x="7551055" y="3947860"/>
            <a:ext cx="1425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/>
              <a:t>3FC-BPA</a:t>
            </a:r>
          </a:p>
          <a:p>
            <a:r>
              <a:rPr lang="de-DE" sz="1600" b="1" dirty="0" smtClean="0"/>
              <a:t>SAM ~10 Å</a:t>
            </a:r>
          </a:p>
          <a:p>
            <a:endParaRPr lang="de-DE" sz="1600" b="1" dirty="0"/>
          </a:p>
        </p:txBody>
      </p:sp>
      <p:pic>
        <p:nvPicPr>
          <p:cNvPr id="12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13130" y="2751666"/>
            <a:ext cx="872666" cy="1119194"/>
          </a:xfrm>
          <a:prstGeom prst="rect">
            <a:avLst/>
          </a:prstGeom>
        </p:spPr>
      </p:pic>
      <p:sp>
        <p:nvSpPr>
          <p:cNvPr id="14" name="Textfeld 12"/>
          <p:cNvSpPr txBox="1"/>
          <p:nvPr/>
        </p:nvSpPr>
        <p:spPr>
          <a:xfrm flipH="1">
            <a:off x="6242267" y="3870860"/>
            <a:ext cx="1384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/>
              <a:t>PFBPA</a:t>
            </a:r>
          </a:p>
          <a:p>
            <a:r>
              <a:rPr lang="de-DE" sz="1600" b="1" dirty="0" smtClean="0"/>
              <a:t>SAM ~7 Å</a:t>
            </a:r>
            <a:endParaRPr lang="de-DE" sz="1600" b="1" dirty="0"/>
          </a:p>
        </p:txBody>
      </p:sp>
      <p:pic>
        <p:nvPicPr>
          <p:cNvPr id="26" name="Picture 25" descr="Screen Clippi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1" r="68803"/>
          <a:stretch/>
        </p:blipFill>
        <p:spPr>
          <a:xfrm>
            <a:off x="91856" y="3685100"/>
            <a:ext cx="2092484" cy="1656184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91286" y="3738368"/>
            <a:ext cx="1512168" cy="700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Thin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9" name="TextBox 28"/>
          <p:cNvSpPr txBox="1"/>
          <p:nvPr/>
        </p:nvSpPr>
        <p:spPr>
          <a:xfrm>
            <a:off x="331778" y="6034815"/>
            <a:ext cx="3929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Layer </a:t>
            </a:r>
            <a:r>
              <a:rPr lang="de-DE" sz="2000" b="1" dirty="0" err="1" smtClean="0">
                <a:solidFill>
                  <a:srgbClr val="FF0000"/>
                </a:solidFill>
              </a:rPr>
              <a:t>thickness</a:t>
            </a:r>
            <a:r>
              <a:rPr lang="de-DE" sz="2000" b="1" dirty="0" smtClean="0">
                <a:solidFill>
                  <a:srgbClr val="FF0000"/>
                </a:solidFill>
              </a:rPr>
              <a:t>, </a:t>
            </a:r>
            <a:r>
              <a:rPr lang="de-DE" sz="2000" b="1" dirty="0" err="1" smtClean="0">
                <a:solidFill>
                  <a:srgbClr val="FF0000"/>
                </a:solidFill>
              </a:rPr>
              <a:t>roughness</a:t>
            </a:r>
            <a:r>
              <a:rPr lang="de-DE" sz="2000" b="1" dirty="0" smtClean="0">
                <a:solidFill>
                  <a:srgbClr val="FF0000"/>
                </a:solidFill>
              </a:rPr>
              <a:t>, </a:t>
            </a:r>
            <a:r>
              <a:rPr lang="de-DE" sz="2000" b="1" dirty="0" err="1" smtClean="0">
                <a:solidFill>
                  <a:srgbClr val="FF0000"/>
                </a:solidFill>
              </a:rPr>
              <a:t>density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11199" y="3743979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thin</a:t>
            </a:r>
            <a:r>
              <a:rPr lang="de-DE" dirty="0" smtClean="0"/>
              <a:t> film</a:t>
            </a:r>
            <a:endParaRPr lang="de-DE" dirty="0"/>
          </a:p>
        </p:txBody>
      </p:sp>
      <p:sp>
        <p:nvSpPr>
          <p:cNvPr id="32" name="Rectangle 31"/>
          <p:cNvSpPr/>
          <p:nvPr/>
        </p:nvSpPr>
        <p:spPr>
          <a:xfrm>
            <a:off x="539552" y="2643340"/>
            <a:ext cx="1800200" cy="16495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3" name="Straight Arrow Connector 32"/>
          <p:cNvCxnSpPr>
            <a:endCxn id="32" idx="0"/>
          </p:cNvCxnSpPr>
          <p:nvPr/>
        </p:nvCxnSpPr>
        <p:spPr>
          <a:xfrm>
            <a:off x="539552" y="2129992"/>
            <a:ext cx="900100" cy="5133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2" idx="0"/>
          </p:cNvCxnSpPr>
          <p:nvPr/>
        </p:nvCxnSpPr>
        <p:spPr>
          <a:xfrm flipV="1">
            <a:off x="1439652" y="2177774"/>
            <a:ext cx="900100" cy="4655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1439652" y="1631758"/>
            <a:ext cx="0" cy="9989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33327" y="2316355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/>
              <a:t>θ</a:t>
            </a:r>
            <a:endParaRPr lang="de-DE" dirty="0"/>
          </a:p>
        </p:txBody>
      </p:sp>
      <p:sp>
        <p:nvSpPr>
          <p:cNvPr id="37" name="Rectangle 36"/>
          <p:cNvSpPr/>
          <p:nvPr/>
        </p:nvSpPr>
        <p:spPr>
          <a:xfrm>
            <a:off x="1905927" y="2275347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θ</a:t>
            </a:r>
            <a:endParaRPr lang="de-DE" dirty="0"/>
          </a:p>
        </p:txBody>
      </p:sp>
      <p:sp>
        <p:nvSpPr>
          <p:cNvPr id="38" name="Arc 37"/>
          <p:cNvSpPr/>
          <p:nvPr/>
        </p:nvSpPr>
        <p:spPr>
          <a:xfrm>
            <a:off x="683568" y="1850774"/>
            <a:ext cx="1522047" cy="1576701"/>
          </a:xfrm>
          <a:prstGeom prst="arc">
            <a:avLst>
              <a:gd name="adj1" fmla="val 19984274"/>
              <a:gd name="adj2" fmla="val 215508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Arc 38"/>
          <p:cNvSpPr/>
          <p:nvPr/>
        </p:nvSpPr>
        <p:spPr>
          <a:xfrm flipH="1">
            <a:off x="683568" y="1850774"/>
            <a:ext cx="1522047" cy="1576701"/>
          </a:xfrm>
          <a:prstGeom prst="arc">
            <a:avLst>
              <a:gd name="adj1" fmla="val 19895402"/>
              <a:gd name="adj2" fmla="val 215508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534036" y="1631758"/>
            <a:ext cx="920024" cy="507048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1454060" y="1634338"/>
            <a:ext cx="861095" cy="504468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03648" y="185077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</a:t>
            </a:r>
            <a:endParaRPr lang="de-DE" dirty="0"/>
          </a:p>
        </p:txBody>
      </p:sp>
      <p:sp>
        <p:nvSpPr>
          <p:cNvPr id="45" name="Rectangle 44"/>
          <p:cNvSpPr/>
          <p:nvPr/>
        </p:nvSpPr>
        <p:spPr>
          <a:xfrm>
            <a:off x="542914" y="2804472"/>
            <a:ext cx="1805716" cy="253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extBox 45"/>
          <p:cNvSpPr txBox="1"/>
          <p:nvPr/>
        </p:nvSpPr>
        <p:spPr>
          <a:xfrm>
            <a:off x="4649543" y="4778857"/>
            <a:ext cx="44944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I. Lange, S. Reiter, M. </a:t>
            </a:r>
            <a:r>
              <a:rPr lang="de-DE" dirty="0" err="1"/>
              <a:t>Pätzel</a:t>
            </a:r>
            <a:r>
              <a:rPr lang="de-DE" dirty="0"/>
              <a:t>, A. Zykov, A. </a:t>
            </a:r>
            <a:r>
              <a:rPr lang="de-DE" dirty="0" err="1"/>
              <a:t>Nefedov</a:t>
            </a:r>
            <a:r>
              <a:rPr lang="de-DE" dirty="0"/>
              <a:t>, J. Hildebrandt, S. Hecht, S. Kowarik, C. Wöll, G. </a:t>
            </a:r>
            <a:r>
              <a:rPr lang="de-DE" dirty="0" err="1"/>
              <a:t>Heimel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D. Neher, 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>Advanced </a:t>
            </a:r>
            <a:r>
              <a:rPr lang="de-DE" dirty="0" err="1"/>
              <a:t>Functional</a:t>
            </a:r>
            <a:r>
              <a:rPr lang="de-DE" dirty="0"/>
              <a:t> Materials, </a:t>
            </a:r>
            <a:r>
              <a:rPr lang="de-DE" dirty="0" smtClean="0"/>
              <a:t>(2014)).</a:t>
            </a:r>
            <a:endParaRPr lang="de-DE" dirty="0"/>
          </a:p>
        </p:txBody>
      </p:sp>
      <p:pic>
        <p:nvPicPr>
          <p:cNvPr id="5134" name="Picture 14" descr="http://img.galerie.chip.de/imgserver/communityimages/553600/553638/1280x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84"/>
          <a:stretch/>
        </p:blipFill>
        <p:spPr bwMode="auto">
          <a:xfrm>
            <a:off x="2184340" y="3663997"/>
            <a:ext cx="1588278" cy="169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306509" y="13721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i="1" dirty="0" smtClean="0"/>
              <a:t>“Tuning </a:t>
            </a:r>
            <a:r>
              <a:rPr lang="de-DE" b="1" i="1" dirty="0" err="1" smtClean="0"/>
              <a:t>the</a:t>
            </a:r>
            <a:r>
              <a:rPr lang="de-DE" b="1" i="1" dirty="0" smtClean="0"/>
              <a:t> Work </a:t>
            </a:r>
            <a:r>
              <a:rPr lang="de-DE" b="1" i="1" dirty="0" err="1" smtClean="0"/>
              <a:t>Function</a:t>
            </a:r>
            <a:r>
              <a:rPr lang="de-DE" b="1" i="1" dirty="0" smtClean="0"/>
              <a:t> </a:t>
            </a:r>
            <a:r>
              <a:rPr lang="de-DE" b="1" i="1" dirty="0" err="1" smtClean="0"/>
              <a:t>of</a:t>
            </a:r>
            <a:r>
              <a:rPr lang="de-DE" b="1" i="1" dirty="0" smtClean="0"/>
              <a:t> Polar </a:t>
            </a:r>
            <a:r>
              <a:rPr lang="de-DE" b="1" i="1" dirty="0" err="1" smtClean="0"/>
              <a:t>Zinc</a:t>
            </a:r>
            <a:r>
              <a:rPr lang="de-DE" b="1" i="1" dirty="0" smtClean="0"/>
              <a:t> Oxide </a:t>
            </a:r>
            <a:r>
              <a:rPr lang="de-DE" b="1" i="1" dirty="0" err="1" smtClean="0"/>
              <a:t>Surfaces</a:t>
            </a:r>
            <a:r>
              <a:rPr lang="de-DE" b="1" i="1" dirty="0" smtClean="0"/>
              <a:t> </a:t>
            </a:r>
            <a:r>
              <a:rPr lang="de-DE" b="1" i="1" dirty="0" err="1" smtClean="0"/>
              <a:t>using</a:t>
            </a:r>
            <a:r>
              <a:rPr lang="de-DE" b="1" i="1" dirty="0" smtClean="0"/>
              <a:t> </a:t>
            </a:r>
            <a:r>
              <a:rPr lang="de-DE" b="1" i="1" dirty="0" err="1" smtClean="0"/>
              <a:t>Modified</a:t>
            </a:r>
            <a:r>
              <a:rPr lang="de-DE" b="1" i="1" dirty="0" smtClean="0"/>
              <a:t> </a:t>
            </a:r>
            <a:r>
              <a:rPr lang="de-DE" b="1" i="1" dirty="0" err="1" smtClean="0"/>
              <a:t>Phosphonic</a:t>
            </a:r>
            <a:r>
              <a:rPr lang="de-DE" b="1" i="1" dirty="0" smtClean="0"/>
              <a:t> </a:t>
            </a:r>
            <a:r>
              <a:rPr lang="de-DE" b="1" i="1" dirty="0" err="1" smtClean="0"/>
              <a:t>Acid</a:t>
            </a:r>
            <a:r>
              <a:rPr lang="de-DE" b="1" i="1" dirty="0" smtClean="0"/>
              <a:t> </a:t>
            </a:r>
            <a:r>
              <a:rPr lang="de-DE" b="1" i="1" dirty="0" err="1" smtClean="0"/>
              <a:t>Self-Assembled</a:t>
            </a:r>
            <a:r>
              <a:rPr lang="de-DE" b="1" i="1" dirty="0" smtClean="0"/>
              <a:t> </a:t>
            </a:r>
            <a:r>
              <a:rPr lang="de-DE" b="1" i="1" dirty="0" err="1" smtClean="0"/>
              <a:t>Monolayers</a:t>
            </a:r>
            <a:r>
              <a:rPr lang="de-DE" b="1" i="1" dirty="0" smtClean="0"/>
              <a:t>” </a:t>
            </a:r>
            <a:endParaRPr lang="de-DE" b="1" dirty="0"/>
          </a:p>
        </p:txBody>
      </p:sp>
      <p:sp>
        <p:nvSpPr>
          <p:cNvPr id="43" name="Rectangle 42"/>
          <p:cNvSpPr/>
          <p:nvPr/>
        </p:nvSpPr>
        <p:spPr>
          <a:xfrm>
            <a:off x="514762" y="61907"/>
            <a:ext cx="79790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000" dirty="0" smtClean="0"/>
              <a:t>HIOS </a:t>
            </a:r>
            <a:r>
              <a:rPr lang="de-DE" sz="4000" dirty="0" err="1" smtClean="0"/>
              <a:t>morphology</a:t>
            </a:r>
            <a:r>
              <a:rPr lang="de-DE" sz="4000" dirty="0" smtClean="0"/>
              <a:t>: X-</a:t>
            </a:r>
            <a:r>
              <a:rPr lang="de-DE" sz="4000" dirty="0" err="1" smtClean="0"/>
              <a:t>ray</a:t>
            </a:r>
            <a:r>
              <a:rPr lang="de-DE" sz="4000" dirty="0" smtClean="0"/>
              <a:t> </a:t>
            </a:r>
            <a:r>
              <a:rPr lang="de-DE" sz="4000" dirty="0" err="1" smtClean="0"/>
              <a:t>reflectivity</a:t>
            </a:r>
            <a:r>
              <a:rPr lang="de-DE" sz="4000" dirty="0" smtClean="0"/>
              <a:t> </a:t>
            </a:r>
            <a:br>
              <a:rPr lang="de-DE" sz="4000" dirty="0" smtClean="0"/>
            </a:b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131464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Quantitative </a:t>
            </a:r>
            <a:r>
              <a:rPr lang="de-DE" b="1" dirty="0" err="1"/>
              <a:t>growth</a:t>
            </a:r>
            <a:r>
              <a:rPr lang="de-DE" b="1" dirty="0"/>
              <a:t> </a:t>
            </a:r>
            <a:r>
              <a:rPr lang="de-DE" b="1" dirty="0" err="1"/>
              <a:t>models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28650" y="5473874"/>
            <a:ext cx="8264829" cy="120413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"Unravelling the multilayer growth of the fullerene C</a:t>
            </a:r>
            <a:r>
              <a:rPr lang="en-US" baseline="-25000" dirty="0"/>
              <a:t>60</a:t>
            </a:r>
            <a:r>
              <a:rPr lang="en-US" dirty="0"/>
              <a:t> in real-time" </a:t>
            </a:r>
            <a:endParaRPr lang="en-US" dirty="0" smtClean="0"/>
          </a:p>
          <a:p>
            <a:pPr marL="0" indent="0">
              <a:buNone/>
            </a:pPr>
            <a:r>
              <a:rPr lang="de-DE" dirty="0" smtClean="0"/>
              <a:t>S</a:t>
            </a:r>
            <a:r>
              <a:rPr lang="de-DE" dirty="0"/>
              <a:t>. </a:t>
            </a:r>
            <a:r>
              <a:rPr lang="de-DE" dirty="0" smtClean="0"/>
              <a:t>Bommel*, </a:t>
            </a:r>
            <a:r>
              <a:rPr lang="de-DE" dirty="0"/>
              <a:t>N. </a:t>
            </a:r>
            <a:r>
              <a:rPr lang="de-DE" dirty="0" smtClean="0"/>
              <a:t>Kleppmann</a:t>
            </a:r>
            <a:r>
              <a:rPr lang="de-DE" baseline="30000" dirty="0" smtClean="0"/>
              <a:t>*</a:t>
            </a:r>
            <a:r>
              <a:rPr lang="de-DE" dirty="0" smtClean="0"/>
              <a:t>, </a:t>
            </a:r>
            <a:r>
              <a:rPr lang="de-DE" dirty="0"/>
              <a:t>C. </a:t>
            </a:r>
            <a:r>
              <a:rPr lang="de-DE" dirty="0" smtClean="0"/>
              <a:t>Weber, </a:t>
            </a:r>
            <a:r>
              <a:rPr lang="de-DE" dirty="0"/>
              <a:t>H. </a:t>
            </a:r>
            <a:r>
              <a:rPr lang="de-DE" dirty="0" smtClean="0"/>
              <a:t>Spranger, </a:t>
            </a:r>
            <a:r>
              <a:rPr lang="de-DE" dirty="0"/>
              <a:t>P. </a:t>
            </a:r>
            <a:r>
              <a:rPr lang="de-DE" dirty="0" smtClean="0"/>
              <a:t>Schäfer, </a:t>
            </a:r>
            <a:r>
              <a:rPr lang="de-DE" dirty="0"/>
              <a:t>J. </a:t>
            </a:r>
            <a:r>
              <a:rPr lang="de-DE" dirty="0" smtClean="0"/>
              <a:t>Novak, </a:t>
            </a:r>
            <a:r>
              <a:rPr lang="de-DE" dirty="0"/>
              <a:t>S. V. </a:t>
            </a:r>
            <a:r>
              <a:rPr lang="de-DE" dirty="0" smtClean="0"/>
              <a:t>Roth, </a:t>
            </a:r>
            <a:r>
              <a:rPr lang="de-DE" dirty="0"/>
              <a:t>F. </a:t>
            </a:r>
            <a:r>
              <a:rPr lang="de-DE" dirty="0" smtClean="0"/>
              <a:t>Schreiber</a:t>
            </a:r>
            <a:r>
              <a:rPr lang="de-DE" baseline="30000" dirty="0"/>
              <a:t>,</a:t>
            </a:r>
            <a:r>
              <a:rPr lang="de-DE" dirty="0" smtClean="0"/>
              <a:t> </a:t>
            </a:r>
            <a:r>
              <a:rPr lang="de-DE" dirty="0"/>
              <a:t>S. H. L. </a:t>
            </a:r>
            <a:r>
              <a:rPr lang="de-DE" dirty="0" smtClean="0"/>
              <a:t>Klapp, </a:t>
            </a:r>
            <a:r>
              <a:rPr lang="de-DE" dirty="0"/>
              <a:t>S. </a:t>
            </a:r>
            <a:r>
              <a:rPr lang="de-DE" dirty="0" smtClean="0"/>
              <a:t>Kowarik, </a:t>
            </a:r>
            <a:r>
              <a:rPr lang="en-US" dirty="0" smtClean="0"/>
              <a:t>accepted (2014) Nature </a:t>
            </a:r>
            <a:r>
              <a:rPr lang="en-US" dirty="0"/>
              <a:t>Communications, </a:t>
            </a:r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60" y="1190745"/>
            <a:ext cx="4097060" cy="40323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10828" y="2381952"/>
            <a:ext cx="3682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Exp</a:t>
            </a:r>
            <a:r>
              <a:rPr lang="de-DE" sz="2400" b="1" dirty="0" smtClean="0"/>
              <a:t>.: </a:t>
            </a:r>
            <a:r>
              <a:rPr lang="de-DE" sz="2400" b="1" dirty="0" err="1" smtClean="0"/>
              <a:t>maximum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information</a:t>
            </a:r>
            <a:r>
              <a:rPr lang="de-DE" sz="2400" b="1" dirty="0" smtClean="0"/>
              <a:t>, </a:t>
            </a:r>
            <a:r>
              <a:rPr lang="de-DE" sz="2400" b="1" dirty="0" err="1" smtClean="0"/>
              <a:t>sensitivity</a:t>
            </a:r>
            <a:r>
              <a:rPr lang="de-DE" sz="2400" b="1" dirty="0" smtClean="0"/>
              <a:t>, </a:t>
            </a:r>
            <a:r>
              <a:rPr lang="de-DE" sz="2400" b="1" dirty="0" err="1" smtClean="0"/>
              <a:t>speed</a:t>
            </a:r>
            <a:endParaRPr lang="de-DE" sz="2400" b="1" dirty="0" smtClean="0"/>
          </a:p>
          <a:p>
            <a:endParaRPr lang="de-DE" sz="2400" b="1" dirty="0" smtClean="0"/>
          </a:p>
          <a:p>
            <a:r>
              <a:rPr lang="de-DE" sz="2400" b="1" dirty="0" err="1" smtClean="0"/>
              <a:t>Theory</a:t>
            </a:r>
            <a:r>
              <a:rPr lang="de-DE" sz="2400" b="1" dirty="0" smtClean="0"/>
              <a:t>: large </a:t>
            </a:r>
            <a:r>
              <a:rPr lang="de-DE" sz="2400" b="1" dirty="0" err="1" smtClean="0"/>
              <a:t>systems</a:t>
            </a:r>
            <a:r>
              <a:rPr lang="de-DE" sz="2400" b="1" dirty="0" smtClean="0"/>
              <a:t> large </a:t>
            </a:r>
            <a:r>
              <a:rPr lang="de-DE" sz="2400" b="1" dirty="0" err="1" smtClean="0"/>
              <a:t>timescales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852947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627" y="-34531"/>
            <a:ext cx="8780746" cy="1325563"/>
          </a:xfrm>
        </p:spPr>
        <p:txBody>
          <a:bodyPr>
            <a:normAutofit/>
          </a:bodyPr>
          <a:lstStyle/>
          <a:p>
            <a:r>
              <a:rPr lang="de-DE" sz="3600" dirty="0" smtClean="0">
                <a:latin typeface="+mn-lt"/>
              </a:rPr>
              <a:t>Growth </a:t>
            </a:r>
            <a:r>
              <a:rPr lang="de-DE" sz="3600" dirty="0" err="1" smtClean="0">
                <a:latin typeface="+mn-lt"/>
              </a:rPr>
              <a:t>models</a:t>
            </a:r>
            <a:r>
              <a:rPr lang="de-DE" sz="3600" dirty="0" smtClean="0">
                <a:latin typeface="+mn-lt"/>
              </a:rPr>
              <a:t> </a:t>
            </a:r>
            <a:r>
              <a:rPr lang="de-DE" sz="3600" dirty="0" err="1" smtClean="0">
                <a:latin typeface="+mn-lt"/>
              </a:rPr>
              <a:t>for</a:t>
            </a:r>
            <a:r>
              <a:rPr lang="de-DE" sz="3600" dirty="0" smtClean="0">
                <a:latin typeface="+mn-lt"/>
              </a:rPr>
              <a:t> </a:t>
            </a:r>
            <a:r>
              <a:rPr lang="de-DE" sz="3600" dirty="0" err="1" smtClean="0">
                <a:latin typeface="+mn-lt"/>
              </a:rPr>
              <a:t>anisotropic</a:t>
            </a:r>
            <a:r>
              <a:rPr lang="de-DE" sz="3600" dirty="0" smtClean="0">
                <a:latin typeface="+mn-lt"/>
              </a:rPr>
              <a:t> </a:t>
            </a:r>
            <a:r>
              <a:rPr lang="de-DE" sz="3600" dirty="0" err="1" smtClean="0">
                <a:latin typeface="+mn-lt"/>
              </a:rPr>
              <a:t>molecules</a:t>
            </a:r>
            <a:r>
              <a:rPr lang="de-DE" sz="3600" dirty="0" smtClean="0">
                <a:latin typeface="+mn-lt"/>
              </a:rPr>
              <a:t> </a:t>
            </a:r>
            <a:br>
              <a:rPr lang="de-DE" sz="3600" dirty="0" smtClean="0">
                <a:latin typeface="+mn-lt"/>
              </a:rPr>
            </a:br>
            <a:endParaRPr lang="de-DE" sz="3600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627" y="1658099"/>
            <a:ext cx="7886700" cy="37691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8650" y="6211669"/>
            <a:ext cx="75657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M. Sparenberg*, A. Zykov*, P. Beyer, L. Pithan, C. Weber, Y. Garmshausen, F. </a:t>
            </a:r>
            <a:r>
              <a:rPr lang="de-DE" dirty="0" err="1" smtClean="0"/>
              <a:t>Carlà</a:t>
            </a:r>
            <a:r>
              <a:rPr lang="de-DE" dirty="0" smtClean="0"/>
              <a:t>, S. Hecht, S. Blumstengel, F. Henneberger, S. Kowarik, </a:t>
            </a:r>
            <a:r>
              <a:rPr lang="de-DE" dirty="0" err="1" smtClean="0"/>
              <a:t>submitted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4922728" y="1148113"/>
            <a:ext cx="1898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Chemical </a:t>
            </a:r>
            <a:r>
              <a:rPr lang="de-DE" sz="2000" b="1" dirty="0" err="1" smtClean="0">
                <a:solidFill>
                  <a:srgbClr val="FF0000"/>
                </a:solidFill>
              </a:rPr>
              <a:t>tuning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 rot="2923999">
            <a:off x="5285984" y="1505599"/>
            <a:ext cx="338203" cy="40913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7167236" y="4118207"/>
            <a:ext cx="2054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Rate-</a:t>
            </a:r>
            <a:r>
              <a:rPr lang="de-DE" sz="2000" b="1" dirty="0" err="1" smtClean="0">
                <a:solidFill>
                  <a:srgbClr val="FF0000"/>
                </a:solidFill>
              </a:rPr>
              <a:t>equation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model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for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growth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 rot="8472475">
            <a:off x="7824771" y="3371546"/>
            <a:ext cx="338203" cy="61842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00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4" y="1442874"/>
            <a:ext cx="6888480" cy="3658289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84934" y="5340147"/>
            <a:ext cx="1132730" cy="10025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206322">
            <a:off x="7101843" y="1926352"/>
            <a:ext cx="2059626" cy="690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125789">
            <a:off x="7052741" y="4025859"/>
            <a:ext cx="2258362" cy="7218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34540" y="1221952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Non-polar</a:t>
            </a: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395767" y="3272018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dipolar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1121664" y="5340147"/>
            <a:ext cx="47093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sz="2400" b="1" dirty="0" smtClean="0"/>
              <a:t>Chemical </a:t>
            </a:r>
            <a:r>
              <a:rPr lang="de-DE" sz="2400" b="1" dirty="0" err="1" smtClean="0"/>
              <a:t>tuning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morphology</a:t>
            </a:r>
            <a:endParaRPr lang="de-DE" sz="2400" b="1" dirty="0" smtClean="0"/>
          </a:p>
          <a:p>
            <a:pPr marL="285750" indent="-285750">
              <a:buFontTx/>
              <a:buChar char="-"/>
            </a:pPr>
            <a:r>
              <a:rPr lang="de-DE" sz="2400" b="1" dirty="0" smtClean="0"/>
              <a:t>Growth </a:t>
            </a:r>
            <a:r>
              <a:rPr lang="de-DE" sz="2400" b="1" dirty="0" err="1" smtClean="0"/>
              <a:t>mode</a:t>
            </a:r>
            <a:r>
              <a:rPr lang="de-DE" sz="2400" b="1" dirty="0" smtClean="0"/>
              <a:t>, </a:t>
            </a:r>
            <a:r>
              <a:rPr lang="de-DE" sz="2400" b="1" dirty="0" err="1" smtClean="0"/>
              <a:t>critical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cluster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size</a:t>
            </a:r>
            <a:endParaRPr lang="de-DE" sz="24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84214" y="144734"/>
            <a:ext cx="890346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dirty="0" err="1" smtClean="0"/>
              <a:t>Atomic</a:t>
            </a:r>
            <a:r>
              <a:rPr lang="de-DE" sz="3600" dirty="0" smtClean="0"/>
              <a:t> Force </a:t>
            </a:r>
            <a:r>
              <a:rPr lang="de-DE" sz="3600" dirty="0" err="1" smtClean="0"/>
              <a:t>Microscopy</a:t>
            </a:r>
            <a:endParaRPr lang="de-DE" sz="3600" dirty="0" smtClean="0"/>
          </a:p>
          <a:p>
            <a:r>
              <a:rPr lang="de-DE" sz="2800" dirty="0" smtClean="0">
                <a:solidFill>
                  <a:srgbClr val="FF0000"/>
                </a:solidFill>
              </a:rPr>
              <a:t>(Rabe – Kirstein: Do </a:t>
            </a:r>
            <a:r>
              <a:rPr lang="de-DE" sz="2800" dirty="0" err="1" smtClean="0">
                <a:solidFill>
                  <a:srgbClr val="FF0000"/>
                </a:solidFill>
              </a:rPr>
              <a:t>it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</a:rPr>
              <a:t>yourself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</a:rPr>
              <a:t>mode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</a:rPr>
              <a:t>for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</a:rPr>
              <a:t>dummies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</a:rPr>
              <a:t>available</a:t>
            </a:r>
            <a:r>
              <a:rPr lang="de-DE" sz="2800" dirty="0" smtClean="0">
                <a:solidFill>
                  <a:srgbClr val="FF0000"/>
                </a:solidFill>
              </a:rPr>
              <a:t>)</a:t>
            </a:r>
            <a:endParaRPr lang="de-DE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147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196925" y="4006780"/>
            <a:ext cx="6975475" cy="2655887"/>
            <a:chOff x="89" y="2416"/>
            <a:chExt cx="4394" cy="1673"/>
          </a:xfrm>
        </p:grpSpPr>
        <p:sp>
          <p:nvSpPr>
            <p:cNvPr id="3" name="Rectangle 22"/>
            <p:cNvSpPr>
              <a:spLocks noChangeAspect="1" noChangeArrowheads="1"/>
            </p:cNvSpPr>
            <p:nvPr/>
          </p:nvSpPr>
          <p:spPr bwMode="auto">
            <a:xfrm>
              <a:off x="89" y="2423"/>
              <a:ext cx="991" cy="896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ts val="2800"/>
                </a:lnSpc>
                <a:spcBef>
                  <a:spcPct val="20000"/>
                </a:spcBef>
                <a:buFont typeface="Arial" charset="0"/>
                <a:buChar char="•"/>
                <a:defRPr sz="2100" b="1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tabLst>
                  <a:tab pos="1169988" algn="l"/>
                </a:tabLst>
                <a:defRPr sz="24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de-DE" sz="1800" b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" name="AutoShape 8"/>
            <p:cNvSpPr>
              <a:spLocks noChangeAspect="1" noChangeArrowheads="1"/>
            </p:cNvSpPr>
            <p:nvPr/>
          </p:nvSpPr>
          <p:spPr bwMode="auto">
            <a:xfrm>
              <a:off x="131" y="2654"/>
              <a:ext cx="807" cy="4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ts val="2800"/>
                </a:lnSpc>
                <a:spcBef>
                  <a:spcPct val="20000"/>
                </a:spcBef>
                <a:buFont typeface="Arial" charset="0"/>
                <a:buChar char="•"/>
                <a:defRPr sz="2100" b="1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tabLst>
                  <a:tab pos="1169988" algn="l"/>
                </a:tabLst>
                <a:defRPr sz="24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de-DE" sz="140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5" name="Text Box 11"/>
            <p:cNvSpPr txBox="1">
              <a:spLocks noChangeAspect="1" noChangeArrowheads="1"/>
            </p:cNvSpPr>
            <p:nvPr/>
          </p:nvSpPr>
          <p:spPr bwMode="auto">
            <a:xfrm>
              <a:off x="136" y="2416"/>
              <a:ext cx="90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800"/>
                </a:lnSpc>
                <a:spcBef>
                  <a:spcPct val="20000"/>
                </a:spcBef>
                <a:buFont typeface="Arial" charset="0"/>
                <a:buChar char="•"/>
                <a:defRPr sz="2100" b="1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tabLst>
                  <a:tab pos="1169988" algn="l"/>
                </a:tabLst>
                <a:defRPr sz="24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de-DE" altLang="de-DE" sz="1400">
                  <a:solidFill>
                    <a:schemeClr val="accent2"/>
                  </a:solidFill>
                  <a:latin typeface="+mn-lt"/>
                  <a:ea typeface="MS PGothic" pitchFamily="34" charset="-128"/>
                </a:rPr>
                <a:t>Au@Ag Nanorod</a:t>
              </a:r>
            </a:p>
          </p:txBody>
        </p:sp>
        <p:sp>
          <p:nvSpPr>
            <p:cNvPr id="6" name="Line 12"/>
            <p:cNvSpPr>
              <a:spLocks noChangeAspect="1" noChangeShapeType="1"/>
            </p:cNvSpPr>
            <p:nvPr/>
          </p:nvSpPr>
          <p:spPr bwMode="auto">
            <a:xfrm flipH="1" flipV="1">
              <a:off x="628" y="3043"/>
              <a:ext cx="125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 Box 13"/>
            <p:cNvSpPr txBox="1">
              <a:spLocks noChangeAspect="1" noChangeArrowheads="1"/>
            </p:cNvSpPr>
            <p:nvPr/>
          </p:nvSpPr>
          <p:spPr bwMode="auto">
            <a:xfrm>
              <a:off x="442" y="3151"/>
              <a:ext cx="60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800"/>
                </a:lnSpc>
                <a:spcBef>
                  <a:spcPct val="20000"/>
                </a:spcBef>
                <a:buFont typeface="Arial" charset="0"/>
                <a:buChar char="•"/>
                <a:defRPr sz="2100" b="1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tabLst>
                  <a:tab pos="1169988" algn="l"/>
                </a:tabLst>
                <a:defRPr sz="24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de-DE" altLang="de-DE" sz="1400">
                  <a:solidFill>
                    <a:schemeClr val="accent2"/>
                  </a:solidFill>
                  <a:latin typeface="+mn-lt"/>
                  <a:ea typeface="MS PGothic" pitchFamily="34" charset="-128"/>
                </a:rPr>
                <a:t>Silica shell</a:t>
              </a:r>
            </a:p>
          </p:txBody>
        </p:sp>
        <p:graphicFrame>
          <p:nvGraphicFramePr>
            <p:cNvPr id="8" name="Object 63"/>
            <p:cNvGraphicFramePr>
              <a:graphicFrameLocks noChangeAspect="1"/>
            </p:cNvGraphicFramePr>
            <p:nvPr/>
          </p:nvGraphicFramePr>
          <p:xfrm>
            <a:off x="220" y="2725"/>
            <a:ext cx="639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7" name="CS ChemDraw Drawing" r:id="rId4" imgW="981235" imgH="461316" progId="">
                    <p:embed/>
                  </p:oleObj>
                </mc:Choice>
                <mc:Fallback>
                  <p:oleObj name="CS ChemDraw Drawing" r:id="rId4" imgW="981235" imgH="46131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" y="2725"/>
                          <a:ext cx="639" cy="3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Line 10"/>
            <p:cNvSpPr>
              <a:spLocks noChangeAspect="1" noChangeShapeType="1"/>
            </p:cNvSpPr>
            <p:nvPr/>
          </p:nvSpPr>
          <p:spPr bwMode="auto">
            <a:xfrm flipH="1">
              <a:off x="481" y="2593"/>
              <a:ext cx="23" cy="2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pic>
          <p:nvPicPr>
            <p:cNvPr id="10" name="Picture 2" descr="C:\Users\hp\Documents\Private file\研究生\Berlin work\TEM\AuNR\AuNR-Ag-Si\Ag-V2\0,012mlx3 Si\14_09_Au-Ag-Si-2_EtOH\Frame03-1.jpg"/>
            <p:cNvPicPr>
              <a:picLocks noChangeAspect="1" noChangeArrowheads="1"/>
            </p:cNvPicPr>
            <p:nvPr/>
          </p:nvPicPr>
          <p:blipFill>
            <a:blip r:embed="rId6">
              <a:lum bright="-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8" y="2444"/>
              <a:ext cx="1637" cy="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oup 37"/>
            <p:cNvGrpSpPr>
              <a:grpSpLocks/>
            </p:cNvGrpSpPr>
            <p:nvPr/>
          </p:nvGrpSpPr>
          <p:grpSpPr bwMode="auto">
            <a:xfrm>
              <a:off x="2772" y="2432"/>
              <a:ext cx="1711" cy="1657"/>
              <a:chOff x="2772" y="2432"/>
              <a:chExt cx="1711" cy="1657"/>
            </a:xfrm>
          </p:grpSpPr>
          <p:pic>
            <p:nvPicPr>
              <p:cNvPr id="12" name="Picture 5" descr="C:\Users\hp\Documents\Private file\研究生\Berlin work\TEM\AuNR\AuNR-Ag-Si\04,08Au-Ag-Si\04,08Au-Ag(V3)-Si002-1.jp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8" y="2432"/>
                <a:ext cx="1655" cy="16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矩形 36"/>
              <p:cNvSpPr>
                <a:spLocks noChangeAspect="1"/>
              </p:cNvSpPr>
              <p:nvPr/>
            </p:nvSpPr>
            <p:spPr>
              <a:xfrm>
                <a:off x="3254" y="2765"/>
                <a:ext cx="218" cy="218"/>
              </a:xfrm>
              <a:prstGeom prst="rect">
                <a:avLst/>
              </a:prstGeom>
              <a:noFill/>
              <a:ln w="19050">
                <a:solidFill>
                  <a:srgbClr val="FFFF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cs typeface="Arial" charset="0"/>
                </a:endParaRPr>
              </a:p>
            </p:txBody>
          </p:sp>
          <p:cxnSp>
            <p:nvCxnSpPr>
              <p:cNvPr id="14" name="直接连接符 44"/>
              <p:cNvCxnSpPr/>
              <p:nvPr/>
            </p:nvCxnSpPr>
            <p:spPr>
              <a:xfrm rot="-1500000">
                <a:off x="3556" y="2967"/>
                <a:ext cx="33" cy="367"/>
              </a:xfrm>
              <a:prstGeom prst="line">
                <a:avLst/>
              </a:prstGeom>
              <a:ln w="15875">
                <a:solidFill>
                  <a:srgbClr val="FFFF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Picture 7" descr="C:\Users\hp\Documents\Private file\研究生\Berlin work\TEM\AuNR\AuNR-Ag-Si\04,08Au-Ag-Si\04,08Au-Ag(V3)-Si061-2.jpg"/>
              <p:cNvPicPr>
                <a:picLocks noChangeAspect="1" noChangeArrowheads="1"/>
              </p:cNvPicPr>
              <p:nvPr/>
            </p:nvPicPr>
            <p:blipFill>
              <a:blip r:embed="rId8">
                <a:lum brigh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630" t="12813" b="8333"/>
              <a:stretch>
                <a:fillRect/>
              </a:stretch>
            </p:blipFill>
            <p:spPr bwMode="auto">
              <a:xfrm>
                <a:off x="2837" y="3295"/>
                <a:ext cx="825" cy="794"/>
              </a:xfrm>
              <a:prstGeom prst="rect">
                <a:avLst/>
              </a:prstGeom>
              <a:noFill/>
              <a:ln w="15875">
                <a:solidFill>
                  <a:srgbClr val="FFFF00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6" name="Group 42"/>
              <p:cNvGrpSpPr>
                <a:grpSpLocks noChangeAspect="1"/>
              </p:cNvGrpSpPr>
              <p:nvPr/>
            </p:nvGrpSpPr>
            <p:grpSpPr bwMode="auto">
              <a:xfrm>
                <a:off x="2827" y="3304"/>
                <a:ext cx="349" cy="192"/>
                <a:chOff x="3696" y="2577"/>
                <a:chExt cx="333" cy="183"/>
              </a:xfrm>
            </p:grpSpPr>
            <p:cxnSp>
              <p:nvCxnSpPr>
                <p:cNvPr id="19" name="直接连接符 39"/>
                <p:cNvCxnSpPr/>
                <p:nvPr/>
              </p:nvCxnSpPr>
              <p:spPr>
                <a:xfrm>
                  <a:off x="3755" y="2750"/>
                  <a:ext cx="265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4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96" y="2577"/>
                  <a:ext cx="333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lnSpc>
                      <a:spcPts val="2800"/>
                    </a:lnSpc>
                    <a:spcBef>
                      <a:spcPct val="20000"/>
                    </a:spcBef>
                    <a:buFont typeface="Arial" charset="0"/>
                    <a:buChar char="•"/>
                    <a:defRPr sz="2100" b="1">
                      <a:solidFill>
                        <a:srgbClr val="00589C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tabLst>
                      <a:tab pos="1169988" algn="l"/>
                    </a:tabLst>
                    <a:defRPr sz="2400" b="1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400">
                      <a:solidFill>
                        <a:schemeClr val="tx1"/>
                      </a:solidFill>
                      <a:latin typeface="+mn-lt"/>
                    </a:rPr>
                    <a:t>2 nm</a:t>
                  </a:r>
                  <a:endParaRPr lang="zh-CN" altLang="en-US" sz="160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</p:grpSp>
          <p:cxnSp>
            <p:nvCxnSpPr>
              <p:cNvPr id="17" name="直接连接符 43"/>
              <p:cNvCxnSpPr/>
              <p:nvPr/>
            </p:nvCxnSpPr>
            <p:spPr>
              <a:xfrm rot="3300000">
                <a:off x="3022" y="2881"/>
                <a:ext cx="23" cy="524"/>
              </a:xfrm>
              <a:prstGeom prst="line">
                <a:avLst/>
              </a:prstGeom>
              <a:ln w="15875">
                <a:solidFill>
                  <a:srgbClr val="FFFF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 Box 46"/>
              <p:cNvSpPr txBox="1">
                <a:spLocks noChangeArrowheads="1"/>
              </p:cNvSpPr>
              <p:nvPr/>
            </p:nvSpPr>
            <p:spPr bwMode="auto">
              <a:xfrm>
                <a:off x="3820" y="3715"/>
                <a:ext cx="49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lnSpc>
                    <a:spcPts val="2800"/>
                  </a:lnSpc>
                  <a:spcBef>
                    <a:spcPct val="20000"/>
                  </a:spcBef>
                  <a:buFont typeface="Arial" charset="0"/>
                  <a:buChar char="•"/>
                  <a:defRPr sz="2100" b="1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tabLst>
                    <a:tab pos="1169988" algn="l"/>
                  </a:tabLst>
                  <a:defRPr sz="2400" b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de-DE" altLang="de-DE" sz="1800" b="0">
                    <a:solidFill>
                      <a:schemeClr val="bg1"/>
                    </a:solidFill>
                    <a:latin typeface="+mn-lt"/>
                  </a:rPr>
                  <a:t>50 nm</a:t>
                </a:r>
              </a:p>
            </p:txBody>
          </p:sp>
        </p:grpSp>
      </p:grpSp>
      <p:grpSp>
        <p:nvGrpSpPr>
          <p:cNvPr id="21" name="Group 51"/>
          <p:cNvGrpSpPr>
            <a:grpSpLocks/>
          </p:cNvGrpSpPr>
          <p:nvPr/>
        </p:nvGrpSpPr>
        <p:grpSpPr bwMode="auto">
          <a:xfrm>
            <a:off x="207963" y="1267315"/>
            <a:ext cx="1754187" cy="1327150"/>
            <a:chOff x="7488994" y="1052736"/>
            <a:chExt cx="1754532" cy="1326919"/>
          </a:xfrm>
        </p:grpSpPr>
        <p:grpSp>
          <p:nvGrpSpPr>
            <p:cNvPr id="22" name="Group 52"/>
            <p:cNvGrpSpPr>
              <a:grpSpLocks/>
            </p:cNvGrpSpPr>
            <p:nvPr/>
          </p:nvGrpSpPr>
          <p:grpSpPr bwMode="auto">
            <a:xfrm>
              <a:off x="7885038" y="1052736"/>
              <a:ext cx="1008062" cy="1006475"/>
              <a:chOff x="5724128" y="2507773"/>
              <a:chExt cx="1008062" cy="1006475"/>
            </a:xfrm>
          </p:grpSpPr>
          <p:sp>
            <p:nvSpPr>
              <p:cNvPr id="28" name="Oval 27"/>
              <p:cNvSpPr/>
              <p:nvPr/>
            </p:nvSpPr>
            <p:spPr bwMode="auto">
              <a:xfrm>
                <a:off x="5723449" y="2507773"/>
                <a:ext cx="1008261" cy="10063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9" name="Oval 28"/>
              <p:cNvSpPr/>
              <p:nvPr/>
            </p:nvSpPr>
            <p:spPr bwMode="auto">
              <a:xfrm>
                <a:off x="6010843" y="2795060"/>
                <a:ext cx="433472" cy="4317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/>
                  </a:gs>
                  <a:gs pos="50000">
                    <a:srgbClr val="FFC000">
                      <a:lumMod val="83000"/>
                      <a:lumOff val="17000"/>
                    </a:srgbClr>
                  </a:gs>
                  <a:gs pos="100000">
                    <a:srgbClr val="FFFF00"/>
                  </a:gs>
                </a:gsLst>
                <a:lin ang="18900000" scaled="1"/>
                <a:tileRect/>
              </a:gradFill>
              <a:ln w="889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sp>
          <p:nvSpPr>
            <p:cNvPr id="23" name="TextBox 53"/>
            <p:cNvSpPr txBox="1">
              <a:spLocks noChangeArrowheads="1"/>
            </p:cNvSpPr>
            <p:nvPr/>
          </p:nvSpPr>
          <p:spPr bwMode="auto">
            <a:xfrm>
              <a:off x="8226000" y="1418400"/>
              <a:ext cx="36004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de-DE" altLang="de-DE" sz="1100">
                  <a:latin typeface="+mn-lt"/>
                </a:rPr>
                <a:t>Au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595699" y="1917772"/>
              <a:ext cx="647827" cy="4618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1200" dirty="0">
                  <a:solidFill>
                    <a:schemeClr val="accent6">
                      <a:lumMod val="75000"/>
                    </a:schemeClr>
                  </a:solidFill>
                </a:rPr>
                <a:t>1st SiO2</a:t>
              </a:r>
            </a:p>
          </p:txBody>
        </p:sp>
        <p:sp>
          <p:nvSpPr>
            <p:cNvPr id="25" name="TextBox 61"/>
            <p:cNvSpPr txBox="1">
              <a:spLocks noChangeArrowheads="1"/>
            </p:cNvSpPr>
            <p:nvPr/>
          </p:nvSpPr>
          <p:spPr bwMode="auto">
            <a:xfrm>
              <a:off x="7488994" y="1825383"/>
              <a:ext cx="792088" cy="461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de-DE" altLang="de-DE" sz="1200">
                  <a:solidFill>
                    <a:srgbClr val="92D050"/>
                  </a:solidFill>
                  <a:latin typeface="+mn-lt"/>
                </a:rPr>
                <a:t>2nd SiO2 + dye</a:t>
              </a:r>
            </a:p>
          </p:txBody>
        </p:sp>
        <p:cxnSp>
          <p:nvCxnSpPr>
            <p:cNvPr id="26" name="Straight Arrow Connector 25"/>
            <p:cNvCxnSpPr>
              <a:stCxn id="29" idx="5"/>
            </p:cNvCxnSpPr>
            <p:nvPr/>
          </p:nvCxnSpPr>
          <p:spPr>
            <a:xfrm>
              <a:off x="8541713" y="1708259"/>
              <a:ext cx="206416" cy="280939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7884359" y="1771748"/>
              <a:ext cx="215942" cy="21745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67"/>
          <p:cNvGrpSpPr>
            <a:grpSpLocks noChangeAspect="1"/>
          </p:cNvGrpSpPr>
          <p:nvPr/>
        </p:nvGrpSpPr>
        <p:grpSpPr bwMode="auto">
          <a:xfrm>
            <a:off x="1709498" y="1251434"/>
            <a:ext cx="2614137" cy="2507451"/>
            <a:chOff x="3347864" y="1772816"/>
            <a:chExt cx="2376264" cy="2279287"/>
          </a:xfrm>
        </p:grpSpPr>
        <p:grpSp>
          <p:nvGrpSpPr>
            <p:cNvPr id="31" name="Group 68"/>
            <p:cNvGrpSpPr>
              <a:grpSpLocks/>
            </p:cNvGrpSpPr>
            <p:nvPr/>
          </p:nvGrpSpPr>
          <p:grpSpPr bwMode="auto">
            <a:xfrm>
              <a:off x="3347864" y="1772816"/>
              <a:ext cx="2376264" cy="2279287"/>
              <a:chOff x="3347864" y="1772816"/>
              <a:chExt cx="2376264" cy="2279287"/>
            </a:xfrm>
          </p:grpSpPr>
          <p:pic>
            <p:nvPicPr>
              <p:cNvPr id="36" name="Picture 5" descr="d:\Profile\iwa\Desktop\13-05-31_AuNS+OG-488_B_15.jpg"/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081"/>
              <a:stretch/>
            </p:blipFill>
            <p:spPr bwMode="auto">
              <a:xfrm>
                <a:off x="3347864" y="1772816"/>
                <a:ext cx="2376264" cy="2279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4" descr="d:\Profile\iwa\Desktop\13-05-30_AuNS+thin_SiO2_44 (for making sample B).jpg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4008" y="1772816"/>
                <a:ext cx="1080120" cy="10801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32" name="Straight Arrow Connector 31"/>
            <p:cNvCxnSpPr/>
            <p:nvPr/>
          </p:nvCxnSpPr>
          <p:spPr>
            <a:xfrm>
              <a:off x="4895531" y="2133144"/>
              <a:ext cx="73018" cy="0"/>
            </a:xfrm>
            <a:prstGeom prst="straightConnector1">
              <a:avLst/>
            </a:prstGeom>
            <a:ln w="22225">
              <a:solidFill>
                <a:srgbClr val="33CC33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4759019" y="3285561"/>
              <a:ext cx="209530" cy="0"/>
            </a:xfrm>
            <a:prstGeom prst="straightConnector1">
              <a:avLst/>
            </a:prstGeom>
            <a:ln w="22225">
              <a:solidFill>
                <a:srgbClr val="33CC33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72"/>
            <p:cNvSpPr txBox="1">
              <a:spLocks noChangeArrowheads="1"/>
            </p:cNvSpPr>
            <p:nvPr/>
          </p:nvSpPr>
          <p:spPr bwMode="auto">
            <a:xfrm>
              <a:off x="4572000" y="3244914"/>
              <a:ext cx="641130" cy="25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de-DE" altLang="de-DE" sz="1200">
                  <a:solidFill>
                    <a:srgbClr val="33CC33"/>
                  </a:solidFill>
                  <a:latin typeface="+mn-lt"/>
                </a:rPr>
                <a:t>20 nm</a:t>
              </a:r>
            </a:p>
          </p:txBody>
        </p:sp>
        <p:sp>
          <p:nvSpPr>
            <p:cNvPr id="35" name="TextBox 73"/>
            <p:cNvSpPr txBox="1">
              <a:spLocks noChangeArrowheads="1"/>
            </p:cNvSpPr>
            <p:nvPr/>
          </p:nvSpPr>
          <p:spPr bwMode="auto">
            <a:xfrm>
              <a:off x="4647435" y="2060848"/>
              <a:ext cx="641130" cy="25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de-DE" altLang="de-DE" sz="1200">
                  <a:solidFill>
                    <a:srgbClr val="33CC33"/>
                  </a:solidFill>
                  <a:latin typeface="+mn-lt"/>
                </a:rPr>
                <a:t>9 nm</a:t>
              </a:r>
            </a:p>
          </p:txBody>
        </p:sp>
      </p:grpSp>
      <p:sp>
        <p:nvSpPr>
          <p:cNvPr id="38" name="Textfeld 1"/>
          <p:cNvSpPr txBox="1">
            <a:spLocks noChangeArrowheads="1"/>
          </p:cNvSpPr>
          <p:nvPr/>
        </p:nvSpPr>
        <p:spPr bwMode="auto">
          <a:xfrm>
            <a:off x="297177" y="141388"/>
            <a:ext cx="55637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ts val="2800"/>
              </a:lnSpc>
              <a:spcBef>
                <a:spcPct val="20000"/>
              </a:spcBef>
              <a:buFont typeface="Arial" charset="0"/>
              <a:defRPr sz="2100" b="1">
                <a:solidFill>
                  <a:srgbClr val="00589C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1169988" algn="l"/>
              </a:tabLs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320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HIOS </a:t>
            </a:r>
            <a:r>
              <a:rPr lang="de-DE" altLang="de-DE" sz="320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nanostructures</a:t>
            </a:r>
            <a:r>
              <a:rPr lang="de-DE" altLang="de-DE" sz="320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: </a:t>
            </a:r>
            <a:r>
              <a:rPr lang="de-DE" altLang="de-DE" sz="320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Cryo</a:t>
            </a:r>
            <a:r>
              <a:rPr lang="de-DE" altLang="de-DE" sz="320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-TEM</a:t>
            </a:r>
            <a:endParaRPr lang="de-DE" altLang="de-DE" sz="320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</p:txBody>
      </p: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4532484" y="1124266"/>
            <a:ext cx="1690100" cy="1922095"/>
            <a:chOff x="3756026" y="620713"/>
            <a:chExt cx="2112626" cy="2402619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3923487" y="2600140"/>
              <a:ext cx="1945165" cy="42319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1600" dirty="0" smtClean="0">
                  <a:solidFill>
                    <a:srgbClr val="000000"/>
                  </a:solidFill>
                  <a:latin typeface="+mn-lt"/>
                </a:rPr>
                <a:t>Au-SiO</a:t>
              </a:r>
              <a:r>
                <a:rPr lang="en-US" altLang="zh-CN" sz="1600" baseline="-25000" dirty="0" smtClean="0">
                  <a:solidFill>
                    <a:srgbClr val="000000"/>
                  </a:solidFill>
                  <a:latin typeface="+mn-lt"/>
                </a:rPr>
                <a:t>2</a:t>
              </a:r>
              <a:r>
                <a:rPr lang="en-US" altLang="zh-CN" sz="1600" dirty="0" smtClean="0">
                  <a:solidFill>
                    <a:srgbClr val="000000"/>
                  </a:solidFill>
                  <a:latin typeface="+mn-lt"/>
                </a:rPr>
                <a:t>-PNIPAM</a:t>
              </a:r>
              <a:endParaRPr lang="zh-CN" altLang="en-US" sz="1600" dirty="0" smtClean="0">
                <a:solidFill>
                  <a:srgbClr val="000000"/>
                </a:solidFill>
                <a:latin typeface="+mn-lt"/>
              </a:endParaRPr>
            </a:p>
          </p:txBody>
        </p:sp>
        <p:grpSp>
          <p:nvGrpSpPr>
            <p:cNvPr id="55" name="Group 68"/>
            <p:cNvGrpSpPr>
              <a:grpSpLocks noChangeAspect="1"/>
            </p:cNvGrpSpPr>
            <p:nvPr/>
          </p:nvGrpSpPr>
          <p:grpSpPr bwMode="auto">
            <a:xfrm>
              <a:off x="3835401" y="620713"/>
              <a:ext cx="1173163" cy="928688"/>
              <a:chOff x="2018" y="1242"/>
              <a:chExt cx="820" cy="696"/>
            </a:xfrm>
          </p:grpSpPr>
          <p:sp>
            <p:nvSpPr>
              <p:cNvPr id="95" name="Freeform 69"/>
              <p:cNvSpPr>
                <a:spLocks noChangeAspect="1"/>
              </p:cNvSpPr>
              <p:nvPr/>
            </p:nvSpPr>
            <p:spPr bwMode="auto">
              <a:xfrm>
                <a:off x="2430" y="1254"/>
                <a:ext cx="191" cy="516"/>
              </a:xfrm>
              <a:custGeom>
                <a:avLst/>
                <a:gdLst>
                  <a:gd name="T0" fmla="*/ 168 w 191"/>
                  <a:gd name="T1" fmla="*/ 516 h 516"/>
                  <a:gd name="T2" fmla="*/ 150 w 191"/>
                  <a:gd name="T3" fmla="*/ 492 h 516"/>
                  <a:gd name="T4" fmla="*/ 126 w 191"/>
                  <a:gd name="T5" fmla="*/ 456 h 516"/>
                  <a:gd name="T6" fmla="*/ 120 w 191"/>
                  <a:gd name="T7" fmla="*/ 432 h 516"/>
                  <a:gd name="T8" fmla="*/ 108 w 191"/>
                  <a:gd name="T9" fmla="*/ 396 h 516"/>
                  <a:gd name="T10" fmla="*/ 132 w 191"/>
                  <a:gd name="T11" fmla="*/ 318 h 516"/>
                  <a:gd name="T12" fmla="*/ 168 w 191"/>
                  <a:gd name="T13" fmla="*/ 294 h 516"/>
                  <a:gd name="T14" fmla="*/ 186 w 191"/>
                  <a:gd name="T15" fmla="*/ 306 h 516"/>
                  <a:gd name="T16" fmla="*/ 162 w 191"/>
                  <a:gd name="T17" fmla="*/ 366 h 516"/>
                  <a:gd name="T18" fmla="*/ 150 w 191"/>
                  <a:gd name="T19" fmla="*/ 348 h 516"/>
                  <a:gd name="T20" fmla="*/ 144 w 191"/>
                  <a:gd name="T21" fmla="*/ 324 h 516"/>
                  <a:gd name="T22" fmla="*/ 108 w 191"/>
                  <a:gd name="T23" fmla="*/ 300 h 516"/>
                  <a:gd name="T24" fmla="*/ 96 w 191"/>
                  <a:gd name="T25" fmla="*/ 276 h 516"/>
                  <a:gd name="T26" fmla="*/ 102 w 191"/>
                  <a:gd name="T27" fmla="*/ 198 h 516"/>
                  <a:gd name="T28" fmla="*/ 54 w 191"/>
                  <a:gd name="T29" fmla="*/ 186 h 516"/>
                  <a:gd name="T30" fmla="*/ 66 w 191"/>
                  <a:gd name="T31" fmla="*/ 162 h 516"/>
                  <a:gd name="T32" fmla="*/ 90 w 191"/>
                  <a:gd name="T33" fmla="*/ 126 h 516"/>
                  <a:gd name="T34" fmla="*/ 48 w 191"/>
                  <a:gd name="T35" fmla="*/ 72 h 516"/>
                  <a:gd name="T36" fmla="*/ 0 w 191"/>
                  <a:gd name="T37" fmla="*/ 54 h 516"/>
                  <a:gd name="T38" fmla="*/ 42 w 191"/>
                  <a:gd name="T39" fmla="*/ 42 h 516"/>
                  <a:gd name="T40" fmla="*/ 36 w 191"/>
                  <a:gd name="T41" fmla="*/ 18 h 516"/>
                  <a:gd name="T42" fmla="*/ 24 w 191"/>
                  <a:gd name="T43" fmla="*/ 0 h 51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91"/>
                  <a:gd name="T67" fmla="*/ 0 h 516"/>
                  <a:gd name="T68" fmla="*/ 191 w 191"/>
                  <a:gd name="T69" fmla="*/ 516 h 51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91" h="516">
                    <a:moveTo>
                      <a:pt x="168" y="516"/>
                    </a:moveTo>
                    <a:cubicBezTo>
                      <a:pt x="162" y="508"/>
                      <a:pt x="156" y="500"/>
                      <a:pt x="150" y="492"/>
                    </a:cubicBezTo>
                    <a:cubicBezTo>
                      <a:pt x="142" y="480"/>
                      <a:pt x="126" y="456"/>
                      <a:pt x="126" y="456"/>
                    </a:cubicBezTo>
                    <a:cubicBezTo>
                      <a:pt x="124" y="448"/>
                      <a:pt x="122" y="440"/>
                      <a:pt x="120" y="432"/>
                    </a:cubicBezTo>
                    <a:cubicBezTo>
                      <a:pt x="116" y="420"/>
                      <a:pt x="108" y="396"/>
                      <a:pt x="108" y="396"/>
                    </a:cubicBezTo>
                    <a:cubicBezTo>
                      <a:pt x="110" y="382"/>
                      <a:pt x="118" y="332"/>
                      <a:pt x="132" y="318"/>
                    </a:cubicBezTo>
                    <a:cubicBezTo>
                      <a:pt x="142" y="308"/>
                      <a:pt x="168" y="294"/>
                      <a:pt x="168" y="294"/>
                    </a:cubicBezTo>
                    <a:cubicBezTo>
                      <a:pt x="174" y="298"/>
                      <a:pt x="184" y="299"/>
                      <a:pt x="186" y="306"/>
                    </a:cubicBezTo>
                    <a:cubicBezTo>
                      <a:pt x="191" y="321"/>
                      <a:pt x="170" y="354"/>
                      <a:pt x="162" y="366"/>
                    </a:cubicBezTo>
                    <a:cubicBezTo>
                      <a:pt x="158" y="360"/>
                      <a:pt x="153" y="355"/>
                      <a:pt x="150" y="348"/>
                    </a:cubicBezTo>
                    <a:cubicBezTo>
                      <a:pt x="147" y="340"/>
                      <a:pt x="149" y="330"/>
                      <a:pt x="144" y="324"/>
                    </a:cubicBezTo>
                    <a:cubicBezTo>
                      <a:pt x="135" y="313"/>
                      <a:pt x="108" y="300"/>
                      <a:pt x="108" y="300"/>
                    </a:cubicBezTo>
                    <a:cubicBezTo>
                      <a:pt x="104" y="292"/>
                      <a:pt x="97" y="285"/>
                      <a:pt x="96" y="276"/>
                    </a:cubicBezTo>
                    <a:cubicBezTo>
                      <a:pt x="94" y="250"/>
                      <a:pt x="113" y="222"/>
                      <a:pt x="102" y="198"/>
                    </a:cubicBezTo>
                    <a:cubicBezTo>
                      <a:pt x="95" y="183"/>
                      <a:pt x="70" y="190"/>
                      <a:pt x="54" y="186"/>
                    </a:cubicBezTo>
                    <a:cubicBezTo>
                      <a:pt x="42" y="150"/>
                      <a:pt x="46" y="182"/>
                      <a:pt x="66" y="162"/>
                    </a:cubicBezTo>
                    <a:cubicBezTo>
                      <a:pt x="76" y="152"/>
                      <a:pt x="90" y="126"/>
                      <a:pt x="90" y="126"/>
                    </a:cubicBezTo>
                    <a:cubicBezTo>
                      <a:pt x="82" y="101"/>
                      <a:pt x="70" y="87"/>
                      <a:pt x="48" y="72"/>
                    </a:cubicBezTo>
                    <a:cubicBezTo>
                      <a:pt x="33" y="49"/>
                      <a:pt x="26" y="45"/>
                      <a:pt x="0" y="54"/>
                    </a:cubicBezTo>
                    <a:cubicBezTo>
                      <a:pt x="23" y="70"/>
                      <a:pt x="33" y="70"/>
                      <a:pt x="42" y="42"/>
                    </a:cubicBezTo>
                    <a:cubicBezTo>
                      <a:pt x="40" y="34"/>
                      <a:pt x="39" y="26"/>
                      <a:pt x="36" y="18"/>
                    </a:cubicBezTo>
                    <a:cubicBezTo>
                      <a:pt x="33" y="11"/>
                      <a:pt x="24" y="0"/>
                      <a:pt x="24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6" name="Freeform 70"/>
              <p:cNvSpPr>
                <a:spLocks noChangeAspect="1"/>
              </p:cNvSpPr>
              <p:nvPr/>
            </p:nvSpPr>
            <p:spPr bwMode="auto">
              <a:xfrm>
                <a:off x="2245" y="1389"/>
                <a:ext cx="440" cy="359"/>
              </a:xfrm>
              <a:custGeom>
                <a:avLst/>
                <a:gdLst>
                  <a:gd name="T0" fmla="*/ 24 w 485"/>
                  <a:gd name="T1" fmla="*/ 2 h 450"/>
                  <a:gd name="T2" fmla="*/ 27 w 485"/>
                  <a:gd name="T3" fmla="*/ 2 h 450"/>
                  <a:gd name="T4" fmla="*/ 28 w 485"/>
                  <a:gd name="T5" fmla="*/ 2 h 450"/>
                  <a:gd name="T6" fmla="*/ 19 w 485"/>
                  <a:gd name="T7" fmla="*/ 2 h 450"/>
                  <a:gd name="T8" fmla="*/ 15 w 485"/>
                  <a:gd name="T9" fmla="*/ 2 h 450"/>
                  <a:gd name="T10" fmla="*/ 13 w 485"/>
                  <a:gd name="T11" fmla="*/ 2 h 450"/>
                  <a:gd name="T12" fmla="*/ 15 w 485"/>
                  <a:gd name="T13" fmla="*/ 2 h 450"/>
                  <a:gd name="T14" fmla="*/ 13 w 485"/>
                  <a:gd name="T15" fmla="*/ 2 h 450"/>
                  <a:gd name="T16" fmla="*/ 5 w 485"/>
                  <a:gd name="T17" fmla="*/ 2 h 450"/>
                  <a:gd name="T18" fmla="*/ 5 w 485"/>
                  <a:gd name="T19" fmla="*/ 2 h 450"/>
                  <a:gd name="T20" fmla="*/ 5 w 485"/>
                  <a:gd name="T21" fmla="*/ 2 h 450"/>
                  <a:gd name="T22" fmla="*/ 5 w 485"/>
                  <a:gd name="T23" fmla="*/ 2 h 450"/>
                  <a:gd name="T24" fmla="*/ 5 w 485"/>
                  <a:gd name="T25" fmla="*/ 2 h 450"/>
                  <a:gd name="T26" fmla="*/ 5 w 485"/>
                  <a:gd name="T27" fmla="*/ 2 h 450"/>
                  <a:gd name="T28" fmla="*/ 5 w 485"/>
                  <a:gd name="T29" fmla="*/ 2 h 450"/>
                  <a:gd name="T30" fmla="*/ 5 w 485"/>
                  <a:gd name="T31" fmla="*/ 0 h 45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85"/>
                  <a:gd name="T49" fmla="*/ 0 h 450"/>
                  <a:gd name="T50" fmla="*/ 485 w 485"/>
                  <a:gd name="T51" fmla="*/ 450 h 45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85" h="450">
                    <a:moveTo>
                      <a:pt x="413" y="450"/>
                    </a:moveTo>
                    <a:cubicBezTo>
                      <a:pt x="435" y="435"/>
                      <a:pt x="445" y="418"/>
                      <a:pt x="461" y="396"/>
                    </a:cubicBezTo>
                    <a:cubicBezTo>
                      <a:pt x="465" y="384"/>
                      <a:pt x="485" y="364"/>
                      <a:pt x="473" y="360"/>
                    </a:cubicBezTo>
                    <a:cubicBezTo>
                      <a:pt x="417" y="341"/>
                      <a:pt x="389" y="340"/>
                      <a:pt x="323" y="336"/>
                    </a:cubicBezTo>
                    <a:cubicBezTo>
                      <a:pt x="295" y="318"/>
                      <a:pt x="267" y="309"/>
                      <a:pt x="245" y="282"/>
                    </a:cubicBezTo>
                    <a:cubicBezTo>
                      <a:pt x="231" y="266"/>
                      <a:pt x="227" y="246"/>
                      <a:pt x="215" y="228"/>
                    </a:cubicBezTo>
                    <a:cubicBezTo>
                      <a:pt x="223" y="204"/>
                      <a:pt x="233" y="186"/>
                      <a:pt x="245" y="222"/>
                    </a:cubicBezTo>
                    <a:cubicBezTo>
                      <a:pt x="233" y="247"/>
                      <a:pt x="232" y="261"/>
                      <a:pt x="209" y="276"/>
                    </a:cubicBezTo>
                    <a:cubicBezTo>
                      <a:pt x="165" y="270"/>
                      <a:pt x="126" y="257"/>
                      <a:pt x="83" y="246"/>
                    </a:cubicBezTo>
                    <a:cubicBezTo>
                      <a:pt x="63" y="232"/>
                      <a:pt x="47" y="228"/>
                      <a:pt x="23" y="222"/>
                    </a:cubicBezTo>
                    <a:cubicBezTo>
                      <a:pt x="47" y="206"/>
                      <a:pt x="47" y="212"/>
                      <a:pt x="47" y="174"/>
                    </a:cubicBezTo>
                    <a:cubicBezTo>
                      <a:pt x="47" y="166"/>
                      <a:pt x="33" y="153"/>
                      <a:pt x="41" y="150"/>
                    </a:cubicBezTo>
                    <a:cubicBezTo>
                      <a:pt x="53" y="145"/>
                      <a:pt x="77" y="162"/>
                      <a:pt x="77" y="162"/>
                    </a:cubicBezTo>
                    <a:cubicBezTo>
                      <a:pt x="91" y="119"/>
                      <a:pt x="69" y="91"/>
                      <a:pt x="29" y="78"/>
                    </a:cubicBezTo>
                    <a:cubicBezTo>
                      <a:pt x="21" y="53"/>
                      <a:pt x="33" y="48"/>
                      <a:pt x="41" y="24"/>
                    </a:cubicBezTo>
                    <a:cubicBezTo>
                      <a:pt x="26" y="14"/>
                      <a:pt x="0" y="11"/>
                      <a:pt x="11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7" name="Freeform 71"/>
              <p:cNvSpPr>
                <a:spLocks noChangeAspect="1"/>
              </p:cNvSpPr>
              <p:nvPr/>
            </p:nvSpPr>
            <p:spPr bwMode="auto">
              <a:xfrm>
                <a:off x="2328" y="1302"/>
                <a:ext cx="174" cy="528"/>
              </a:xfrm>
              <a:custGeom>
                <a:avLst/>
                <a:gdLst>
                  <a:gd name="T0" fmla="*/ 174 w 174"/>
                  <a:gd name="T1" fmla="*/ 528 h 528"/>
                  <a:gd name="T2" fmla="*/ 150 w 174"/>
                  <a:gd name="T3" fmla="*/ 492 h 528"/>
                  <a:gd name="T4" fmla="*/ 162 w 174"/>
                  <a:gd name="T5" fmla="*/ 384 h 528"/>
                  <a:gd name="T6" fmla="*/ 108 w 174"/>
                  <a:gd name="T7" fmla="*/ 432 h 528"/>
                  <a:gd name="T8" fmla="*/ 90 w 174"/>
                  <a:gd name="T9" fmla="*/ 420 h 528"/>
                  <a:gd name="T10" fmla="*/ 60 w 174"/>
                  <a:gd name="T11" fmla="*/ 366 h 528"/>
                  <a:gd name="T12" fmla="*/ 60 w 174"/>
                  <a:gd name="T13" fmla="*/ 336 h 528"/>
                  <a:gd name="T14" fmla="*/ 18 w 174"/>
                  <a:gd name="T15" fmla="*/ 372 h 528"/>
                  <a:gd name="T16" fmla="*/ 18 w 174"/>
                  <a:gd name="T17" fmla="*/ 228 h 528"/>
                  <a:gd name="T18" fmla="*/ 42 w 174"/>
                  <a:gd name="T19" fmla="*/ 174 h 528"/>
                  <a:gd name="T20" fmla="*/ 0 w 174"/>
                  <a:gd name="T21" fmla="*/ 126 h 528"/>
                  <a:gd name="T22" fmla="*/ 42 w 174"/>
                  <a:gd name="T23" fmla="*/ 66 h 528"/>
                  <a:gd name="T24" fmla="*/ 18 w 174"/>
                  <a:gd name="T25" fmla="*/ 0 h 5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4"/>
                  <a:gd name="T40" fmla="*/ 0 h 528"/>
                  <a:gd name="T41" fmla="*/ 174 w 174"/>
                  <a:gd name="T42" fmla="*/ 528 h 5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4" h="528">
                    <a:moveTo>
                      <a:pt x="174" y="528"/>
                    </a:moveTo>
                    <a:cubicBezTo>
                      <a:pt x="169" y="514"/>
                      <a:pt x="152" y="506"/>
                      <a:pt x="150" y="492"/>
                    </a:cubicBezTo>
                    <a:cubicBezTo>
                      <a:pt x="144" y="434"/>
                      <a:pt x="149" y="422"/>
                      <a:pt x="162" y="384"/>
                    </a:cubicBezTo>
                    <a:cubicBezTo>
                      <a:pt x="128" y="373"/>
                      <a:pt x="117" y="404"/>
                      <a:pt x="108" y="432"/>
                    </a:cubicBezTo>
                    <a:cubicBezTo>
                      <a:pt x="155" y="448"/>
                      <a:pt x="98" y="423"/>
                      <a:pt x="90" y="420"/>
                    </a:cubicBezTo>
                    <a:cubicBezTo>
                      <a:pt x="78" y="402"/>
                      <a:pt x="72" y="384"/>
                      <a:pt x="60" y="366"/>
                    </a:cubicBezTo>
                    <a:cubicBezTo>
                      <a:pt x="46" y="311"/>
                      <a:pt x="39" y="304"/>
                      <a:pt x="60" y="336"/>
                    </a:cubicBezTo>
                    <a:cubicBezTo>
                      <a:pt x="43" y="362"/>
                      <a:pt x="51" y="383"/>
                      <a:pt x="18" y="372"/>
                    </a:cubicBezTo>
                    <a:cubicBezTo>
                      <a:pt x="13" y="320"/>
                      <a:pt x="1" y="278"/>
                      <a:pt x="18" y="228"/>
                    </a:cubicBezTo>
                    <a:cubicBezTo>
                      <a:pt x="24" y="209"/>
                      <a:pt x="42" y="174"/>
                      <a:pt x="42" y="174"/>
                    </a:cubicBezTo>
                    <a:cubicBezTo>
                      <a:pt x="35" y="140"/>
                      <a:pt x="32" y="137"/>
                      <a:pt x="0" y="126"/>
                    </a:cubicBezTo>
                    <a:cubicBezTo>
                      <a:pt x="7" y="92"/>
                      <a:pt x="14" y="85"/>
                      <a:pt x="42" y="66"/>
                    </a:cubicBezTo>
                    <a:cubicBezTo>
                      <a:pt x="51" y="38"/>
                      <a:pt x="57" y="0"/>
                      <a:pt x="18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8" name="Freeform 72"/>
              <p:cNvSpPr>
                <a:spLocks noChangeAspect="1"/>
              </p:cNvSpPr>
              <p:nvPr/>
            </p:nvSpPr>
            <p:spPr bwMode="auto">
              <a:xfrm>
                <a:off x="2018" y="1706"/>
                <a:ext cx="446" cy="184"/>
              </a:xfrm>
              <a:custGeom>
                <a:avLst/>
                <a:gdLst>
                  <a:gd name="T0" fmla="*/ 1060621548 w 264"/>
                  <a:gd name="T1" fmla="*/ 529865 h 138"/>
                  <a:gd name="T2" fmla="*/ 845297173 w 264"/>
                  <a:gd name="T3" fmla="*/ 403819 h 138"/>
                  <a:gd name="T4" fmla="*/ 627811858 w 264"/>
                  <a:gd name="T5" fmla="*/ 578975 h 138"/>
                  <a:gd name="T6" fmla="*/ 652053206 w 264"/>
                  <a:gd name="T7" fmla="*/ 126132 h 138"/>
                  <a:gd name="T8" fmla="*/ 794523864 w 264"/>
                  <a:gd name="T9" fmla="*/ 150185 h 138"/>
                  <a:gd name="T10" fmla="*/ 723609247 w 264"/>
                  <a:gd name="T11" fmla="*/ 200247 h 138"/>
                  <a:gd name="T12" fmla="*/ 290145271 w 264"/>
                  <a:gd name="T13" fmla="*/ 150185 h 138"/>
                  <a:gd name="T14" fmla="*/ 145190125 w 264"/>
                  <a:gd name="T15" fmla="*/ 100997 h 138"/>
                  <a:gd name="T16" fmla="*/ 71535940 w 264"/>
                  <a:gd name="T17" fmla="*/ 26729 h 138"/>
                  <a:gd name="T18" fmla="*/ 0 w 264"/>
                  <a:gd name="T19" fmla="*/ 0 h 1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4"/>
                  <a:gd name="T31" fmla="*/ 0 h 138"/>
                  <a:gd name="T32" fmla="*/ 264 w 264"/>
                  <a:gd name="T33" fmla="*/ 138 h 1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4" h="138">
                    <a:moveTo>
                      <a:pt x="264" y="126"/>
                    </a:moveTo>
                    <a:cubicBezTo>
                      <a:pt x="230" y="117"/>
                      <a:pt x="240" y="106"/>
                      <a:pt x="210" y="96"/>
                    </a:cubicBezTo>
                    <a:cubicBezTo>
                      <a:pt x="195" y="119"/>
                      <a:pt x="181" y="126"/>
                      <a:pt x="156" y="138"/>
                    </a:cubicBezTo>
                    <a:cubicBezTo>
                      <a:pt x="135" y="107"/>
                      <a:pt x="114" y="46"/>
                      <a:pt x="162" y="30"/>
                    </a:cubicBezTo>
                    <a:cubicBezTo>
                      <a:pt x="174" y="32"/>
                      <a:pt x="189" y="27"/>
                      <a:pt x="198" y="36"/>
                    </a:cubicBezTo>
                    <a:cubicBezTo>
                      <a:pt x="203" y="41"/>
                      <a:pt x="187" y="47"/>
                      <a:pt x="180" y="48"/>
                    </a:cubicBezTo>
                    <a:cubicBezTo>
                      <a:pt x="144" y="52"/>
                      <a:pt x="108" y="39"/>
                      <a:pt x="72" y="36"/>
                    </a:cubicBezTo>
                    <a:cubicBezTo>
                      <a:pt x="60" y="32"/>
                      <a:pt x="45" y="33"/>
                      <a:pt x="36" y="24"/>
                    </a:cubicBezTo>
                    <a:cubicBezTo>
                      <a:pt x="30" y="18"/>
                      <a:pt x="25" y="11"/>
                      <a:pt x="18" y="6"/>
                    </a:cubicBezTo>
                    <a:cubicBezTo>
                      <a:pt x="13" y="2"/>
                      <a:pt x="0" y="0"/>
                      <a:pt x="0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9" name="Freeform 73"/>
              <p:cNvSpPr>
                <a:spLocks noChangeAspect="1"/>
              </p:cNvSpPr>
              <p:nvPr/>
            </p:nvSpPr>
            <p:spPr bwMode="auto">
              <a:xfrm>
                <a:off x="2603" y="1242"/>
                <a:ext cx="235" cy="528"/>
              </a:xfrm>
              <a:custGeom>
                <a:avLst/>
                <a:gdLst>
                  <a:gd name="T0" fmla="*/ 97 w 235"/>
                  <a:gd name="T1" fmla="*/ 528 h 528"/>
                  <a:gd name="T2" fmla="*/ 193 w 235"/>
                  <a:gd name="T3" fmla="*/ 486 h 528"/>
                  <a:gd name="T4" fmla="*/ 193 w 235"/>
                  <a:gd name="T5" fmla="*/ 450 h 528"/>
                  <a:gd name="T6" fmla="*/ 175 w 235"/>
                  <a:gd name="T7" fmla="*/ 468 h 528"/>
                  <a:gd name="T8" fmla="*/ 157 w 235"/>
                  <a:gd name="T9" fmla="*/ 480 h 528"/>
                  <a:gd name="T10" fmla="*/ 151 w 235"/>
                  <a:gd name="T11" fmla="*/ 456 h 528"/>
                  <a:gd name="T12" fmla="*/ 175 w 235"/>
                  <a:gd name="T13" fmla="*/ 366 h 528"/>
                  <a:gd name="T14" fmla="*/ 229 w 235"/>
                  <a:gd name="T15" fmla="*/ 342 h 528"/>
                  <a:gd name="T16" fmla="*/ 211 w 235"/>
                  <a:gd name="T17" fmla="*/ 348 h 528"/>
                  <a:gd name="T18" fmla="*/ 175 w 235"/>
                  <a:gd name="T19" fmla="*/ 372 h 528"/>
                  <a:gd name="T20" fmla="*/ 139 w 235"/>
                  <a:gd name="T21" fmla="*/ 366 h 528"/>
                  <a:gd name="T22" fmla="*/ 157 w 235"/>
                  <a:gd name="T23" fmla="*/ 288 h 528"/>
                  <a:gd name="T24" fmla="*/ 211 w 235"/>
                  <a:gd name="T25" fmla="*/ 264 h 528"/>
                  <a:gd name="T26" fmla="*/ 25 w 235"/>
                  <a:gd name="T27" fmla="*/ 234 h 528"/>
                  <a:gd name="T28" fmla="*/ 61 w 235"/>
                  <a:gd name="T29" fmla="*/ 180 h 528"/>
                  <a:gd name="T30" fmla="*/ 61 w 235"/>
                  <a:gd name="T31" fmla="*/ 108 h 528"/>
                  <a:gd name="T32" fmla="*/ 127 w 235"/>
                  <a:gd name="T33" fmla="*/ 84 h 528"/>
                  <a:gd name="T34" fmla="*/ 133 w 235"/>
                  <a:gd name="T35" fmla="*/ 180 h 528"/>
                  <a:gd name="T36" fmla="*/ 109 w 235"/>
                  <a:gd name="T37" fmla="*/ 156 h 528"/>
                  <a:gd name="T38" fmla="*/ 103 w 235"/>
                  <a:gd name="T39" fmla="*/ 96 h 528"/>
                  <a:gd name="T40" fmla="*/ 79 w 235"/>
                  <a:gd name="T41" fmla="*/ 90 h 528"/>
                  <a:gd name="T42" fmla="*/ 67 w 235"/>
                  <a:gd name="T43" fmla="*/ 60 h 528"/>
                  <a:gd name="T44" fmla="*/ 37 w 235"/>
                  <a:gd name="T45" fmla="*/ 24 h 528"/>
                  <a:gd name="T46" fmla="*/ 67 w 235"/>
                  <a:gd name="T47" fmla="*/ 0 h 52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35"/>
                  <a:gd name="T73" fmla="*/ 0 h 528"/>
                  <a:gd name="T74" fmla="*/ 235 w 235"/>
                  <a:gd name="T75" fmla="*/ 528 h 528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35" h="528">
                    <a:moveTo>
                      <a:pt x="97" y="528"/>
                    </a:moveTo>
                    <a:cubicBezTo>
                      <a:pt x="124" y="510"/>
                      <a:pt x="162" y="496"/>
                      <a:pt x="193" y="486"/>
                    </a:cubicBezTo>
                    <a:cubicBezTo>
                      <a:pt x="193" y="486"/>
                      <a:pt x="225" y="450"/>
                      <a:pt x="193" y="450"/>
                    </a:cubicBezTo>
                    <a:cubicBezTo>
                      <a:pt x="185" y="450"/>
                      <a:pt x="182" y="463"/>
                      <a:pt x="175" y="468"/>
                    </a:cubicBezTo>
                    <a:cubicBezTo>
                      <a:pt x="169" y="473"/>
                      <a:pt x="163" y="476"/>
                      <a:pt x="157" y="480"/>
                    </a:cubicBezTo>
                    <a:cubicBezTo>
                      <a:pt x="155" y="472"/>
                      <a:pt x="151" y="464"/>
                      <a:pt x="151" y="456"/>
                    </a:cubicBezTo>
                    <a:cubicBezTo>
                      <a:pt x="151" y="450"/>
                      <a:pt x="170" y="375"/>
                      <a:pt x="175" y="366"/>
                    </a:cubicBezTo>
                    <a:cubicBezTo>
                      <a:pt x="182" y="354"/>
                      <a:pt x="224" y="344"/>
                      <a:pt x="229" y="342"/>
                    </a:cubicBezTo>
                    <a:cubicBezTo>
                      <a:pt x="235" y="340"/>
                      <a:pt x="216" y="344"/>
                      <a:pt x="211" y="348"/>
                    </a:cubicBezTo>
                    <a:cubicBezTo>
                      <a:pt x="199" y="356"/>
                      <a:pt x="175" y="372"/>
                      <a:pt x="175" y="372"/>
                    </a:cubicBezTo>
                    <a:cubicBezTo>
                      <a:pt x="156" y="400"/>
                      <a:pt x="149" y="397"/>
                      <a:pt x="139" y="366"/>
                    </a:cubicBezTo>
                    <a:cubicBezTo>
                      <a:pt x="140" y="359"/>
                      <a:pt x="147" y="295"/>
                      <a:pt x="157" y="288"/>
                    </a:cubicBezTo>
                    <a:cubicBezTo>
                      <a:pt x="173" y="277"/>
                      <a:pt x="211" y="264"/>
                      <a:pt x="211" y="264"/>
                    </a:cubicBezTo>
                    <a:cubicBezTo>
                      <a:pt x="164" y="194"/>
                      <a:pt x="227" y="277"/>
                      <a:pt x="25" y="234"/>
                    </a:cubicBezTo>
                    <a:cubicBezTo>
                      <a:pt x="0" y="229"/>
                      <a:pt x="60" y="181"/>
                      <a:pt x="61" y="180"/>
                    </a:cubicBezTo>
                    <a:cubicBezTo>
                      <a:pt x="74" y="142"/>
                      <a:pt x="36" y="151"/>
                      <a:pt x="61" y="108"/>
                    </a:cubicBezTo>
                    <a:cubicBezTo>
                      <a:pt x="65" y="102"/>
                      <a:pt x="112" y="91"/>
                      <a:pt x="127" y="84"/>
                    </a:cubicBezTo>
                    <a:cubicBezTo>
                      <a:pt x="147" y="114"/>
                      <a:pt x="162" y="128"/>
                      <a:pt x="133" y="180"/>
                    </a:cubicBezTo>
                    <a:cubicBezTo>
                      <a:pt x="128" y="190"/>
                      <a:pt x="117" y="164"/>
                      <a:pt x="109" y="156"/>
                    </a:cubicBezTo>
                    <a:cubicBezTo>
                      <a:pt x="107" y="136"/>
                      <a:pt x="111" y="114"/>
                      <a:pt x="103" y="96"/>
                    </a:cubicBezTo>
                    <a:cubicBezTo>
                      <a:pt x="100" y="88"/>
                      <a:pt x="85" y="96"/>
                      <a:pt x="79" y="90"/>
                    </a:cubicBezTo>
                    <a:cubicBezTo>
                      <a:pt x="71" y="82"/>
                      <a:pt x="73" y="69"/>
                      <a:pt x="67" y="60"/>
                    </a:cubicBezTo>
                    <a:cubicBezTo>
                      <a:pt x="59" y="47"/>
                      <a:pt x="46" y="37"/>
                      <a:pt x="37" y="24"/>
                    </a:cubicBezTo>
                    <a:cubicBezTo>
                      <a:pt x="60" y="9"/>
                      <a:pt x="50" y="17"/>
                      <a:pt x="67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0" name="Freeform 74"/>
              <p:cNvSpPr>
                <a:spLocks noChangeAspect="1"/>
              </p:cNvSpPr>
              <p:nvPr/>
            </p:nvSpPr>
            <p:spPr bwMode="auto">
              <a:xfrm>
                <a:off x="2080" y="1494"/>
                <a:ext cx="362" cy="444"/>
              </a:xfrm>
              <a:custGeom>
                <a:avLst/>
                <a:gdLst>
                  <a:gd name="T0" fmla="*/ 362 w 362"/>
                  <a:gd name="T1" fmla="*/ 444 h 444"/>
                  <a:gd name="T2" fmla="*/ 284 w 362"/>
                  <a:gd name="T3" fmla="*/ 330 h 444"/>
                  <a:gd name="T4" fmla="*/ 230 w 362"/>
                  <a:gd name="T5" fmla="*/ 360 h 444"/>
                  <a:gd name="T6" fmla="*/ 194 w 362"/>
                  <a:gd name="T7" fmla="*/ 384 h 444"/>
                  <a:gd name="T8" fmla="*/ 218 w 362"/>
                  <a:gd name="T9" fmla="*/ 360 h 444"/>
                  <a:gd name="T10" fmla="*/ 230 w 362"/>
                  <a:gd name="T11" fmla="*/ 342 h 444"/>
                  <a:gd name="T12" fmla="*/ 248 w 362"/>
                  <a:gd name="T13" fmla="*/ 330 h 444"/>
                  <a:gd name="T14" fmla="*/ 272 w 362"/>
                  <a:gd name="T15" fmla="*/ 294 h 444"/>
                  <a:gd name="T16" fmla="*/ 236 w 362"/>
                  <a:gd name="T17" fmla="*/ 282 h 444"/>
                  <a:gd name="T18" fmla="*/ 182 w 362"/>
                  <a:gd name="T19" fmla="*/ 306 h 444"/>
                  <a:gd name="T20" fmla="*/ 140 w 362"/>
                  <a:gd name="T21" fmla="*/ 198 h 444"/>
                  <a:gd name="T22" fmla="*/ 86 w 362"/>
                  <a:gd name="T23" fmla="*/ 138 h 444"/>
                  <a:gd name="T24" fmla="*/ 68 w 362"/>
                  <a:gd name="T25" fmla="*/ 84 h 444"/>
                  <a:gd name="T26" fmla="*/ 56 w 362"/>
                  <a:gd name="T27" fmla="*/ 108 h 444"/>
                  <a:gd name="T28" fmla="*/ 68 w 362"/>
                  <a:gd name="T29" fmla="*/ 126 h 444"/>
                  <a:gd name="T30" fmla="*/ 104 w 362"/>
                  <a:gd name="T31" fmla="*/ 150 h 444"/>
                  <a:gd name="T32" fmla="*/ 170 w 362"/>
                  <a:gd name="T33" fmla="*/ 96 h 444"/>
                  <a:gd name="T34" fmla="*/ 218 w 362"/>
                  <a:gd name="T35" fmla="*/ 144 h 444"/>
                  <a:gd name="T36" fmla="*/ 188 w 362"/>
                  <a:gd name="T37" fmla="*/ 156 h 444"/>
                  <a:gd name="T38" fmla="*/ 164 w 362"/>
                  <a:gd name="T39" fmla="*/ 72 h 444"/>
                  <a:gd name="T40" fmla="*/ 86 w 362"/>
                  <a:gd name="T41" fmla="*/ 30 h 444"/>
                  <a:gd name="T42" fmla="*/ 50 w 362"/>
                  <a:gd name="T43" fmla="*/ 0 h 44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444"/>
                  <a:gd name="T68" fmla="*/ 362 w 362"/>
                  <a:gd name="T69" fmla="*/ 444 h 444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444">
                    <a:moveTo>
                      <a:pt x="362" y="444"/>
                    </a:moveTo>
                    <a:cubicBezTo>
                      <a:pt x="343" y="407"/>
                      <a:pt x="317" y="355"/>
                      <a:pt x="284" y="330"/>
                    </a:cubicBezTo>
                    <a:cubicBezTo>
                      <a:pt x="220" y="351"/>
                      <a:pt x="270" y="329"/>
                      <a:pt x="230" y="360"/>
                    </a:cubicBezTo>
                    <a:cubicBezTo>
                      <a:pt x="219" y="369"/>
                      <a:pt x="194" y="384"/>
                      <a:pt x="194" y="384"/>
                    </a:cubicBezTo>
                    <a:cubicBezTo>
                      <a:pt x="207" y="345"/>
                      <a:pt x="189" y="383"/>
                      <a:pt x="218" y="360"/>
                    </a:cubicBezTo>
                    <a:cubicBezTo>
                      <a:pt x="224" y="355"/>
                      <a:pt x="225" y="347"/>
                      <a:pt x="230" y="342"/>
                    </a:cubicBezTo>
                    <a:cubicBezTo>
                      <a:pt x="235" y="337"/>
                      <a:pt x="242" y="334"/>
                      <a:pt x="248" y="330"/>
                    </a:cubicBezTo>
                    <a:cubicBezTo>
                      <a:pt x="256" y="318"/>
                      <a:pt x="286" y="299"/>
                      <a:pt x="272" y="294"/>
                    </a:cubicBezTo>
                    <a:cubicBezTo>
                      <a:pt x="260" y="290"/>
                      <a:pt x="236" y="282"/>
                      <a:pt x="236" y="282"/>
                    </a:cubicBezTo>
                    <a:cubicBezTo>
                      <a:pt x="193" y="296"/>
                      <a:pt x="211" y="287"/>
                      <a:pt x="182" y="306"/>
                    </a:cubicBezTo>
                    <a:cubicBezTo>
                      <a:pt x="166" y="258"/>
                      <a:pt x="194" y="211"/>
                      <a:pt x="140" y="198"/>
                    </a:cubicBezTo>
                    <a:cubicBezTo>
                      <a:pt x="107" y="176"/>
                      <a:pt x="98" y="174"/>
                      <a:pt x="86" y="138"/>
                    </a:cubicBezTo>
                    <a:cubicBezTo>
                      <a:pt x="92" y="108"/>
                      <a:pt x="99" y="94"/>
                      <a:pt x="68" y="84"/>
                    </a:cubicBezTo>
                    <a:cubicBezTo>
                      <a:pt x="0" y="93"/>
                      <a:pt x="13" y="94"/>
                      <a:pt x="56" y="108"/>
                    </a:cubicBezTo>
                    <a:cubicBezTo>
                      <a:pt x="60" y="114"/>
                      <a:pt x="63" y="121"/>
                      <a:pt x="68" y="126"/>
                    </a:cubicBezTo>
                    <a:cubicBezTo>
                      <a:pt x="79" y="135"/>
                      <a:pt x="104" y="150"/>
                      <a:pt x="104" y="150"/>
                    </a:cubicBezTo>
                    <a:cubicBezTo>
                      <a:pt x="135" y="140"/>
                      <a:pt x="152" y="123"/>
                      <a:pt x="170" y="96"/>
                    </a:cubicBezTo>
                    <a:cubicBezTo>
                      <a:pt x="196" y="105"/>
                      <a:pt x="202" y="122"/>
                      <a:pt x="218" y="144"/>
                    </a:cubicBezTo>
                    <a:cubicBezTo>
                      <a:pt x="216" y="151"/>
                      <a:pt x="210" y="189"/>
                      <a:pt x="188" y="156"/>
                    </a:cubicBezTo>
                    <a:cubicBezTo>
                      <a:pt x="187" y="155"/>
                      <a:pt x="170" y="78"/>
                      <a:pt x="164" y="72"/>
                    </a:cubicBezTo>
                    <a:cubicBezTo>
                      <a:pt x="141" y="49"/>
                      <a:pt x="114" y="46"/>
                      <a:pt x="86" y="30"/>
                    </a:cubicBezTo>
                    <a:cubicBezTo>
                      <a:pt x="72" y="22"/>
                      <a:pt x="50" y="0"/>
                      <a:pt x="50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1" name="Freeform 75"/>
              <p:cNvSpPr>
                <a:spLocks noChangeAspect="1"/>
              </p:cNvSpPr>
              <p:nvPr/>
            </p:nvSpPr>
            <p:spPr bwMode="auto">
              <a:xfrm>
                <a:off x="2117" y="1374"/>
                <a:ext cx="643" cy="438"/>
              </a:xfrm>
              <a:custGeom>
                <a:avLst/>
                <a:gdLst>
                  <a:gd name="T0" fmla="*/ 43 w 643"/>
                  <a:gd name="T1" fmla="*/ 438 h 438"/>
                  <a:gd name="T2" fmla="*/ 7 w 643"/>
                  <a:gd name="T3" fmla="*/ 336 h 438"/>
                  <a:gd name="T4" fmla="*/ 79 w 643"/>
                  <a:gd name="T5" fmla="*/ 282 h 438"/>
                  <a:gd name="T6" fmla="*/ 115 w 643"/>
                  <a:gd name="T7" fmla="*/ 306 h 438"/>
                  <a:gd name="T8" fmla="*/ 133 w 643"/>
                  <a:gd name="T9" fmla="*/ 318 h 438"/>
                  <a:gd name="T10" fmla="*/ 199 w 643"/>
                  <a:gd name="T11" fmla="*/ 336 h 438"/>
                  <a:gd name="T12" fmla="*/ 259 w 643"/>
                  <a:gd name="T13" fmla="*/ 384 h 438"/>
                  <a:gd name="T14" fmla="*/ 361 w 643"/>
                  <a:gd name="T15" fmla="*/ 246 h 438"/>
                  <a:gd name="T16" fmla="*/ 313 w 643"/>
                  <a:gd name="T17" fmla="*/ 126 h 438"/>
                  <a:gd name="T18" fmla="*/ 265 w 643"/>
                  <a:gd name="T19" fmla="*/ 132 h 438"/>
                  <a:gd name="T20" fmla="*/ 307 w 643"/>
                  <a:gd name="T21" fmla="*/ 78 h 438"/>
                  <a:gd name="T22" fmla="*/ 355 w 643"/>
                  <a:gd name="T23" fmla="*/ 0 h 438"/>
                  <a:gd name="T24" fmla="*/ 487 w 643"/>
                  <a:gd name="T25" fmla="*/ 48 h 438"/>
                  <a:gd name="T26" fmla="*/ 565 w 643"/>
                  <a:gd name="T27" fmla="*/ 210 h 438"/>
                  <a:gd name="T28" fmla="*/ 589 w 643"/>
                  <a:gd name="T29" fmla="*/ 180 h 438"/>
                  <a:gd name="T30" fmla="*/ 607 w 643"/>
                  <a:gd name="T31" fmla="*/ 114 h 438"/>
                  <a:gd name="T32" fmla="*/ 643 w 643"/>
                  <a:gd name="T33" fmla="*/ 30 h 4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43"/>
                  <a:gd name="T52" fmla="*/ 0 h 438"/>
                  <a:gd name="T53" fmla="*/ 643 w 643"/>
                  <a:gd name="T54" fmla="*/ 438 h 4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43" h="438">
                    <a:moveTo>
                      <a:pt x="43" y="438"/>
                    </a:moveTo>
                    <a:cubicBezTo>
                      <a:pt x="32" y="404"/>
                      <a:pt x="16" y="370"/>
                      <a:pt x="7" y="336"/>
                    </a:cubicBezTo>
                    <a:cubicBezTo>
                      <a:pt x="15" y="245"/>
                      <a:pt x="0" y="262"/>
                      <a:pt x="79" y="282"/>
                    </a:cubicBezTo>
                    <a:cubicBezTo>
                      <a:pt x="91" y="290"/>
                      <a:pt x="103" y="298"/>
                      <a:pt x="115" y="306"/>
                    </a:cubicBezTo>
                    <a:cubicBezTo>
                      <a:pt x="121" y="310"/>
                      <a:pt x="133" y="318"/>
                      <a:pt x="133" y="318"/>
                    </a:cubicBezTo>
                    <a:cubicBezTo>
                      <a:pt x="153" y="348"/>
                      <a:pt x="162" y="342"/>
                      <a:pt x="199" y="336"/>
                    </a:cubicBezTo>
                    <a:cubicBezTo>
                      <a:pt x="242" y="350"/>
                      <a:pt x="228" y="363"/>
                      <a:pt x="259" y="384"/>
                    </a:cubicBezTo>
                    <a:cubicBezTo>
                      <a:pt x="317" y="369"/>
                      <a:pt x="328" y="291"/>
                      <a:pt x="361" y="246"/>
                    </a:cubicBezTo>
                    <a:cubicBezTo>
                      <a:pt x="355" y="132"/>
                      <a:pt x="384" y="144"/>
                      <a:pt x="313" y="126"/>
                    </a:cubicBezTo>
                    <a:cubicBezTo>
                      <a:pt x="297" y="128"/>
                      <a:pt x="265" y="132"/>
                      <a:pt x="265" y="132"/>
                    </a:cubicBezTo>
                    <a:cubicBezTo>
                      <a:pt x="278" y="113"/>
                      <a:pt x="298" y="99"/>
                      <a:pt x="307" y="78"/>
                    </a:cubicBezTo>
                    <a:cubicBezTo>
                      <a:pt x="325" y="36"/>
                      <a:pt x="310" y="11"/>
                      <a:pt x="355" y="0"/>
                    </a:cubicBezTo>
                    <a:cubicBezTo>
                      <a:pt x="403" y="7"/>
                      <a:pt x="446" y="21"/>
                      <a:pt x="487" y="48"/>
                    </a:cubicBezTo>
                    <a:cubicBezTo>
                      <a:pt x="500" y="100"/>
                      <a:pt x="518" y="179"/>
                      <a:pt x="565" y="210"/>
                    </a:cubicBezTo>
                    <a:cubicBezTo>
                      <a:pt x="585" y="151"/>
                      <a:pt x="553" y="234"/>
                      <a:pt x="589" y="180"/>
                    </a:cubicBezTo>
                    <a:cubicBezTo>
                      <a:pt x="599" y="166"/>
                      <a:pt x="602" y="131"/>
                      <a:pt x="607" y="114"/>
                    </a:cubicBezTo>
                    <a:cubicBezTo>
                      <a:pt x="616" y="84"/>
                      <a:pt x="629" y="58"/>
                      <a:pt x="643" y="3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" name="Freeform 76"/>
              <p:cNvSpPr>
                <a:spLocks noChangeAspect="1"/>
              </p:cNvSpPr>
              <p:nvPr/>
            </p:nvSpPr>
            <p:spPr bwMode="auto">
              <a:xfrm>
                <a:off x="2127" y="1386"/>
                <a:ext cx="123" cy="173"/>
              </a:xfrm>
              <a:custGeom>
                <a:avLst/>
                <a:gdLst>
                  <a:gd name="T0" fmla="*/ 123 w 123"/>
                  <a:gd name="T1" fmla="*/ 0 h 173"/>
                  <a:gd name="T2" fmla="*/ 69 w 123"/>
                  <a:gd name="T3" fmla="*/ 60 h 173"/>
                  <a:gd name="T4" fmla="*/ 75 w 123"/>
                  <a:gd name="T5" fmla="*/ 96 h 173"/>
                  <a:gd name="T6" fmla="*/ 93 w 123"/>
                  <a:gd name="T7" fmla="*/ 108 h 173"/>
                  <a:gd name="T8" fmla="*/ 45 w 123"/>
                  <a:gd name="T9" fmla="*/ 168 h 173"/>
                  <a:gd name="T10" fmla="*/ 9 w 123"/>
                  <a:gd name="T11" fmla="*/ 162 h 173"/>
                  <a:gd name="T12" fmla="*/ 27 w 123"/>
                  <a:gd name="T13" fmla="*/ 120 h 17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3"/>
                  <a:gd name="T22" fmla="*/ 0 h 173"/>
                  <a:gd name="T23" fmla="*/ 123 w 123"/>
                  <a:gd name="T24" fmla="*/ 173 h 17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3" h="173">
                    <a:moveTo>
                      <a:pt x="123" y="0"/>
                    </a:moveTo>
                    <a:cubicBezTo>
                      <a:pt x="93" y="10"/>
                      <a:pt x="79" y="31"/>
                      <a:pt x="69" y="60"/>
                    </a:cubicBezTo>
                    <a:cubicBezTo>
                      <a:pt x="71" y="72"/>
                      <a:pt x="70" y="85"/>
                      <a:pt x="75" y="96"/>
                    </a:cubicBezTo>
                    <a:cubicBezTo>
                      <a:pt x="78" y="102"/>
                      <a:pt x="91" y="101"/>
                      <a:pt x="93" y="108"/>
                    </a:cubicBezTo>
                    <a:cubicBezTo>
                      <a:pt x="103" y="138"/>
                      <a:pt x="66" y="161"/>
                      <a:pt x="45" y="168"/>
                    </a:cubicBezTo>
                    <a:cubicBezTo>
                      <a:pt x="33" y="166"/>
                      <a:pt x="15" y="173"/>
                      <a:pt x="9" y="162"/>
                    </a:cubicBezTo>
                    <a:cubicBezTo>
                      <a:pt x="0" y="146"/>
                      <a:pt x="17" y="130"/>
                      <a:pt x="27" y="12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56" name="Freeform 77"/>
            <p:cNvSpPr>
              <a:spLocks noChangeAspect="1"/>
            </p:cNvSpPr>
            <p:nvPr/>
          </p:nvSpPr>
          <p:spPr bwMode="auto">
            <a:xfrm>
              <a:off x="4613276" y="998538"/>
              <a:ext cx="371475" cy="258763"/>
            </a:xfrm>
            <a:custGeom>
              <a:avLst/>
              <a:gdLst>
                <a:gd name="T0" fmla="*/ 0 w 260"/>
                <a:gd name="T1" fmla="*/ 3 h 193"/>
                <a:gd name="T2" fmla="*/ 5 w 260"/>
                <a:gd name="T3" fmla="*/ 3 h 193"/>
                <a:gd name="T4" fmla="*/ 9 w 260"/>
                <a:gd name="T5" fmla="*/ 3 h 193"/>
                <a:gd name="T6" fmla="*/ 5 w 260"/>
                <a:gd name="T7" fmla="*/ 3 h 193"/>
                <a:gd name="T8" fmla="*/ 5 w 260"/>
                <a:gd name="T9" fmla="*/ 3 h 193"/>
                <a:gd name="T10" fmla="*/ 5 w 260"/>
                <a:gd name="T11" fmla="*/ 3 h 193"/>
                <a:gd name="T12" fmla="*/ 11 w 260"/>
                <a:gd name="T13" fmla="*/ 3 h 193"/>
                <a:gd name="T14" fmla="*/ 14 w 260"/>
                <a:gd name="T15" fmla="*/ 3 h 193"/>
                <a:gd name="T16" fmla="*/ 14 w 260"/>
                <a:gd name="T17" fmla="*/ 3 h 1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193"/>
                <a:gd name="T29" fmla="*/ 260 w 260"/>
                <a:gd name="T30" fmla="*/ 193 h 19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193">
                  <a:moveTo>
                    <a:pt x="0" y="193"/>
                  </a:moveTo>
                  <a:cubicBezTo>
                    <a:pt x="18" y="138"/>
                    <a:pt x="59" y="133"/>
                    <a:pt x="108" y="121"/>
                  </a:cubicBezTo>
                  <a:cubicBezTo>
                    <a:pt x="128" y="116"/>
                    <a:pt x="162" y="91"/>
                    <a:pt x="162" y="91"/>
                  </a:cubicBezTo>
                  <a:cubicBezTo>
                    <a:pt x="156" y="54"/>
                    <a:pt x="159" y="0"/>
                    <a:pt x="78" y="61"/>
                  </a:cubicBezTo>
                  <a:cubicBezTo>
                    <a:pt x="65" y="71"/>
                    <a:pt x="76" y="95"/>
                    <a:pt x="84" y="109"/>
                  </a:cubicBezTo>
                  <a:cubicBezTo>
                    <a:pt x="88" y="116"/>
                    <a:pt x="100" y="113"/>
                    <a:pt x="108" y="115"/>
                  </a:cubicBezTo>
                  <a:cubicBezTo>
                    <a:pt x="158" y="129"/>
                    <a:pt x="83" y="117"/>
                    <a:pt x="198" y="127"/>
                  </a:cubicBezTo>
                  <a:cubicBezTo>
                    <a:pt x="218" y="140"/>
                    <a:pt x="238" y="147"/>
                    <a:pt x="258" y="157"/>
                  </a:cubicBezTo>
                  <a:cubicBezTo>
                    <a:pt x="260" y="158"/>
                    <a:pt x="254" y="157"/>
                    <a:pt x="252" y="157"/>
                  </a:cubicBezTo>
                </a:path>
              </a:pathLst>
            </a:custGeom>
            <a:noFill/>
            <a:ln w="15875">
              <a:solidFill>
                <a:srgbClr val="02947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78"/>
            <p:cNvSpPr>
              <a:spLocks noChangeAspect="1"/>
            </p:cNvSpPr>
            <p:nvPr/>
          </p:nvSpPr>
          <p:spPr bwMode="auto">
            <a:xfrm>
              <a:off x="4360863" y="882651"/>
              <a:ext cx="303213" cy="466725"/>
            </a:xfrm>
            <a:custGeom>
              <a:avLst/>
              <a:gdLst>
                <a:gd name="T0" fmla="*/ 4 w 213"/>
                <a:gd name="T1" fmla="*/ 3 h 350"/>
                <a:gd name="T2" fmla="*/ 4 w 213"/>
                <a:gd name="T3" fmla="*/ 3 h 350"/>
                <a:gd name="T4" fmla="*/ 4 w 213"/>
                <a:gd name="T5" fmla="*/ 3 h 350"/>
                <a:gd name="T6" fmla="*/ 4 w 213"/>
                <a:gd name="T7" fmla="*/ 3 h 350"/>
                <a:gd name="T8" fmla="*/ 7 w 213"/>
                <a:gd name="T9" fmla="*/ 3 h 350"/>
                <a:gd name="T10" fmla="*/ 9 w 213"/>
                <a:gd name="T11" fmla="*/ 3 h 350"/>
                <a:gd name="T12" fmla="*/ 10 w 213"/>
                <a:gd name="T13" fmla="*/ 3 h 350"/>
                <a:gd name="T14" fmla="*/ 11 w 213"/>
                <a:gd name="T15" fmla="*/ 2 h 35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350"/>
                <a:gd name="T26" fmla="*/ 213 w 213"/>
                <a:gd name="T27" fmla="*/ 350 h 35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350">
                  <a:moveTo>
                    <a:pt x="87" y="350"/>
                  </a:moveTo>
                  <a:cubicBezTo>
                    <a:pt x="48" y="343"/>
                    <a:pt x="42" y="339"/>
                    <a:pt x="21" y="308"/>
                  </a:cubicBezTo>
                  <a:cubicBezTo>
                    <a:pt x="14" y="268"/>
                    <a:pt x="0" y="220"/>
                    <a:pt x="39" y="194"/>
                  </a:cubicBezTo>
                  <a:cubicBezTo>
                    <a:pt x="44" y="146"/>
                    <a:pt x="39" y="134"/>
                    <a:pt x="75" y="110"/>
                  </a:cubicBezTo>
                  <a:cubicBezTo>
                    <a:pt x="90" y="88"/>
                    <a:pt x="119" y="73"/>
                    <a:pt x="141" y="56"/>
                  </a:cubicBezTo>
                  <a:cubicBezTo>
                    <a:pt x="152" y="47"/>
                    <a:pt x="165" y="40"/>
                    <a:pt x="177" y="32"/>
                  </a:cubicBezTo>
                  <a:cubicBezTo>
                    <a:pt x="183" y="28"/>
                    <a:pt x="195" y="20"/>
                    <a:pt x="195" y="20"/>
                  </a:cubicBezTo>
                  <a:cubicBezTo>
                    <a:pt x="208" y="0"/>
                    <a:pt x="200" y="2"/>
                    <a:pt x="213" y="2"/>
                  </a:cubicBezTo>
                </a:path>
              </a:pathLst>
            </a:custGeom>
            <a:noFill/>
            <a:ln w="15875">
              <a:solidFill>
                <a:srgbClr val="02947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58" name="Group 80"/>
            <p:cNvGrpSpPr>
              <a:grpSpLocks noChangeAspect="1"/>
            </p:cNvGrpSpPr>
            <p:nvPr/>
          </p:nvGrpSpPr>
          <p:grpSpPr bwMode="auto">
            <a:xfrm rot="10800000">
              <a:off x="4484688" y="1663701"/>
              <a:ext cx="1171575" cy="908050"/>
              <a:chOff x="2018" y="1242"/>
              <a:chExt cx="820" cy="696"/>
            </a:xfrm>
          </p:grpSpPr>
          <p:sp>
            <p:nvSpPr>
              <p:cNvPr id="87" name="Freeform 81"/>
              <p:cNvSpPr>
                <a:spLocks noChangeAspect="1"/>
              </p:cNvSpPr>
              <p:nvPr/>
            </p:nvSpPr>
            <p:spPr bwMode="auto">
              <a:xfrm>
                <a:off x="2430" y="1254"/>
                <a:ext cx="191" cy="516"/>
              </a:xfrm>
              <a:custGeom>
                <a:avLst/>
                <a:gdLst>
                  <a:gd name="T0" fmla="*/ 168 w 191"/>
                  <a:gd name="T1" fmla="*/ 516 h 516"/>
                  <a:gd name="T2" fmla="*/ 150 w 191"/>
                  <a:gd name="T3" fmla="*/ 492 h 516"/>
                  <a:gd name="T4" fmla="*/ 126 w 191"/>
                  <a:gd name="T5" fmla="*/ 456 h 516"/>
                  <a:gd name="T6" fmla="*/ 120 w 191"/>
                  <a:gd name="T7" fmla="*/ 432 h 516"/>
                  <a:gd name="T8" fmla="*/ 108 w 191"/>
                  <a:gd name="T9" fmla="*/ 396 h 516"/>
                  <a:gd name="T10" fmla="*/ 132 w 191"/>
                  <a:gd name="T11" fmla="*/ 318 h 516"/>
                  <a:gd name="T12" fmla="*/ 168 w 191"/>
                  <a:gd name="T13" fmla="*/ 294 h 516"/>
                  <a:gd name="T14" fmla="*/ 186 w 191"/>
                  <a:gd name="T15" fmla="*/ 306 h 516"/>
                  <a:gd name="T16" fmla="*/ 162 w 191"/>
                  <a:gd name="T17" fmla="*/ 366 h 516"/>
                  <a:gd name="T18" fmla="*/ 150 w 191"/>
                  <a:gd name="T19" fmla="*/ 348 h 516"/>
                  <a:gd name="T20" fmla="*/ 144 w 191"/>
                  <a:gd name="T21" fmla="*/ 324 h 516"/>
                  <a:gd name="T22" fmla="*/ 108 w 191"/>
                  <a:gd name="T23" fmla="*/ 300 h 516"/>
                  <a:gd name="T24" fmla="*/ 96 w 191"/>
                  <a:gd name="T25" fmla="*/ 276 h 516"/>
                  <a:gd name="T26" fmla="*/ 102 w 191"/>
                  <a:gd name="T27" fmla="*/ 198 h 516"/>
                  <a:gd name="T28" fmla="*/ 54 w 191"/>
                  <a:gd name="T29" fmla="*/ 186 h 516"/>
                  <a:gd name="T30" fmla="*/ 66 w 191"/>
                  <a:gd name="T31" fmla="*/ 162 h 516"/>
                  <a:gd name="T32" fmla="*/ 90 w 191"/>
                  <a:gd name="T33" fmla="*/ 126 h 516"/>
                  <a:gd name="T34" fmla="*/ 48 w 191"/>
                  <a:gd name="T35" fmla="*/ 72 h 516"/>
                  <a:gd name="T36" fmla="*/ 0 w 191"/>
                  <a:gd name="T37" fmla="*/ 54 h 516"/>
                  <a:gd name="T38" fmla="*/ 42 w 191"/>
                  <a:gd name="T39" fmla="*/ 42 h 516"/>
                  <a:gd name="T40" fmla="*/ 36 w 191"/>
                  <a:gd name="T41" fmla="*/ 18 h 516"/>
                  <a:gd name="T42" fmla="*/ 24 w 191"/>
                  <a:gd name="T43" fmla="*/ 0 h 51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91"/>
                  <a:gd name="T67" fmla="*/ 0 h 516"/>
                  <a:gd name="T68" fmla="*/ 191 w 191"/>
                  <a:gd name="T69" fmla="*/ 516 h 51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91" h="516">
                    <a:moveTo>
                      <a:pt x="168" y="516"/>
                    </a:moveTo>
                    <a:cubicBezTo>
                      <a:pt x="162" y="508"/>
                      <a:pt x="156" y="500"/>
                      <a:pt x="150" y="492"/>
                    </a:cubicBezTo>
                    <a:cubicBezTo>
                      <a:pt x="142" y="480"/>
                      <a:pt x="126" y="456"/>
                      <a:pt x="126" y="456"/>
                    </a:cubicBezTo>
                    <a:cubicBezTo>
                      <a:pt x="124" y="448"/>
                      <a:pt x="122" y="440"/>
                      <a:pt x="120" y="432"/>
                    </a:cubicBezTo>
                    <a:cubicBezTo>
                      <a:pt x="116" y="420"/>
                      <a:pt x="108" y="396"/>
                      <a:pt x="108" y="396"/>
                    </a:cubicBezTo>
                    <a:cubicBezTo>
                      <a:pt x="110" y="382"/>
                      <a:pt x="118" y="332"/>
                      <a:pt x="132" y="318"/>
                    </a:cubicBezTo>
                    <a:cubicBezTo>
                      <a:pt x="142" y="308"/>
                      <a:pt x="168" y="294"/>
                      <a:pt x="168" y="294"/>
                    </a:cubicBezTo>
                    <a:cubicBezTo>
                      <a:pt x="174" y="298"/>
                      <a:pt x="184" y="299"/>
                      <a:pt x="186" y="306"/>
                    </a:cubicBezTo>
                    <a:cubicBezTo>
                      <a:pt x="191" y="321"/>
                      <a:pt x="170" y="354"/>
                      <a:pt x="162" y="366"/>
                    </a:cubicBezTo>
                    <a:cubicBezTo>
                      <a:pt x="158" y="360"/>
                      <a:pt x="153" y="355"/>
                      <a:pt x="150" y="348"/>
                    </a:cubicBezTo>
                    <a:cubicBezTo>
                      <a:pt x="147" y="340"/>
                      <a:pt x="149" y="330"/>
                      <a:pt x="144" y="324"/>
                    </a:cubicBezTo>
                    <a:cubicBezTo>
                      <a:pt x="135" y="313"/>
                      <a:pt x="108" y="300"/>
                      <a:pt x="108" y="300"/>
                    </a:cubicBezTo>
                    <a:cubicBezTo>
                      <a:pt x="104" y="292"/>
                      <a:pt x="97" y="285"/>
                      <a:pt x="96" y="276"/>
                    </a:cubicBezTo>
                    <a:cubicBezTo>
                      <a:pt x="94" y="250"/>
                      <a:pt x="113" y="222"/>
                      <a:pt x="102" y="198"/>
                    </a:cubicBezTo>
                    <a:cubicBezTo>
                      <a:pt x="95" y="183"/>
                      <a:pt x="70" y="190"/>
                      <a:pt x="54" y="186"/>
                    </a:cubicBezTo>
                    <a:cubicBezTo>
                      <a:pt x="42" y="150"/>
                      <a:pt x="46" y="182"/>
                      <a:pt x="66" y="162"/>
                    </a:cubicBezTo>
                    <a:cubicBezTo>
                      <a:pt x="76" y="152"/>
                      <a:pt x="90" y="126"/>
                      <a:pt x="90" y="126"/>
                    </a:cubicBezTo>
                    <a:cubicBezTo>
                      <a:pt x="82" y="101"/>
                      <a:pt x="70" y="87"/>
                      <a:pt x="48" y="72"/>
                    </a:cubicBezTo>
                    <a:cubicBezTo>
                      <a:pt x="33" y="49"/>
                      <a:pt x="26" y="45"/>
                      <a:pt x="0" y="54"/>
                    </a:cubicBezTo>
                    <a:cubicBezTo>
                      <a:pt x="23" y="70"/>
                      <a:pt x="33" y="70"/>
                      <a:pt x="42" y="42"/>
                    </a:cubicBezTo>
                    <a:cubicBezTo>
                      <a:pt x="40" y="34"/>
                      <a:pt x="39" y="26"/>
                      <a:pt x="36" y="18"/>
                    </a:cubicBezTo>
                    <a:cubicBezTo>
                      <a:pt x="33" y="11"/>
                      <a:pt x="24" y="0"/>
                      <a:pt x="24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88" name="Freeform 82"/>
              <p:cNvSpPr>
                <a:spLocks noChangeAspect="1"/>
              </p:cNvSpPr>
              <p:nvPr/>
            </p:nvSpPr>
            <p:spPr bwMode="auto">
              <a:xfrm>
                <a:off x="2245" y="1389"/>
                <a:ext cx="440" cy="359"/>
              </a:xfrm>
              <a:custGeom>
                <a:avLst/>
                <a:gdLst>
                  <a:gd name="T0" fmla="*/ 24 w 485"/>
                  <a:gd name="T1" fmla="*/ 2 h 450"/>
                  <a:gd name="T2" fmla="*/ 27 w 485"/>
                  <a:gd name="T3" fmla="*/ 2 h 450"/>
                  <a:gd name="T4" fmla="*/ 28 w 485"/>
                  <a:gd name="T5" fmla="*/ 2 h 450"/>
                  <a:gd name="T6" fmla="*/ 19 w 485"/>
                  <a:gd name="T7" fmla="*/ 2 h 450"/>
                  <a:gd name="T8" fmla="*/ 15 w 485"/>
                  <a:gd name="T9" fmla="*/ 2 h 450"/>
                  <a:gd name="T10" fmla="*/ 13 w 485"/>
                  <a:gd name="T11" fmla="*/ 2 h 450"/>
                  <a:gd name="T12" fmla="*/ 15 w 485"/>
                  <a:gd name="T13" fmla="*/ 2 h 450"/>
                  <a:gd name="T14" fmla="*/ 13 w 485"/>
                  <a:gd name="T15" fmla="*/ 2 h 450"/>
                  <a:gd name="T16" fmla="*/ 5 w 485"/>
                  <a:gd name="T17" fmla="*/ 2 h 450"/>
                  <a:gd name="T18" fmla="*/ 5 w 485"/>
                  <a:gd name="T19" fmla="*/ 2 h 450"/>
                  <a:gd name="T20" fmla="*/ 5 w 485"/>
                  <a:gd name="T21" fmla="*/ 2 h 450"/>
                  <a:gd name="T22" fmla="*/ 5 w 485"/>
                  <a:gd name="T23" fmla="*/ 2 h 450"/>
                  <a:gd name="T24" fmla="*/ 5 w 485"/>
                  <a:gd name="T25" fmla="*/ 2 h 450"/>
                  <a:gd name="T26" fmla="*/ 5 w 485"/>
                  <a:gd name="T27" fmla="*/ 2 h 450"/>
                  <a:gd name="T28" fmla="*/ 5 w 485"/>
                  <a:gd name="T29" fmla="*/ 2 h 450"/>
                  <a:gd name="T30" fmla="*/ 5 w 485"/>
                  <a:gd name="T31" fmla="*/ 0 h 45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85"/>
                  <a:gd name="T49" fmla="*/ 0 h 450"/>
                  <a:gd name="T50" fmla="*/ 485 w 485"/>
                  <a:gd name="T51" fmla="*/ 450 h 45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85" h="450">
                    <a:moveTo>
                      <a:pt x="413" y="450"/>
                    </a:moveTo>
                    <a:cubicBezTo>
                      <a:pt x="435" y="435"/>
                      <a:pt x="445" y="418"/>
                      <a:pt x="461" y="396"/>
                    </a:cubicBezTo>
                    <a:cubicBezTo>
                      <a:pt x="465" y="384"/>
                      <a:pt x="485" y="364"/>
                      <a:pt x="473" y="360"/>
                    </a:cubicBezTo>
                    <a:cubicBezTo>
                      <a:pt x="417" y="341"/>
                      <a:pt x="389" y="340"/>
                      <a:pt x="323" y="336"/>
                    </a:cubicBezTo>
                    <a:cubicBezTo>
                      <a:pt x="295" y="318"/>
                      <a:pt x="267" y="309"/>
                      <a:pt x="245" y="282"/>
                    </a:cubicBezTo>
                    <a:cubicBezTo>
                      <a:pt x="231" y="266"/>
                      <a:pt x="227" y="246"/>
                      <a:pt x="215" y="228"/>
                    </a:cubicBezTo>
                    <a:cubicBezTo>
                      <a:pt x="223" y="204"/>
                      <a:pt x="233" y="186"/>
                      <a:pt x="245" y="222"/>
                    </a:cubicBezTo>
                    <a:cubicBezTo>
                      <a:pt x="233" y="247"/>
                      <a:pt x="232" y="261"/>
                      <a:pt x="209" y="276"/>
                    </a:cubicBezTo>
                    <a:cubicBezTo>
                      <a:pt x="165" y="270"/>
                      <a:pt x="126" y="257"/>
                      <a:pt x="83" y="246"/>
                    </a:cubicBezTo>
                    <a:cubicBezTo>
                      <a:pt x="63" y="232"/>
                      <a:pt x="47" y="228"/>
                      <a:pt x="23" y="222"/>
                    </a:cubicBezTo>
                    <a:cubicBezTo>
                      <a:pt x="47" y="206"/>
                      <a:pt x="47" y="212"/>
                      <a:pt x="47" y="174"/>
                    </a:cubicBezTo>
                    <a:cubicBezTo>
                      <a:pt x="47" y="166"/>
                      <a:pt x="33" y="153"/>
                      <a:pt x="41" y="150"/>
                    </a:cubicBezTo>
                    <a:cubicBezTo>
                      <a:pt x="53" y="145"/>
                      <a:pt x="77" y="162"/>
                      <a:pt x="77" y="162"/>
                    </a:cubicBezTo>
                    <a:cubicBezTo>
                      <a:pt x="91" y="119"/>
                      <a:pt x="69" y="91"/>
                      <a:pt x="29" y="78"/>
                    </a:cubicBezTo>
                    <a:cubicBezTo>
                      <a:pt x="21" y="53"/>
                      <a:pt x="33" y="48"/>
                      <a:pt x="41" y="24"/>
                    </a:cubicBezTo>
                    <a:cubicBezTo>
                      <a:pt x="26" y="14"/>
                      <a:pt x="0" y="11"/>
                      <a:pt x="11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89" name="Freeform 83"/>
              <p:cNvSpPr>
                <a:spLocks noChangeAspect="1"/>
              </p:cNvSpPr>
              <p:nvPr/>
            </p:nvSpPr>
            <p:spPr bwMode="auto">
              <a:xfrm>
                <a:off x="2328" y="1302"/>
                <a:ext cx="174" cy="528"/>
              </a:xfrm>
              <a:custGeom>
                <a:avLst/>
                <a:gdLst>
                  <a:gd name="T0" fmla="*/ 174 w 174"/>
                  <a:gd name="T1" fmla="*/ 528 h 528"/>
                  <a:gd name="T2" fmla="*/ 150 w 174"/>
                  <a:gd name="T3" fmla="*/ 492 h 528"/>
                  <a:gd name="T4" fmla="*/ 162 w 174"/>
                  <a:gd name="T5" fmla="*/ 384 h 528"/>
                  <a:gd name="T6" fmla="*/ 108 w 174"/>
                  <a:gd name="T7" fmla="*/ 432 h 528"/>
                  <a:gd name="T8" fmla="*/ 90 w 174"/>
                  <a:gd name="T9" fmla="*/ 420 h 528"/>
                  <a:gd name="T10" fmla="*/ 60 w 174"/>
                  <a:gd name="T11" fmla="*/ 366 h 528"/>
                  <a:gd name="T12" fmla="*/ 60 w 174"/>
                  <a:gd name="T13" fmla="*/ 336 h 528"/>
                  <a:gd name="T14" fmla="*/ 18 w 174"/>
                  <a:gd name="T15" fmla="*/ 372 h 528"/>
                  <a:gd name="T16" fmla="*/ 18 w 174"/>
                  <a:gd name="T17" fmla="*/ 228 h 528"/>
                  <a:gd name="T18" fmla="*/ 42 w 174"/>
                  <a:gd name="T19" fmla="*/ 174 h 528"/>
                  <a:gd name="T20" fmla="*/ 0 w 174"/>
                  <a:gd name="T21" fmla="*/ 126 h 528"/>
                  <a:gd name="T22" fmla="*/ 42 w 174"/>
                  <a:gd name="T23" fmla="*/ 66 h 528"/>
                  <a:gd name="T24" fmla="*/ 18 w 174"/>
                  <a:gd name="T25" fmla="*/ 0 h 5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4"/>
                  <a:gd name="T40" fmla="*/ 0 h 528"/>
                  <a:gd name="T41" fmla="*/ 174 w 174"/>
                  <a:gd name="T42" fmla="*/ 528 h 5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4" h="528">
                    <a:moveTo>
                      <a:pt x="174" y="528"/>
                    </a:moveTo>
                    <a:cubicBezTo>
                      <a:pt x="169" y="514"/>
                      <a:pt x="152" y="506"/>
                      <a:pt x="150" y="492"/>
                    </a:cubicBezTo>
                    <a:cubicBezTo>
                      <a:pt x="144" y="434"/>
                      <a:pt x="149" y="422"/>
                      <a:pt x="162" y="384"/>
                    </a:cubicBezTo>
                    <a:cubicBezTo>
                      <a:pt x="128" y="373"/>
                      <a:pt x="117" y="404"/>
                      <a:pt x="108" y="432"/>
                    </a:cubicBezTo>
                    <a:cubicBezTo>
                      <a:pt x="155" y="448"/>
                      <a:pt x="98" y="423"/>
                      <a:pt x="90" y="420"/>
                    </a:cubicBezTo>
                    <a:cubicBezTo>
                      <a:pt x="78" y="402"/>
                      <a:pt x="72" y="384"/>
                      <a:pt x="60" y="366"/>
                    </a:cubicBezTo>
                    <a:cubicBezTo>
                      <a:pt x="46" y="311"/>
                      <a:pt x="39" y="304"/>
                      <a:pt x="60" y="336"/>
                    </a:cubicBezTo>
                    <a:cubicBezTo>
                      <a:pt x="43" y="362"/>
                      <a:pt x="51" y="383"/>
                      <a:pt x="18" y="372"/>
                    </a:cubicBezTo>
                    <a:cubicBezTo>
                      <a:pt x="13" y="320"/>
                      <a:pt x="1" y="278"/>
                      <a:pt x="18" y="228"/>
                    </a:cubicBezTo>
                    <a:cubicBezTo>
                      <a:pt x="24" y="209"/>
                      <a:pt x="42" y="174"/>
                      <a:pt x="42" y="174"/>
                    </a:cubicBezTo>
                    <a:cubicBezTo>
                      <a:pt x="35" y="140"/>
                      <a:pt x="32" y="137"/>
                      <a:pt x="0" y="126"/>
                    </a:cubicBezTo>
                    <a:cubicBezTo>
                      <a:pt x="7" y="92"/>
                      <a:pt x="14" y="85"/>
                      <a:pt x="42" y="66"/>
                    </a:cubicBezTo>
                    <a:cubicBezTo>
                      <a:pt x="51" y="38"/>
                      <a:pt x="57" y="0"/>
                      <a:pt x="18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0" name="Freeform 84"/>
              <p:cNvSpPr>
                <a:spLocks noChangeAspect="1"/>
              </p:cNvSpPr>
              <p:nvPr/>
            </p:nvSpPr>
            <p:spPr bwMode="auto">
              <a:xfrm>
                <a:off x="2018" y="1706"/>
                <a:ext cx="446" cy="184"/>
              </a:xfrm>
              <a:custGeom>
                <a:avLst/>
                <a:gdLst>
                  <a:gd name="T0" fmla="*/ 1060621548 w 264"/>
                  <a:gd name="T1" fmla="*/ 529865 h 138"/>
                  <a:gd name="T2" fmla="*/ 845297173 w 264"/>
                  <a:gd name="T3" fmla="*/ 403819 h 138"/>
                  <a:gd name="T4" fmla="*/ 627811858 w 264"/>
                  <a:gd name="T5" fmla="*/ 578975 h 138"/>
                  <a:gd name="T6" fmla="*/ 652053206 w 264"/>
                  <a:gd name="T7" fmla="*/ 126132 h 138"/>
                  <a:gd name="T8" fmla="*/ 794523864 w 264"/>
                  <a:gd name="T9" fmla="*/ 150185 h 138"/>
                  <a:gd name="T10" fmla="*/ 723609247 w 264"/>
                  <a:gd name="T11" fmla="*/ 200247 h 138"/>
                  <a:gd name="T12" fmla="*/ 290145271 w 264"/>
                  <a:gd name="T13" fmla="*/ 150185 h 138"/>
                  <a:gd name="T14" fmla="*/ 145190125 w 264"/>
                  <a:gd name="T15" fmla="*/ 100997 h 138"/>
                  <a:gd name="T16" fmla="*/ 71535940 w 264"/>
                  <a:gd name="T17" fmla="*/ 26729 h 138"/>
                  <a:gd name="T18" fmla="*/ 0 w 264"/>
                  <a:gd name="T19" fmla="*/ 0 h 1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4"/>
                  <a:gd name="T31" fmla="*/ 0 h 138"/>
                  <a:gd name="T32" fmla="*/ 264 w 264"/>
                  <a:gd name="T33" fmla="*/ 138 h 1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4" h="138">
                    <a:moveTo>
                      <a:pt x="264" y="126"/>
                    </a:moveTo>
                    <a:cubicBezTo>
                      <a:pt x="230" y="117"/>
                      <a:pt x="240" y="106"/>
                      <a:pt x="210" y="96"/>
                    </a:cubicBezTo>
                    <a:cubicBezTo>
                      <a:pt x="195" y="119"/>
                      <a:pt x="181" y="126"/>
                      <a:pt x="156" y="138"/>
                    </a:cubicBezTo>
                    <a:cubicBezTo>
                      <a:pt x="135" y="107"/>
                      <a:pt x="114" y="46"/>
                      <a:pt x="162" y="30"/>
                    </a:cubicBezTo>
                    <a:cubicBezTo>
                      <a:pt x="174" y="32"/>
                      <a:pt x="189" y="27"/>
                      <a:pt x="198" y="36"/>
                    </a:cubicBezTo>
                    <a:cubicBezTo>
                      <a:pt x="203" y="41"/>
                      <a:pt x="187" y="47"/>
                      <a:pt x="180" y="48"/>
                    </a:cubicBezTo>
                    <a:cubicBezTo>
                      <a:pt x="144" y="52"/>
                      <a:pt x="108" y="39"/>
                      <a:pt x="72" y="36"/>
                    </a:cubicBezTo>
                    <a:cubicBezTo>
                      <a:pt x="60" y="32"/>
                      <a:pt x="45" y="33"/>
                      <a:pt x="36" y="24"/>
                    </a:cubicBezTo>
                    <a:cubicBezTo>
                      <a:pt x="30" y="18"/>
                      <a:pt x="25" y="11"/>
                      <a:pt x="18" y="6"/>
                    </a:cubicBezTo>
                    <a:cubicBezTo>
                      <a:pt x="13" y="2"/>
                      <a:pt x="0" y="0"/>
                      <a:pt x="0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1" name="Freeform 85"/>
              <p:cNvSpPr>
                <a:spLocks noChangeAspect="1"/>
              </p:cNvSpPr>
              <p:nvPr/>
            </p:nvSpPr>
            <p:spPr bwMode="auto">
              <a:xfrm>
                <a:off x="2603" y="1242"/>
                <a:ext cx="235" cy="528"/>
              </a:xfrm>
              <a:custGeom>
                <a:avLst/>
                <a:gdLst>
                  <a:gd name="T0" fmla="*/ 97 w 235"/>
                  <a:gd name="T1" fmla="*/ 528 h 528"/>
                  <a:gd name="T2" fmla="*/ 193 w 235"/>
                  <a:gd name="T3" fmla="*/ 486 h 528"/>
                  <a:gd name="T4" fmla="*/ 193 w 235"/>
                  <a:gd name="T5" fmla="*/ 450 h 528"/>
                  <a:gd name="T6" fmla="*/ 175 w 235"/>
                  <a:gd name="T7" fmla="*/ 468 h 528"/>
                  <a:gd name="T8" fmla="*/ 157 w 235"/>
                  <a:gd name="T9" fmla="*/ 480 h 528"/>
                  <a:gd name="T10" fmla="*/ 151 w 235"/>
                  <a:gd name="T11" fmla="*/ 456 h 528"/>
                  <a:gd name="T12" fmla="*/ 175 w 235"/>
                  <a:gd name="T13" fmla="*/ 366 h 528"/>
                  <a:gd name="T14" fmla="*/ 229 w 235"/>
                  <a:gd name="T15" fmla="*/ 342 h 528"/>
                  <a:gd name="T16" fmla="*/ 211 w 235"/>
                  <a:gd name="T17" fmla="*/ 348 h 528"/>
                  <a:gd name="T18" fmla="*/ 175 w 235"/>
                  <a:gd name="T19" fmla="*/ 372 h 528"/>
                  <a:gd name="T20" fmla="*/ 139 w 235"/>
                  <a:gd name="T21" fmla="*/ 366 h 528"/>
                  <a:gd name="T22" fmla="*/ 157 w 235"/>
                  <a:gd name="T23" fmla="*/ 288 h 528"/>
                  <a:gd name="T24" fmla="*/ 211 w 235"/>
                  <a:gd name="T25" fmla="*/ 264 h 528"/>
                  <a:gd name="T26" fmla="*/ 25 w 235"/>
                  <a:gd name="T27" fmla="*/ 234 h 528"/>
                  <a:gd name="T28" fmla="*/ 61 w 235"/>
                  <a:gd name="T29" fmla="*/ 180 h 528"/>
                  <a:gd name="T30" fmla="*/ 61 w 235"/>
                  <a:gd name="T31" fmla="*/ 108 h 528"/>
                  <a:gd name="T32" fmla="*/ 127 w 235"/>
                  <a:gd name="T33" fmla="*/ 84 h 528"/>
                  <a:gd name="T34" fmla="*/ 133 w 235"/>
                  <a:gd name="T35" fmla="*/ 180 h 528"/>
                  <a:gd name="T36" fmla="*/ 109 w 235"/>
                  <a:gd name="T37" fmla="*/ 156 h 528"/>
                  <a:gd name="T38" fmla="*/ 103 w 235"/>
                  <a:gd name="T39" fmla="*/ 96 h 528"/>
                  <a:gd name="T40" fmla="*/ 79 w 235"/>
                  <a:gd name="T41" fmla="*/ 90 h 528"/>
                  <a:gd name="T42" fmla="*/ 67 w 235"/>
                  <a:gd name="T43" fmla="*/ 60 h 528"/>
                  <a:gd name="T44" fmla="*/ 37 w 235"/>
                  <a:gd name="T45" fmla="*/ 24 h 528"/>
                  <a:gd name="T46" fmla="*/ 67 w 235"/>
                  <a:gd name="T47" fmla="*/ 0 h 52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35"/>
                  <a:gd name="T73" fmla="*/ 0 h 528"/>
                  <a:gd name="T74" fmla="*/ 235 w 235"/>
                  <a:gd name="T75" fmla="*/ 528 h 528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35" h="528">
                    <a:moveTo>
                      <a:pt x="97" y="528"/>
                    </a:moveTo>
                    <a:cubicBezTo>
                      <a:pt x="124" y="510"/>
                      <a:pt x="162" y="496"/>
                      <a:pt x="193" y="486"/>
                    </a:cubicBezTo>
                    <a:cubicBezTo>
                      <a:pt x="193" y="486"/>
                      <a:pt x="225" y="450"/>
                      <a:pt x="193" y="450"/>
                    </a:cubicBezTo>
                    <a:cubicBezTo>
                      <a:pt x="185" y="450"/>
                      <a:pt x="182" y="463"/>
                      <a:pt x="175" y="468"/>
                    </a:cubicBezTo>
                    <a:cubicBezTo>
                      <a:pt x="169" y="473"/>
                      <a:pt x="163" y="476"/>
                      <a:pt x="157" y="480"/>
                    </a:cubicBezTo>
                    <a:cubicBezTo>
                      <a:pt x="155" y="472"/>
                      <a:pt x="151" y="464"/>
                      <a:pt x="151" y="456"/>
                    </a:cubicBezTo>
                    <a:cubicBezTo>
                      <a:pt x="151" y="450"/>
                      <a:pt x="170" y="375"/>
                      <a:pt x="175" y="366"/>
                    </a:cubicBezTo>
                    <a:cubicBezTo>
                      <a:pt x="182" y="354"/>
                      <a:pt x="224" y="344"/>
                      <a:pt x="229" y="342"/>
                    </a:cubicBezTo>
                    <a:cubicBezTo>
                      <a:pt x="235" y="340"/>
                      <a:pt x="216" y="344"/>
                      <a:pt x="211" y="348"/>
                    </a:cubicBezTo>
                    <a:cubicBezTo>
                      <a:pt x="199" y="356"/>
                      <a:pt x="175" y="372"/>
                      <a:pt x="175" y="372"/>
                    </a:cubicBezTo>
                    <a:cubicBezTo>
                      <a:pt x="156" y="400"/>
                      <a:pt x="149" y="397"/>
                      <a:pt x="139" y="366"/>
                    </a:cubicBezTo>
                    <a:cubicBezTo>
                      <a:pt x="140" y="359"/>
                      <a:pt x="147" y="295"/>
                      <a:pt x="157" y="288"/>
                    </a:cubicBezTo>
                    <a:cubicBezTo>
                      <a:pt x="173" y="277"/>
                      <a:pt x="211" y="264"/>
                      <a:pt x="211" y="264"/>
                    </a:cubicBezTo>
                    <a:cubicBezTo>
                      <a:pt x="164" y="194"/>
                      <a:pt x="227" y="277"/>
                      <a:pt x="25" y="234"/>
                    </a:cubicBezTo>
                    <a:cubicBezTo>
                      <a:pt x="0" y="229"/>
                      <a:pt x="60" y="181"/>
                      <a:pt x="61" y="180"/>
                    </a:cubicBezTo>
                    <a:cubicBezTo>
                      <a:pt x="74" y="142"/>
                      <a:pt x="36" y="151"/>
                      <a:pt x="61" y="108"/>
                    </a:cubicBezTo>
                    <a:cubicBezTo>
                      <a:pt x="65" y="102"/>
                      <a:pt x="112" y="91"/>
                      <a:pt x="127" y="84"/>
                    </a:cubicBezTo>
                    <a:cubicBezTo>
                      <a:pt x="147" y="114"/>
                      <a:pt x="162" y="128"/>
                      <a:pt x="133" y="180"/>
                    </a:cubicBezTo>
                    <a:cubicBezTo>
                      <a:pt x="128" y="190"/>
                      <a:pt x="117" y="164"/>
                      <a:pt x="109" y="156"/>
                    </a:cubicBezTo>
                    <a:cubicBezTo>
                      <a:pt x="107" y="136"/>
                      <a:pt x="111" y="114"/>
                      <a:pt x="103" y="96"/>
                    </a:cubicBezTo>
                    <a:cubicBezTo>
                      <a:pt x="100" y="88"/>
                      <a:pt x="85" y="96"/>
                      <a:pt x="79" y="90"/>
                    </a:cubicBezTo>
                    <a:cubicBezTo>
                      <a:pt x="71" y="82"/>
                      <a:pt x="73" y="69"/>
                      <a:pt x="67" y="60"/>
                    </a:cubicBezTo>
                    <a:cubicBezTo>
                      <a:pt x="59" y="47"/>
                      <a:pt x="46" y="37"/>
                      <a:pt x="37" y="24"/>
                    </a:cubicBezTo>
                    <a:cubicBezTo>
                      <a:pt x="60" y="9"/>
                      <a:pt x="50" y="17"/>
                      <a:pt x="67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2" name="Freeform 86"/>
              <p:cNvSpPr>
                <a:spLocks noChangeAspect="1"/>
              </p:cNvSpPr>
              <p:nvPr/>
            </p:nvSpPr>
            <p:spPr bwMode="auto">
              <a:xfrm>
                <a:off x="2080" y="1494"/>
                <a:ext cx="362" cy="444"/>
              </a:xfrm>
              <a:custGeom>
                <a:avLst/>
                <a:gdLst>
                  <a:gd name="T0" fmla="*/ 362 w 362"/>
                  <a:gd name="T1" fmla="*/ 444 h 444"/>
                  <a:gd name="T2" fmla="*/ 284 w 362"/>
                  <a:gd name="T3" fmla="*/ 330 h 444"/>
                  <a:gd name="T4" fmla="*/ 230 w 362"/>
                  <a:gd name="T5" fmla="*/ 360 h 444"/>
                  <a:gd name="T6" fmla="*/ 194 w 362"/>
                  <a:gd name="T7" fmla="*/ 384 h 444"/>
                  <a:gd name="T8" fmla="*/ 218 w 362"/>
                  <a:gd name="T9" fmla="*/ 360 h 444"/>
                  <a:gd name="T10" fmla="*/ 230 w 362"/>
                  <a:gd name="T11" fmla="*/ 342 h 444"/>
                  <a:gd name="T12" fmla="*/ 248 w 362"/>
                  <a:gd name="T13" fmla="*/ 330 h 444"/>
                  <a:gd name="T14" fmla="*/ 272 w 362"/>
                  <a:gd name="T15" fmla="*/ 294 h 444"/>
                  <a:gd name="T16" fmla="*/ 236 w 362"/>
                  <a:gd name="T17" fmla="*/ 282 h 444"/>
                  <a:gd name="T18" fmla="*/ 182 w 362"/>
                  <a:gd name="T19" fmla="*/ 306 h 444"/>
                  <a:gd name="T20" fmla="*/ 140 w 362"/>
                  <a:gd name="T21" fmla="*/ 198 h 444"/>
                  <a:gd name="T22" fmla="*/ 86 w 362"/>
                  <a:gd name="T23" fmla="*/ 138 h 444"/>
                  <a:gd name="T24" fmla="*/ 68 w 362"/>
                  <a:gd name="T25" fmla="*/ 84 h 444"/>
                  <a:gd name="T26" fmla="*/ 56 w 362"/>
                  <a:gd name="T27" fmla="*/ 108 h 444"/>
                  <a:gd name="T28" fmla="*/ 68 w 362"/>
                  <a:gd name="T29" fmla="*/ 126 h 444"/>
                  <a:gd name="T30" fmla="*/ 104 w 362"/>
                  <a:gd name="T31" fmla="*/ 150 h 444"/>
                  <a:gd name="T32" fmla="*/ 170 w 362"/>
                  <a:gd name="T33" fmla="*/ 96 h 444"/>
                  <a:gd name="T34" fmla="*/ 218 w 362"/>
                  <a:gd name="T35" fmla="*/ 144 h 444"/>
                  <a:gd name="T36" fmla="*/ 188 w 362"/>
                  <a:gd name="T37" fmla="*/ 156 h 444"/>
                  <a:gd name="T38" fmla="*/ 164 w 362"/>
                  <a:gd name="T39" fmla="*/ 72 h 444"/>
                  <a:gd name="T40" fmla="*/ 86 w 362"/>
                  <a:gd name="T41" fmla="*/ 30 h 444"/>
                  <a:gd name="T42" fmla="*/ 50 w 362"/>
                  <a:gd name="T43" fmla="*/ 0 h 44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444"/>
                  <a:gd name="T68" fmla="*/ 362 w 362"/>
                  <a:gd name="T69" fmla="*/ 444 h 444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444">
                    <a:moveTo>
                      <a:pt x="362" y="444"/>
                    </a:moveTo>
                    <a:cubicBezTo>
                      <a:pt x="343" y="407"/>
                      <a:pt x="317" y="355"/>
                      <a:pt x="284" y="330"/>
                    </a:cubicBezTo>
                    <a:cubicBezTo>
                      <a:pt x="220" y="351"/>
                      <a:pt x="270" y="329"/>
                      <a:pt x="230" y="360"/>
                    </a:cubicBezTo>
                    <a:cubicBezTo>
                      <a:pt x="219" y="369"/>
                      <a:pt x="194" y="384"/>
                      <a:pt x="194" y="384"/>
                    </a:cubicBezTo>
                    <a:cubicBezTo>
                      <a:pt x="207" y="345"/>
                      <a:pt x="189" y="383"/>
                      <a:pt x="218" y="360"/>
                    </a:cubicBezTo>
                    <a:cubicBezTo>
                      <a:pt x="224" y="355"/>
                      <a:pt x="225" y="347"/>
                      <a:pt x="230" y="342"/>
                    </a:cubicBezTo>
                    <a:cubicBezTo>
                      <a:pt x="235" y="337"/>
                      <a:pt x="242" y="334"/>
                      <a:pt x="248" y="330"/>
                    </a:cubicBezTo>
                    <a:cubicBezTo>
                      <a:pt x="256" y="318"/>
                      <a:pt x="286" y="299"/>
                      <a:pt x="272" y="294"/>
                    </a:cubicBezTo>
                    <a:cubicBezTo>
                      <a:pt x="260" y="290"/>
                      <a:pt x="236" y="282"/>
                      <a:pt x="236" y="282"/>
                    </a:cubicBezTo>
                    <a:cubicBezTo>
                      <a:pt x="193" y="296"/>
                      <a:pt x="211" y="287"/>
                      <a:pt x="182" y="306"/>
                    </a:cubicBezTo>
                    <a:cubicBezTo>
                      <a:pt x="166" y="258"/>
                      <a:pt x="194" y="211"/>
                      <a:pt x="140" y="198"/>
                    </a:cubicBezTo>
                    <a:cubicBezTo>
                      <a:pt x="107" y="176"/>
                      <a:pt x="98" y="174"/>
                      <a:pt x="86" y="138"/>
                    </a:cubicBezTo>
                    <a:cubicBezTo>
                      <a:pt x="92" y="108"/>
                      <a:pt x="99" y="94"/>
                      <a:pt x="68" y="84"/>
                    </a:cubicBezTo>
                    <a:cubicBezTo>
                      <a:pt x="0" y="93"/>
                      <a:pt x="13" y="94"/>
                      <a:pt x="56" y="108"/>
                    </a:cubicBezTo>
                    <a:cubicBezTo>
                      <a:pt x="60" y="114"/>
                      <a:pt x="63" y="121"/>
                      <a:pt x="68" y="126"/>
                    </a:cubicBezTo>
                    <a:cubicBezTo>
                      <a:pt x="79" y="135"/>
                      <a:pt x="104" y="150"/>
                      <a:pt x="104" y="150"/>
                    </a:cubicBezTo>
                    <a:cubicBezTo>
                      <a:pt x="135" y="140"/>
                      <a:pt x="152" y="123"/>
                      <a:pt x="170" y="96"/>
                    </a:cubicBezTo>
                    <a:cubicBezTo>
                      <a:pt x="196" y="105"/>
                      <a:pt x="202" y="122"/>
                      <a:pt x="218" y="144"/>
                    </a:cubicBezTo>
                    <a:cubicBezTo>
                      <a:pt x="216" y="151"/>
                      <a:pt x="210" y="189"/>
                      <a:pt x="188" y="156"/>
                    </a:cubicBezTo>
                    <a:cubicBezTo>
                      <a:pt x="187" y="155"/>
                      <a:pt x="170" y="78"/>
                      <a:pt x="164" y="72"/>
                    </a:cubicBezTo>
                    <a:cubicBezTo>
                      <a:pt x="141" y="49"/>
                      <a:pt x="114" y="46"/>
                      <a:pt x="86" y="30"/>
                    </a:cubicBezTo>
                    <a:cubicBezTo>
                      <a:pt x="72" y="22"/>
                      <a:pt x="50" y="0"/>
                      <a:pt x="50" y="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3" name="Freeform 87"/>
              <p:cNvSpPr>
                <a:spLocks noChangeAspect="1"/>
              </p:cNvSpPr>
              <p:nvPr/>
            </p:nvSpPr>
            <p:spPr bwMode="auto">
              <a:xfrm>
                <a:off x="2117" y="1374"/>
                <a:ext cx="643" cy="438"/>
              </a:xfrm>
              <a:custGeom>
                <a:avLst/>
                <a:gdLst>
                  <a:gd name="T0" fmla="*/ 43 w 643"/>
                  <a:gd name="T1" fmla="*/ 438 h 438"/>
                  <a:gd name="T2" fmla="*/ 7 w 643"/>
                  <a:gd name="T3" fmla="*/ 336 h 438"/>
                  <a:gd name="T4" fmla="*/ 79 w 643"/>
                  <a:gd name="T5" fmla="*/ 282 h 438"/>
                  <a:gd name="T6" fmla="*/ 115 w 643"/>
                  <a:gd name="T7" fmla="*/ 306 h 438"/>
                  <a:gd name="T8" fmla="*/ 133 w 643"/>
                  <a:gd name="T9" fmla="*/ 318 h 438"/>
                  <a:gd name="T10" fmla="*/ 199 w 643"/>
                  <a:gd name="T11" fmla="*/ 336 h 438"/>
                  <a:gd name="T12" fmla="*/ 259 w 643"/>
                  <a:gd name="T13" fmla="*/ 384 h 438"/>
                  <a:gd name="T14" fmla="*/ 361 w 643"/>
                  <a:gd name="T15" fmla="*/ 246 h 438"/>
                  <a:gd name="T16" fmla="*/ 313 w 643"/>
                  <a:gd name="T17" fmla="*/ 126 h 438"/>
                  <a:gd name="T18" fmla="*/ 265 w 643"/>
                  <a:gd name="T19" fmla="*/ 132 h 438"/>
                  <a:gd name="T20" fmla="*/ 307 w 643"/>
                  <a:gd name="T21" fmla="*/ 78 h 438"/>
                  <a:gd name="T22" fmla="*/ 355 w 643"/>
                  <a:gd name="T23" fmla="*/ 0 h 438"/>
                  <a:gd name="T24" fmla="*/ 487 w 643"/>
                  <a:gd name="T25" fmla="*/ 48 h 438"/>
                  <a:gd name="T26" fmla="*/ 565 w 643"/>
                  <a:gd name="T27" fmla="*/ 210 h 438"/>
                  <a:gd name="T28" fmla="*/ 589 w 643"/>
                  <a:gd name="T29" fmla="*/ 180 h 438"/>
                  <a:gd name="T30" fmla="*/ 607 w 643"/>
                  <a:gd name="T31" fmla="*/ 114 h 438"/>
                  <a:gd name="T32" fmla="*/ 643 w 643"/>
                  <a:gd name="T33" fmla="*/ 30 h 4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43"/>
                  <a:gd name="T52" fmla="*/ 0 h 438"/>
                  <a:gd name="T53" fmla="*/ 643 w 643"/>
                  <a:gd name="T54" fmla="*/ 438 h 4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43" h="438">
                    <a:moveTo>
                      <a:pt x="43" y="438"/>
                    </a:moveTo>
                    <a:cubicBezTo>
                      <a:pt x="32" y="404"/>
                      <a:pt x="16" y="370"/>
                      <a:pt x="7" y="336"/>
                    </a:cubicBezTo>
                    <a:cubicBezTo>
                      <a:pt x="15" y="245"/>
                      <a:pt x="0" y="262"/>
                      <a:pt x="79" y="282"/>
                    </a:cubicBezTo>
                    <a:cubicBezTo>
                      <a:pt x="91" y="290"/>
                      <a:pt x="103" y="298"/>
                      <a:pt x="115" y="306"/>
                    </a:cubicBezTo>
                    <a:cubicBezTo>
                      <a:pt x="121" y="310"/>
                      <a:pt x="133" y="318"/>
                      <a:pt x="133" y="318"/>
                    </a:cubicBezTo>
                    <a:cubicBezTo>
                      <a:pt x="153" y="348"/>
                      <a:pt x="162" y="342"/>
                      <a:pt x="199" y="336"/>
                    </a:cubicBezTo>
                    <a:cubicBezTo>
                      <a:pt x="242" y="350"/>
                      <a:pt x="228" y="363"/>
                      <a:pt x="259" y="384"/>
                    </a:cubicBezTo>
                    <a:cubicBezTo>
                      <a:pt x="317" y="369"/>
                      <a:pt x="328" y="291"/>
                      <a:pt x="361" y="246"/>
                    </a:cubicBezTo>
                    <a:cubicBezTo>
                      <a:pt x="355" y="132"/>
                      <a:pt x="384" y="144"/>
                      <a:pt x="313" y="126"/>
                    </a:cubicBezTo>
                    <a:cubicBezTo>
                      <a:pt x="297" y="128"/>
                      <a:pt x="265" y="132"/>
                      <a:pt x="265" y="132"/>
                    </a:cubicBezTo>
                    <a:cubicBezTo>
                      <a:pt x="278" y="113"/>
                      <a:pt x="298" y="99"/>
                      <a:pt x="307" y="78"/>
                    </a:cubicBezTo>
                    <a:cubicBezTo>
                      <a:pt x="325" y="36"/>
                      <a:pt x="310" y="11"/>
                      <a:pt x="355" y="0"/>
                    </a:cubicBezTo>
                    <a:cubicBezTo>
                      <a:pt x="403" y="7"/>
                      <a:pt x="446" y="21"/>
                      <a:pt x="487" y="48"/>
                    </a:cubicBezTo>
                    <a:cubicBezTo>
                      <a:pt x="500" y="100"/>
                      <a:pt x="518" y="179"/>
                      <a:pt x="565" y="210"/>
                    </a:cubicBezTo>
                    <a:cubicBezTo>
                      <a:pt x="585" y="151"/>
                      <a:pt x="553" y="234"/>
                      <a:pt x="589" y="180"/>
                    </a:cubicBezTo>
                    <a:cubicBezTo>
                      <a:pt x="599" y="166"/>
                      <a:pt x="602" y="131"/>
                      <a:pt x="607" y="114"/>
                    </a:cubicBezTo>
                    <a:cubicBezTo>
                      <a:pt x="616" y="84"/>
                      <a:pt x="629" y="58"/>
                      <a:pt x="643" y="3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4" name="Freeform 88"/>
              <p:cNvSpPr>
                <a:spLocks noChangeAspect="1"/>
              </p:cNvSpPr>
              <p:nvPr/>
            </p:nvSpPr>
            <p:spPr bwMode="auto">
              <a:xfrm>
                <a:off x="2127" y="1386"/>
                <a:ext cx="123" cy="173"/>
              </a:xfrm>
              <a:custGeom>
                <a:avLst/>
                <a:gdLst>
                  <a:gd name="T0" fmla="*/ 123 w 123"/>
                  <a:gd name="T1" fmla="*/ 0 h 173"/>
                  <a:gd name="T2" fmla="*/ 69 w 123"/>
                  <a:gd name="T3" fmla="*/ 60 h 173"/>
                  <a:gd name="T4" fmla="*/ 75 w 123"/>
                  <a:gd name="T5" fmla="*/ 96 h 173"/>
                  <a:gd name="T6" fmla="*/ 93 w 123"/>
                  <a:gd name="T7" fmla="*/ 108 h 173"/>
                  <a:gd name="T8" fmla="*/ 45 w 123"/>
                  <a:gd name="T9" fmla="*/ 168 h 173"/>
                  <a:gd name="T10" fmla="*/ 9 w 123"/>
                  <a:gd name="T11" fmla="*/ 162 h 173"/>
                  <a:gd name="T12" fmla="*/ 27 w 123"/>
                  <a:gd name="T13" fmla="*/ 120 h 17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3"/>
                  <a:gd name="T22" fmla="*/ 0 h 173"/>
                  <a:gd name="T23" fmla="*/ 123 w 123"/>
                  <a:gd name="T24" fmla="*/ 173 h 17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3" h="173">
                    <a:moveTo>
                      <a:pt x="123" y="0"/>
                    </a:moveTo>
                    <a:cubicBezTo>
                      <a:pt x="93" y="10"/>
                      <a:pt x="79" y="31"/>
                      <a:pt x="69" y="60"/>
                    </a:cubicBezTo>
                    <a:cubicBezTo>
                      <a:pt x="71" y="72"/>
                      <a:pt x="70" y="85"/>
                      <a:pt x="75" y="96"/>
                    </a:cubicBezTo>
                    <a:cubicBezTo>
                      <a:pt x="78" y="102"/>
                      <a:pt x="91" y="101"/>
                      <a:pt x="93" y="108"/>
                    </a:cubicBezTo>
                    <a:cubicBezTo>
                      <a:pt x="103" y="138"/>
                      <a:pt x="66" y="161"/>
                      <a:pt x="45" y="168"/>
                    </a:cubicBezTo>
                    <a:cubicBezTo>
                      <a:pt x="33" y="166"/>
                      <a:pt x="15" y="173"/>
                      <a:pt x="9" y="162"/>
                    </a:cubicBezTo>
                    <a:cubicBezTo>
                      <a:pt x="0" y="146"/>
                      <a:pt x="17" y="130"/>
                      <a:pt x="27" y="120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59" name="Freeform 89"/>
            <p:cNvSpPr>
              <a:spLocks noChangeAspect="1"/>
            </p:cNvSpPr>
            <p:nvPr/>
          </p:nvSpPr>
          <p:spPr bwMode="auto">
            <a:xfrm rot="10800000">
              <a:off x="4506913" y="1952626"/>
              <a:ext cx="373063" cy="252413"/>
            </a:xfrm>
            <a:custGeom>
              <a:avLst/>
              <a:gdLst>
                <a:gd name="T0" fmla="*/ 0 w 260"/>
                <a:gd name="T1" fmla="*/ 2 h 193"/>
                <a:gd name="T2" fmla="*/ 6 w 260"/>
                <a:gd name="T3" fmla="*/ 2 h 193"/>
                <a:gd name="T4" fmla="*/ 10 w 260"/>
                <a:gd name="T5" fmla="*/ 2 h 193"/>
                <a:gd name="T6" fmla="*/ 5 w 260"/>
                <a:gd name="T7" fmla="*/ 2 h 193"/>
                <a:gd name="T8" fmla="*/ 5 w 260"/>
                <a:gd name="T9" fmla="*/ 2 h 193"/>
                <a:gd name="T10" fmla="*/ 6 w 260"/>
                <a:gd name="T11" fmla="*/ 2 h 193"/>
                <a:gd name="T12" fmla="*/ 12 w 260"/>
                <a:gd name="T13" fmla="*/ 2 h 193"/>
                <a:gd name="T14" fmla="*/ 15 w 260"/>
                <a:gd name="T15" fmla="*/ 2 h 193"/>
                <a:gd name="T16" fmla="*/ 14 w 260"/>
                <a:gd name="T17" fmla="*/ 2 h 1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0"/>
                <a:gd name="T28" fmla="*/ 0 h 193"/>
                <a:gd name="T29" fmla="*/ 260 w 260"/>
                <a:gd name="T30" fmla="*/ 193 h 19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0" h="193">
                  <a:moveTo>
                    <a:pt x="0" y="193"/>
                  </a:moveTo>
                  <a:cubicBezTo>
                    <a:pt x="18" y="138"/>
                    <a:pt x="59" y="133"/>
                    <a:pt x="108" y="121"/>
                  </a:cubicBezTo>
                  <a:cubicBezTo>
                    <a:pt x="128" y="116"/>
                    <a:pt x="162" y="91"/>
                    <a:pt x="162" y="91"/>
                  </a:cubicBezTo>
                  <a:cubicBezTo>
                    <a:pt x="156" y="54"/>
                    <a:pt x="159" y="0"/>
                    <a:pt x="78" y="61"/>
                  </a:cubicBezTo>
                  <a:cubicBezTo>
                    <a:pt x="65" y="71"/>
                    <a:pt x="76" y="95"/>
                    <a:pt x="84" y="109"/>
                  </a:cubicBezTo>
                  <a:cubicBezTo>
                    <a:pt x="88" y="116"/>
                    <a:pt x="100" y="113"/>
                    <a:pt x="108" y="115"/>
                  </a:cubicBezTo>
                  <a:cubicBezTo>
                    <a:pt x="158" y="129"/>
                    <a:pt x="83" y="117"/>
                    <a:pt x="198" y="127"/>
                  </a:cubicBezTo>
                  <a:cubicBezTo>
                    <a:pt x="218" y="140"/>
                    <a:pt x="238" y="147"/>
                    <a:pt x="258" y="157"/>
                  </a:cubicBezTo>
                  <a:cubicBezTo>
                    <a:pt x="260" y="158"/>
                    <a:pt x="254" y="157"/>
                    <a:pt x="252" y="157"/>
                  </a:cubicBezTo>
                </a:path>
              </a:pathLst>
            </a:custGeom>
            <a:noFill/>
            <a:ln w="15875">
              <a:solidFill>
                <a:srgbClr val="02947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90"/>
            <p:cNvSpPr>
              <a:spLocks noChangeAspect="1"/>
            </p:cNvSpPr>
            <p:nvPr/>
          </p:nvSpPr>
          <p:spPr bwMode="auto">
            <a:xfrm rot="10800000">
              <a:off x="4826001" y="1860551"/>
              <a:ext cx="304800" cy="455613"/>
            </a:xfrm>
            <a:custGeom>
              <a:avLst/>
              <a:gdLst>
                <a:gd name="T0" fmla="*/ 5 w 213"/>
                <a:gd name="T1" fmla="*/ 2 h 350"/>
                <a:gd name="T2" fmla="*/ 5 w 213"/>
                <a:gd name="T3" fmla="*/ 2 h 350"/>
                <a:gd name="T4" fmla="*/ 5 w 213"/>
                <a:gd name="T5" fmla="*/ 2 h 350"/>
                <a:gd name="T6" fmla="*/ 5 w 213"/>
                <a:gd name="T7" fmla="*/ 2 h 350"/>
                <a:gd name="T8" fmla="*/ 8 w 213"/>
                <a:gd name="T9" fmla="*/ 2 h 350"/>
                <a:gd name="T10" fmla="*/ 10 w 213"/>
                <a:gd name="T11" fmla="*/ 2 h 350"/>
                <a:gd name="T12" fmla="*/ 11 w 213"/>
                <a:gd name="T13" fmla="*/ 2 h 350"/>
                <a:gd name="T14" fmla="*/ 12 w 213"/>
                <a:gd name="T15" fmla="*/ 2 h 35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350"/>
                <a:gd name="T26" fmla="*/ 213 w 213"/>
                <a:gd name="T27" fmla="*/ 350 h 35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350">
                  <a:moveTo>
                    <a:pt x="87" y="350"/>
                  </a:moveTo>
                  <a:cubicBezTo>
                    <a:pt x="48" y="343"/>
                    <a:pt x="42" y="339"/>
                    <a:pt x="21" y="308"/>
                  </a:cubicBezTo>
                  <a:cubicBezTo>
                    <a:pt x="14" y="268"/>
                    <a:pt x="0" y="220"/>
                    <a:pt x="39" y="194"/>
                  </a:cubicBezTo>
                  <a:cubicBezTo>
                    <a:pt x="44" y="146"/>
                    <a:pt x="39" y="134"/>
                    <a:pt x="75" y="110"/>
                  </a:cubicBezTo>
                  <a:cubicBezTo>
                    <a:pt x="90" y="88"/>
                    <a:pt x="119" y="73"/>
                    <a:pt x="141" y="56"/>
                  </a:cubicBezTo>
                  <a:cubicBezTo>
                    <a:pt x="152" y="47"/>
                    <a:pt x="165" y="40"/>
                    <a:pt x="177" y="32"/>
                  </a:cubicBezTo>
                  <a:cubicBezTo>
                    <a:pt x="183" y="28"/>
                    <a:pt x="195" y="20"/>
                    <a:pt x="195" y="20"/>
                  </a:cubicBezTo>
                  <a:cubicBezTo>
                    <a:pt x="208" y="0"/>
                    <a:pt x="200" y="2"/>
                    <a:pt x="213" y="2"/>
                  </a:cubicBezTo>
                </a:path>
              </a:pathLst>
            </a:custGeom>
            <a:noFill/>
            <a:ln w="15875">
              <a:solidFill>
                <a:srgbClr val="02947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61" name="Group 91"/>
            <p:cNvGrpSpPr>
              <a:grpSpLocks noChangeAspect="1"/>
            </p:cNvGrpSpPr>
            <p:nvPr/>
          </p:nvGrpSpPr>
          <p:grpSpPr bwMode="auto">
            <a:xfrm>
              <a:off x="3835401" y="1339851"/>
              <a:ext cx="793750" cy="1235075"/>
              <a:chOff x="2004" y="1815"/>
              <a:chExt cx="555" cy="910"/>
            </a:xfrm>
          </p:grpSpPr>
          <p:sp>
            <p:nvSpPr>
              <p:cNvPr id="79" name="Freeform 92"/>
              <p:cNvSpPr>
                <a:spLocks noChangeAspect="1"/>
              </p:cNvSpPr>
              <p:nvPr/>
            </p:nvSpPr>
            <p:spPr bwMode="auto">
              <a:xfrm>
                <a:off x="2004" y="1941"/>
                <a:ext cx="414" cy="117"/>
              </a:xfrm>
              <a:custGeom>
                <a:avLst/>
                <a:gdLst>
                  <a:gd name="T0" fmla="*/ 414 w 414"/>
                  <a:gd name="T1" fmla="*/ 33 h 117"/>
                  <a:gd name="T2" fmla="*/ 336 w 414"/>
                  <a:gd name="T3" fmla="*/ 9 h 117"/>
                  <a:gd name="T4" fmla="*/ 264 w 414"/>
                  <a:gd name="T5" fmla="*/ 15 h 117"/>
                  <a:gd name="T6" fmla="*/ 252 w 414"/>
                  <a:gd name="T7" fmla="*/ 75 h 117"/>
                  <a:gd name="T8" fmla="*/ 216 w 414"/>
                  <a:gd name="T9" fmla="*/ 51 h 117"/>
                  <a:gd name="T10" fmla="*/ 198 w 414"/>
                  <a:gd name="T11" fmla="*/ 39 h 117"/>
                  <a:gd name="T12" fmla="*/ 186 w 414"/>
                  <a:gd name="T13" fmla="*/ 21 h 117"/>
                  <a:gd name="T14" fmla="*/ 180 w 414"/>
                  <a:gd name="T15" fmla="*/ 69 h 117"/>
                  <a:gd name="T16" fmla="*/ 120 w 414"/>
                  <a:gd name="T17" fmla="*/ 81 h 117"/>
                  <a:gd name="T18" fmla="*/ 102 w 414"/>
                  <a:gd name="T19" fmla="*/ 69 h 117"/>
                  <a:gd name="T20" fmla="*/ 96 w 414"/>
                  <a:gd name="T21" fmla="*/ 21 h 117"/>
                  <a:gd name="T22" fmla="*/ 60 w 414"/>
                  <a:gd name="T23" fmla="*/ 27 h 117"/>
                  <a:gd name="T24" fmla="*/ 12 w 414"/>
                  <a:gd name="T25" fmla="*/ 63 h 117"/>
                  <a:gd name="T26" fmla="*/ 0 w 414"/>
                  <a:gd name="T27" fmla="*/ 117 h 1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14"/>
                  <a:gd name="T43" fmla="*/ 0 h 117"/>
                  <a:gd name="T44" fmla="*/ 414 w 414"/>
                  <a:gd name="T45" fmla="*/ 117 h 1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14" h="117">
                    <a:moveTo>
                      <a:pt x="414" y="33"/>
                    </a:moveTo>
                    <a:cubicBezTo>
                      <a:pt x="388" y="24"/>
                      <a:pt x="363" y="16"/>
                      <a:pt x="336" y="9"/>
                    </a:cubicBezTo>
                    <a:cubicBezTo>
                      <a:pt x="312" y="11"/>
                      <a:pt x="283" y="0"/>
                      <a:pt x="264" y="15"/>
                    </a:cubicBezTo>
                    <a:cubicBezTo>
                      <a:pt x="248" y="28"/>
                      <a:pt x="268" y="63"/>
                      <a:pt x="252" y="75"/>
                    </a:cubicBezTo>
                    <a:cubicBezTo>
                      <a:pt x="240" y="84"/>
                      <a:pt x="228" y="59"/>
                      <a:pt x="216" y="51"/>
                    </a:cubicBezTo>
                    <a:cubicBezTo>
                      <a:pt x="210" y="47"/>
                      <a:pt x="198" y="39"/>
                      <a:pt x="198" y="39"/>
                    </a:cubicBezTo>
                    <a:cubicBezTo>
                      <a:pt x="194" y="33"/>
                      <a:pt x="190" y="15"/>
                      <a:pt x="186" y="21"/>
                    </a:cubicBezTo>
                    <a:cubicBezTo>
                      <a:pt x="178" y="35"/>
                      <a:pt x="187" y="54"/>
                      <a:pt x="180" y="69"/>
                    </a:cubicBezTo>
                    <a:cubicBezTo>
                      <a:pt x="177" y="75"/>
                      <a:pt x="130" y="80"/>
                      <a:pt x="120" y="81"/>
                    </a:cubicBezTo>
                    <a:cubicBezTo>
                      <a:pt x="114" y="77"/>
                      <a:pt x="105" y="76"/>
                      <a:pt x="102" y="69"/>
                    </a:cubicBezTo>
                    <a:cubicBezTo>
                      <a:pt x="96" y="54"/>
                      <a:pt x="107" y="32"/>
                      <a:pt x="96" y="21"/>
                    </a:cubicBezTo>
                    <a:cubicBezTo>
                      <a:pt x="87" y="12"/>
                      <a:pt x="72" y="25"/>
                      <a:pt x="60" y="27"/>
                    </a:cubicBezTo>
                    <a:cubicBezTo>
                      <a:pt x="52" y="88"/>
                      <a:pt x="58" y="78"/>
                      <a:pt x="12" y="63"/>
                    </a:cubicBezTo>
                    <a:cubicBezTo>
                      <a:pt x="6" y="81"/>
                      <a:pt x="0" y="98"/>
                      <a:pt x="0" y="117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80" name="Freeform 93"/>
              <p:cNvSpPr>
                <a:spLocks noChangeAspect="1"/>
              </p:cNvSpPr>
              <p:nvPr/>
            </p:nvSpPr>
            <p:spPr bwMode="auto">
              <a:xfrm>
                <a:off x="2028" y="1998"/>
                <a:ext cx="384" cy="228"/>
              </a:xfrm>
              <a:custGeom>
                <a:avLst/>
                <a:gdLst>
                  <a:gd name="T0" fmla="*/ 384 w 384"/>
                  <a:gd name="T1" fmla="*/ 0 h 228"/>
                  <a:gd name="T2" fmla="*/ 360 w 384"/>
                  <a:gd name="T3" fmla="*/ 60 h 228"/>
                  <a:gd name="T4" fmla="*/ 300 w 384"/>
                  <a:gd name="T5" fmla="*/ 78 h 228"/>
                  <a:gd name="T6" fmla="*/ 258 w 384"/>
                  <a:gd name="T7" fmla="*/ 72 h 228"/>
                  <a:gd name="T8" fmla="*/ 246 w 384"/>
                  <a:gd name="T9" fmla="*/ 156 h 228"/>
                  <a:gd name="T10" fmla="*/ 180 w 384"/>
                  <a:gd name="T11" fmla="*/ 126 h 228"/>
                  <a:gd name="T12" fmla="*/ 174 w 384"/>
                  <a:gd name="T13" fmla="*/ 108 h 228"/>
                  <a:gd name="T14" fmla="*/ 150 w 384"/>
                  <a:gd name="T15" fmla="*/ 102 h 228"/>
                  <a:gd name="T16" fmla="*/ 120 w 384"/>
                  <a:gd name="T17" fmla="*/ 108 h 228"/>
                  <a:gd name="T18" fmla="*/ 102 w 384"/>
                  <a:gd name="T19" fmla="*/ 192 h 228"/>
                  <a:gd name="T20" fmla="*/ 90 w 384"/>
                  <a:gd name="T21" fmla="*/ 228 h 228"/>
                  <a:gd name="T22" fmla="*/ 48 w 384"/>
                  <a:gd name="T23" fmla="*/ 222 h 228"/>
                  <a:gd name="T24" fmla="*/ 36 w 384"/>
                  <a:gd name="T25" fmla="*/ 204 h 228"/>
                  <a:gd name="T26" fmla="*/ 0 w 384"/>
                  <a:gd name="T27" fmla="*/ 192 h 22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84"/>
                  <a:gd name="T43" fmla="*/ 0 h 228"/>
                  <a:gd name="T44" fmla="*/ 384 w 384"/>
                  <a:gd name="T45" fmla="*/ 228 h 22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84" h="228">
                    <a:moveTo>
                      <a:pt x="384" y="0"/>
                    </a:moveTo>
                    <a:cubicBezTo>
                      <a:pt x="378" y="17"/>
                      <a:pt x="377" y="50"/>
                      <a:pt x="360" y="60"/>
                    </a:cubicBezTo>
                    <a:cubicBezTo>
                      <a:pt x="350" y="66"/>
                      <a:pt x="314" y="74"/>
                      <a:pt x="300" y="78"/>
                    </a:cubicBezTo>
                    <a:cubicBezTo>
                      <a:pt x="331" y="31"/>
                      <a:pt x="279" y="65"/>
                      <a:pt x="258" y="72"/>
                    </a:cubicBezTo>
                    <a:cubicBezTo>
                      <a:pt x="236" y="105"/>
                      <a:pt x="240" y="111"/>
                      <a:pt x="246" y="156"/>
                    </a:cubicBezTo>
                    <a:cubicBezTo>
                      <a:pt x="214" y="177"/>
                      <a:pt x="196" y="158"/>
                      <a:pt x="180" y="126"/>
                    </a:cubicBezTo>
                    <a:cubicBezTo>
                      <a:pt x="177" y="120"/>
                      <a:pt x="179" y="112"/>
                      <a:pt x="174" y="108"/>
                    </a:cubicBezTo>
                    <a:cubicBezTo>
                      <a:pt x="168" y="103"/>
                      <a:pt x="158" y="104"/>
                      <a:pt x="150" y="102"/>
                    </a:cubicBezTo>
                    <a:cubicBezTo>
                      <a:pt x="140" y="104"/>
                      <a:pt x="128" y="102"/>
                      <a:pt x="120" y="108"/>
                    </a:cubicBezTo>
                    <a:cubicBezTo>
                      <a:pt x="111" y="114"/>
                      <a:pt x="107" y="175"/>
                      <a:pt x="102" y="192"/>
                    </a:cubicBezTo>
                    <a:cubicBezTo>
                      <a:pt x="98" y="204"/>
                      <a:pt x="90" y="228"/>
                      <a:pt x="90" y="228"/>
                    </a:cubicBezTo>
                    <a:cubicBezTo>
                      <a:pt x="76" y="226"/>
                      <a:pt x="61" y="228"/>
                      <a:pt x="48" y="222"/>
                    </a:cubicBezTo>
                    <a:cubicBezTo>
                      <a:pt x="41" y="219"/>
                      <a:pt x="41" y="209"/>
                      <a:pt x="36" y="204"/>
                    </a:cubicBezTo>
                    <a:cubicBezTo>
                      <a:pt x="33" y="201"/>
                      <a:pt x="0" y="174"/>
                      <a:pt x="0" y="192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81" name="Freeform 94"/>
              <p:cNvSpPr>
                <a:spLocks noChangeAspect="1"/>
              </p:cNvSpPr>
              <p:nvPr/>
            </p:nvSpPr>
            <p:spPr bwMode="auto">
              <a:xfrm>
                <a:off x="2046" y="2094"/>
                <a:ext cx="396" cy="312"/>
              </a:xfrm>
              <a:custGeom>
                <a:avLst/>
                <a:gdLst>
                  <a:gd name="T0" fmla="*/ 396 w 396"/>
                  <a:gd name="T1" fmla="*/ 0 h 312"/>
                  <a:gd name="T2" fmla="*/ 318 w 396"/>
                  <a:gd name="T3" fmla="*/ 30 h 312"/>
                  <a:gd name="T4" fmla="*/ 354 w 396"/>
                  <a:gd name="T5" fmla="*/ 120 h 312"/>
                  <a:gd name="T6" fmla="*/ 300 w 396"/>
                  <a:gd name="T7" fmla="*/ 114 h 312"/>
                  <a:gd name="T8" fmla="*/ 252 w 396"/>
                  <a:gd name="T9" fmla="*/ 144 h 312"/>
                  <a:gd name="T10" fmla="*/ 246 w 396"/>
                  <a:gd name="T11" fmla="*/ 168 h 312"/>
                  <a:gd name="T12" fmla="*/ 162 w 396"/>
                  <a:gd name="T13" fmla="*/ 192 h 312"/>
                  <a:gd name="T14" fmla="*/ 144 w 396"/>
                  <a:gd name="T15" fmla="*/ 186 h 312"/>
                  <a:gd name="T16" fmla="*/ 198 w 396"/>
                  <a:gd name="T17" fmla="*/ 150 h 312"/>
                  <a:gd name="T18" fmla="*/ 90 w 396"/>
                  <a:gd name="T19" fmla="*/ 240 h 312"/>
                  <a:gd name="T20" fmla="*/ 12 w 396"/>
                  <a:gd name="T21" fmla="*/ 228 h 312"/>
                  <a:gd name="T22" fmla="*/ 30 w 396"/>
                  <a:gd name="T23" fmla="*/ 264 h 312"/>
                  <a:gd name="T24" fmla="*/ 0 w 396"/>
                  <a:gd name="T25" fmla="*/ 312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6"/>
                  <a:gd name="T40" fmla="*/ 0 h 312"/>
                  <a:gd name="T41" fmla="*/ 396 w 396"/>
                  <a:gd name="T42" fmla="*/ 312 h 31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6" h="312">
                    <a:moveTo>
                      <a:pt x="396" y="0"/>
                    </a:moveTo>
                    <a:cubicBezTo>
                      <a:pt x="371" y="16"/>
                      <a:pt x="346" y="21"/>
                      <a:pt x="318" y="30"/>
                    </a:cubicBezTo>
                    <a:cubicBezTo>
                      <a:pt x="289" y="73"/>
                      <a:pt x="316" y="101"/>
                      <a:pt x="354" y="120"/>
                    </a:cubicBezTo>
                    <a:cubicBezTo>
                      <a:pt x="329" y="137"/>
                      <a:pt x="324" y="130"/>
                      <a:pt x="300" y="114"/>
                    </a:cubicBezTo>
                    <a:cubicBezTo>
                      <a:pt x="257" y="128"/>
                      <a:pt x="271" y="115"/>
                      <a:pt x="252" y="144"/>
                    </a:cubicBezTo>
                    <a:cubicBezTo>
                      <a:pt x="250" y="152"/>
                      <a:pt x="252" y="162"/>
                      <a:pt x="246" y="168"/>
                    </a:cubicBezTo>
                    <a:cubicBezTo>
                      <a:pt x="237" y="177"/>
                      <a:pt x="170" y="191"/>
                      <a:pt x="162" y="192"/>
                    </a:cubicBezTo>
                    <a:cubicBezTo>
                      <a:pt x="156" y="190"/>
                      <a:pt x="146" y="192"/>
                      <a:pt x="144" y="186"/>
                    </a:cubicBezTo>
                    <a:cubicBezTo>
                      <a:pt x="131" y="154"/>
                      <a:pt x="184" y="153"/>
                      <a:pt x="198" y="150"/>
                    </a:cubicBezTo>
                    <a:cubicBezTo>
                      <a:pt x="241" y="215"/>
                      <a:pt x="131" y="235"/>
                      <a:pt x="90" y="240"/>
                    </a:cubicBezTo>
                    <a:cubicBezTo>
                      <a:pt x="57" y="262"/>
                      <a:pt x="47" y="237"/>
                      <a:pt x="12" y="228"/>
                    </a:cubicBezTo>
                    <a:cubicBezTo>
                      <a:pt x="16" y="241"/>
                      <a:pt x="28" y="251"/>
                      <a:pt x="30" y="264"/>
                    </a:cubicBezTo>
                    <a:cubicBezTo>
                      <a:pt x="33" y="281"/>
                      <a:pt x="10" y="302"/>
                      <a:pt x="0" y="312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82" name="Freeform 95"/>
              <p:cNvSpPr>
                <a:spLocks noChangeAspect="1"/>
              </p:cNvSpPr>
              <p:nvPr/>
            </p:nvSpPr>
            <p:spPr bwMode="auto">
              <a:xfrm>
                <a:off x="2166" y="2124"/>
                <a:ext cx="393" cy="438"/>
              </a:xfrm>
              <a:custGeom>
                <a:avLst/>
                <a:gdLst>
                  <a:gd name="T0" fmla="*/ 342 w 393"/>
                  <a:gd name="T1" fmla="*/ 12 h 438"/>
                  <a:gd name="T2" fmla="*/ 288 w 393"/>
                  <a:gd name="T3" fmla="*/ 12 h 438"/>
                  <a:gd name="T4" fmla="*/ 264 w 393"/>
                  <a:gd name="T5" fmla="*/ 66 h 438"/>
                  <a:gd name="T6" fmla="*/ 342 w 393"/>
                  <a:gd name="T7" fmla="*/ 72 h 438"/>
                  <a:gd name="T8" fmla="*/ 318 w 393"/>
                  <a:gd name="T9" fmla="*/ 120 h 438"/>
                  <a:gd name="T10" fmla="*/ 294 w 393"/>
                  <a:gd name="T11" fmla="*/ 114 h 438"/>
                  <a:gd name="T12" fmla="*/ 330 w 393"/>
                  <a:gd name="T13" fmla="*/ 102 h 438"/>
                  <a:gd name="T14" fmla="*/ 342 w 393"/>
                  <a:gd name="T15" fmla="*/ 126 h 438"/>
                  <a:gd name="T16" fmla="*/ 318 w 393"/>
                  <a:gd name="T17" fmla="*/ 144 h 438"/>
                  <a:gd name="T18" fmla="*/ 204 w 393"/>
                  <a:gd name="T19" fmla="*/ 168 h 438"/>
                  <a:gd name="T20" fmla="*/ 180 w 393"/>
                  <a:gd name="T21" fmla="*/ 204 h 438"/>
                  <a:gd name="T22" fmla="*/ 168 w 393"/>
                  <a:gd name="T23" fmla="*/ 240 h 438"/>
                  <a:gd name="T24" fmla="*/ 174 w 393"/>
                  <a:gd name="T25" fmla="*/ 258 h 438"/>
                  <a:gd name="T26" fmla="*/ 156 w 393"/>
                  <a:gd name="T27" fmla="*/ 270 h 438"/>
                  <a:gd name="T28" fmla="*/ 60 w 393"/>
                  <a:gd name="T29" fmla="*/ 294 h 438"/>
                  <a:gd name="T30" fmla="*/ 60 w 393"/>
                  <a:gd name="T31" fmla="*/ 378 h 438"/>
                  <a:gd name="T32" fmla="*/ 0 w 393"/>
                  <a:gd name="T33" fmla="*/ 384 h 438"/>
                  <a:gd name="T34" fmla="*/ 6 w 393"/>
                  <a:gd name="T35" fmla="*/ 420 h 438"/>
                  <a:gd name="T36" fmla="*/ 12 w 393"/>
                  <a:gd name="T37" fmla="*/ 438 h 43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93"/>
                  <a:gd name="T58" fmla="*/ 0 h 438"/>
                  <a:gd name="T59" fmla="*/ 393 w 393"/>
                  <a:gd name="T60" fmla="*/ 438 h 43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93" h="438">
                    <a:moveTo>
                      <a:pt x="342" y="12"/>
                    </a:moveTo>
                    <a:cubicBezTo>
                      <a:pt x="327" y="10"/>
                      <a:pt x="303" y="0"/>
                      <a:pt x="288" y="12"/>
                    </a:cubicBezTo>
                    <a:cubicBezTo>
                      <a:pt x="273" y="24"/>
                      <a:pt x="264" y="66"/>
                      <a:pt x="264" y="66"/>
                    </a:cubicBezTo>
                    <a:cubicBezTo>
                      <a:pt x="287" y="74"/>
                      <a:pt x="313" y="68"/>
                      <a:pt x="342" y="72"/>
                    </a:cubicBezTo>
                    <a:cubicBezTo>
                      <a:pt x="393" y="89"/>
                      <a:pt x="339" y="113"/>
                      <a:pt x="318" y="120"/>
                    </a:cubicBezTo>
                    <a:cubicBezTo>
                      <a:pt x="310" y="118"/>
                      <a:pt x="289" y="121"/>
                      <a:pt x="294" y="114"/>
                    </a:cubicBezTo>
                    <a:cubicBezTo>
                      <a:pt x="301" y="103"/>
                      <a:pt x="330" y="102"/>
                      <a:pt x="330" y="102"/>
                    </a:cubicBezTo>
                    <a:cubicBezTo>
                      <a:pt x="334" y="110"/>
                      <a:pt x="344" y="117"/>
                      <a:pt x="342" y="126"/>
                    </a:cubicBezTo>
                    <a:cubicBezTo>
                      <a:pt x="339" y="136"/>
                      <a:pt x="327" y="139"/>
                      <a:pt x="318" y="144"/>
                    </a:cubicBezTo>
                    <a:cubicBezTo>
                      <a:pt x="286" y="162"/>
                      <a:pt x="240" y="161"/>
                      <a:pt x="204" y="168"/>
                    </a:cubicBezTo>
                    <a:cubicBezTo>
                      <a:pt x="196" y="180"/>
                      <a:pt x="185" y="190"/>
                      <a:pt x="180" y="204"/>
                    </a:cubicBezTo>
                    <a:cubicBezTo>
                      <a:pt x="176" y="216"/>
                      <a:pt x="168" y="240"/>
                      <a:pt x="168" y="240"/>
                    </a:cubicBezTo>
                    <a:cubicBezTo>
                      <a:pt x="170" y="246"/>
                      <a:pt x="176" y="252"/>
                      <a:pt x="174" y="258"/>
                    </a:cubicBezTo>
                    <a:cubicBezTo>
                      <a:pt x="171" y="265"/>
                      <a:pt x="162" y="267"/>
                      <a:pt x="156" y="270"/>
                    </a:cubicBezTo>
                    <a:cubicBezTo>
                      <a:pt x="128" y="284"/>
                      <a:pt x="90" y="289"/>
                      <a:pt x="60" y="294"/>
                    </a:cubicBezTo>
                    <a:cubicBezTo>
                      <a:pt x="62" y="305"/>
                      <a:pt x="74" y="367"/>
                      <a:pt x="60" y="378"/>
                    </a:cubicBezTo>
                    <a:cubicBezTo>
                      <a:pt x="44" y="390"/>
                      <a:pt x="20" y="382"/>
                      <a:pt x="0" y="384"/>
                    </a:cubicBezTo>
                    <a:cubicBezTo>
                      <a:pt x="2" y="396"/>
                      <a:pt x="3" y="408"/>
                      <a:pt x="6" y="420"/>
                    </a:cubicBezTo>
                    <a:cubicBezTo>
                      <a:pt x="7" y="426"/>
                      <a:pt x="12" y="438"/>
                      <a:pt x="12" y="438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83" name="Freeform 96"/>
              <p:cNvSpPr>
                <a:spLocks noChangeAspect="1"/>
              </p:cNvSpPr>
              <p:nvPr/>
            </p:nvSpPr>
            <p:spPr bwMode="auto">
              <a:xfrm>
                <a:off x="2324" y="2220"/>
                <a:ext cx="88" cy="438"/>
              </a:xfrm>
              <a:custGeom>
                <a:avLst/>
                <a:gdLst>
                  <a:gd name="T0" fmla="*/ 16 w 88"/>
                  <a:gd name="T1" fmla="*/ 0 h 438"/>
                  <a:gd name="T2" fmla="*/ 52 w 88"/>
                  <a:gd name="T3" fmla="*/ 96 h 438"/>
                  <a:gd name="T4" fmla="*/ 58 w 88"/>
                  <a:gd name="T5" fmla="*/ 114 h 438"/>
                  <a:gd name="T6" fmla="*/ 70 w 88"/>
                  <a:gd name="T7" fmla="*/ 132 h 438"/>
                  <a:gd name="T8" fmla="*/ 46 w 88"/>
                  <a:gd name="T9" fmla="*/ 138 h 438"/>
                  <a:gd name="T10" fmla="*/ 10 w 88"/>
                  <a:gd name="T11" fmla="*/ 156 h 438"/>
                  <a:gd name="T12" fmla="*/ 40 w 88"/>
                  <a:gd name="T13" fmla="*/ 204 h 438"/>
                  <a:gd name="T14" fmla="*/ 64 w 88"/>
                  <a:gd name="T15" fmla="*/ 264 h 438"/>
                  <a:gd name="T16" fmla="*/ 58 w 88"/>
                  <a:gd name="T17" fmla="*/ 294 h 438"/>
                  <a:gd name="T18" fmla="*/ 22 w 88"/>
                  <a:gd name="T19" fmla="*/ 318 h 438"/>
                  <a:gd name="T20" fmla="*/ 28 w 88"/>
                  <a:gd name="T21" fmla="*/ 354 h 438"/>
                  <a:gd name="T22" fmla="*/ 46 w 88"/>
                  <a:gd name="T23" fmla="*/ 360 h 438"/>
                  <a:gd name="T24" fmla="*/ 52 w 88"/>
                  <a:gd name="T25" fmla="*/ 378 h 438"/>
                  <a:gd name="T26" fmla="*/ 88 w 88"/>
                  <a:gd name="T27" fmla="*/ 390 h 438"/>
                  <a:gd name="T28" fmla="*/ 28 w 88"/>
                  <a:gd name="T29" fmla="*/ 438 h 43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88"/>
                  <a:gd name="T46" fmla="*/ 0 h 438"/>
                  <a:gd name="T47" fmla="*/ 88 w 88"/>
                  <a:gd name="T48" fmla="*/ 438 h 43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88" h="438">
                    <a:moveTo>
                      <a:pt x="16" y="0"/>
                    </a:moveTo>
                    <a:cubicBezTo>
                      <a:pt x="0" y="47"/>
                      <a:pt x="6" y="81"/>
                      <a:pt x="52" y="96"/>
                    </a:cubicBezTo>
                    <a:cubicBezTo>
                      <a:pt x="54" y="102"/>
                      <a:pt x="55" y="108"/>
                      <a:pt x="58" y="114"/>
                    </a:cubicBezTo>
                    <a:cubicBezTo>
                      <a:pt x="61" y="120"/>
                      <a:pt x="73" y="126"/>
                      <a:pt x="70" y="132"/>
                    </a:cubicBezTo>
                    <a:cubicBezTo>
                      <a:pt x="66" y="139"/>
                      <a:pt x="54" y="136"/>
                      <a:pt x="46" y="138"/>
                    </a:cubicBezTo>
                    <a:cubicBezTo>
                      <a:pt x="24" y="144"/>
                      <a:pt x="30" y="143"/>
                      <a:pt x="10" y="156"/>
                    </a:cubicBezTo>
                    <a:cubicBezTo>
                      <a:pt x="17" y="182"/>
                      <a:pt x="14" y="195"/>
                      <a:pt x="40" y="204"/>
                    </a:cubicBezTo>
                    <a:cubicBezTo>
                      <a:pt x="47" y="226"/>
                      <a:pt x="58" y="241"/>
                      <a:pt x="64" y="264"/>
                    </a:cubicBezTo>
                    <a:cubicBezTo>
                      <a:pt x="62" y="274"/>
                      <a:pt x="64" y="286"/>
                      <a:pt x="58" y="294"/>
                    </a:cubicBezTo>
                    <a:cubicBezTo>
                      <a:pt x="49" y="305"/>
                      <a:pt x="22" y="318"/>
                      <a:pt x="22" y="318"/>
                    </a:cubicBezTo>
                    <a:cubicBezTo>
                      <a:pt x="24" y="330"/>
                      <a:pt x="22" y="343"/>
                      <a:pt x="28" y="354"/>
                    </a:cubicBezTo>
                    <a:cubicBezTo>
                      <a:pt x="31" y="359"/>
                      <a:pt x="42" y="356"/>
                      <a:pt x="46" y="360"/>
                    </a:cubicBezTo>
                    <a:cubicBezTo>
                      <a:pt x="50" y="364"/>
                      <a:pt x="47" y="374"/>
                      <a:pt x="52" y="378"/>
                    </a:cubicBezTo>
                    <a:cubicBezTo>
                      <a:pt x="62" y="385"/>
                      <a:pt x="88" y="390"/>
                      <a:pt x="88" y="390"/>
                    </a:cubicBezTo>
                    <a:cubicBezTo>
                      <a:pt x="79" y="416"/>
                      <a:pt x="52" y="426"/>
                      <a:pt x="28" y="438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84" name="Freeform 97"/>
              <p:cNvSpPr>
                <a:spLocks noChangeAspect="1"/>
              </p:cNvSpPr>
              <p:nvPr/>
            </p:nvSpPr>
            <p:spPr bwMode="auto">
              <a:xfrm>
                <a:off x="2423" y="2377"/>
                <a:ext cx="75" cy="348"/>
              </a:xfrm>
              <a:custGeom>
                <a:avLst/>
                <a:gdLst>
                  <a:gd name="T0" fmla="*/ 61 w 75"/>
                  <a:gd name="T1" fmla="*/ 5 h 348"/>
                  <a:gd name="T2" fmla="*/ 1 w 75"/>
                  <a:gd name="T3" fmla="*/ 29 h 348"/>
                  <a:gd name="T4" fmla="*/ 7 w 75"/>
                  <a:gd name="T5" fmla="*/ 59 h 348"/>
                  <a:gd name="T6" fmla="*/ 43 w 75"/>
                  <a:gd name="T7" fmla="*/ 83 h 348"/>
                  <a:gd name="T8" fmla="*/ 37 w 75"/>
                  <a:gd name="T9" fmla="*/ 155 h 348"/>
                  <a:gd name="T10" fmla="*/ 61 w 75"/>
                  <a:gd name="T11" fmla="*/ 233 h 348"/>
                  <a:gd name="T12" fmla="*/ 61 w 75"/>
                  <a:gd name="T13" fmla="*/ 299 h 348"/>
                  <a:gd name="T14" fmla="*/ 43 w 75"/>
                  <a:gd name="T15" fmla="*/ 317 h 3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5"/>
                  <a:gd name="T25" fmla="*/ 0 h 348"/>
                  <a:gd name="T26" fmla="*/ 75 w 75"/>
                  <a:gd name="T27" fmla="*/ 348 h 3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5" h="348">
                    <a:moveTo>
                      <a:pt x="61" y="5"/>
                    </a:moveTo>
                    <a:cubicBezTo>
                      <a:pt x="45" y="7"/>
                      <a:pt x="5" y="0"/>
                      <a:pt x="1" y="29"/>
                    </a:cubicBezTo>
                    <a:cubicBezTo>
                      <a:pt x="0" y="39"/>
                      <a:pt x="1" y="51"/>
                      <a:pt x="7" y="59"/>
                    </a:cubicBezTo>
                    <a:cubicBezTo>
                      <a:pt x="16" y="70"/>
                      <a:pt x="43" y="83"/>
                      <a:pt x="43" y="83"/>
                    </a:cubicBezTo>
                    <a:cubicBezTo>
                      <a:pt x="64" y="114"/>
                      <a:pt x="73" y="131"/>
                      <a:pt x="37" y="155"/>
                    </a:cubicBezTo>
                    <a:cubicBezTo>
                      <a:pt x="14" y="190"/>
                      <a:pt x="35" y="207"/>
                      <a:pt x="61" y="233"/>
                    </a:cubicBezTo>
                    <a:cubicBezTo>
                      <a:pt x="69" y="258"/>
                      <a:pt x="75" y="265"/>
                      <a:pt x="61" y="299"/>
                    </a:cubicBezTo>
                    <a:cubicBezTo>
                      <a:pt x="41" y="348"/>
                      <a:pt x="43" y="294"/>
                      <a:pt x="43" y="317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85" name="Freeform 98"/>
              <p:cNvSpPr>
                <a:spLocks noChangeAspect="1"/>
              </p:cNvSpPr>
              <p:nvPr/>
            </p:nvSpPr>
            <p:spPr bwMode="auto">
              <a:xfrm>
                <a:off x="2010" y="1815"/>
                <a:ext cx="502" cy="807"/>
              </a:xfrm>
              <a:custGeom>
                <a:avLst/>
                <a:gdLst>
                  <a:gd name="T0" fmla="*/ 156 w 502"/>
                  <a:gd name="T1" fmla="*/ 201 h 807"/>
                  <a:gd name="T2" fmla="*/ 228 w 502"/>
                  <a:gd name="T3" fmla="*/ 33 h 807"/>
                  <a:gd name="T4" fmla="*/ 84 w 502"/>
                  <a:gd name="T5" fmla="*/ 21 h 807"/>
                  <a:gd name="T6" fmla="*/ 48 w 502"/>
                  <a:gd name="T7" fmla="*/ 63 h 807"/>
                  <a:gd name="T8" fmla="*/ 6 w 502"/>
                  <a:gd name="T9" fmla="*/ 57 h 807"/>
                  <a:gd name="T10" fmla="*/ 12 w 502"/>
                  <a:gd name="T11" fmla="*/ 75 h 807"/>
                  <a:gd name="T12" fmla="*/ 54 w 502"/>
                  <a:gd name="T13" fmla="*/ 99 h 807"/>
                  <a:gd name="T14" fmla="*/ 120 w 502"/>
                  <a:gd name="T15" fmla="*/ 93 h 807"/>
                  <a:gd name="T16" fmla="*/ 132 w 502"/>
                  <a:gd name="T17" fmla="*/ 75 h 807"/>
                  <a:gd name="T18" fmla="*/ 186 w 502"/>
                  <a:gd name="T19" fmla="*/ 87 h 807"/>
                  <a:gd name="T20" fmla="*/ 198 w 502"/>
                  <a:gd name="T21" fmla="*/ 105 h 807"/>
                  <a:gd name="T22" fmla="*/ 216 w 502"/>
                  <a:gd name="T23" fmla="*/ 117 h 807"/>
                  <a:gd name="T24" fmla="*/ 270 w 502"/>
                  <a:gd name="T25" fmla="*/ 213 h 807"/>
                  <a:gd name="T26" fmla="*/ 246 w 502"/>
                  <a:gd name="T27" fmla="*/ 219 h 807"/>
                  <a:gd name="T28" fmla="*/ 174 w 502"/>
                  <a:gd name="T29" fmla="*/ 225 h 807"/>
                  <a:gd name="T30" fmla="*/ 90 w 502"/>
                  <a:gd name="T31" fmla="*/ 255 h 807"/>
                  <a:gd name="T32" fmla="*/ 114 w 502"/>
                  <a:gd name="T33" fmla="*/ 339 h 807"/>
                  <a:gd name="T34" fmla="*/ 150 w 502"/>
                  <a:gd name="T35" fmla="*/ 351 h 807"/>
                  <a:gd name="T36" fmla="*/ 246 w 502"/>
                  <a:gd name="T37" fmla="*/ 393 h 807"/>
                  <a:gd name="T38" fmla="*/ 234 w 502"/>
                  <a:gd name="T39" fmla="*/ 441 h 807"/>
                  <a:gd name="T40" fmla="*/ 216 w 502"/>
                  <a:gd name="T41" fmla="*/ 447 h 807"/>
                  <a:gd name="T42" fmla="*/ 132 w 502"/>
                  <a:gd name="T43" fmla="*/ 465 h 807"/>
                  <a:gd name="T44" fmla="*/ 120 w 502"/>
                  <a:gd name="T45" fmla="*/ 483 h 807"/>
                  <a:gd name="T46" fmla="*/ 180 w 502"/>
                  <a:gd name="T47" fmla="*/ 537 h 807"/>
                  <a:gd name="T48" fmla="*/ 216 w 502"/>
                  <a:gd name="T49" fmla="*/ 567 h 807"/>
                  <a:gd name="T50" fmla="*/ 276 w 502"/>
                  <a:gd name="T51" fmla="*/ 651 h 807"/>
                  <a:gd name="T52" fmla="*/ 312 w 502"/>
                  <a:gd name="T53" fmla="*/ 549 h 807"/>
                  <a:gd name="T54" fmla="*/ 288 w 502"/>
                  <a:gd name="T55" fmla="*/ 471 h 807"/>
                  <a:gd name="T56" fmla="*/ 258 w 502"/>
                  <a:gd name="T57" fmla="*/ 417 h 807"/>
                  <a:gd name="T58" fmla="*/ 264 w 502"/>
                  <a:gd name="T59" fmla="*/ 345 h 807"/>
                  <a:gd name="T60" fmla="*/ 282 w 502"/>
                  <a:gd name="T61" fmla="*/ 351 h 807"/>
                  <a:gd name="T62" fmla="*/ 330 w 502"/>
                  <a:gd name="T63" fmla="*/ 399 h 807"/>
                  <a:gd name="T64" fmla="*/ 408 w 502"/>
                  <a:gd name="T65" fmla="*/ 471 h 807"/>
                  <a:gd name="T66" fmla="*/ 462 w 502"/>
                  <a:gd name="T67" fmla="*/ 507 h 807"/>
                  <a:gd name="T68" fmla="*/ 480 w 502"/>
                  <a:gd name="T69" fmla="*/ 519 h 807"/>
                  <a:gd name="T70" fmla="*/ 486 w 502"/>
                  <a:gd name="T71" fmla="*/ 537 h 807"/>
                  <a:gd name="T72" fmla="*/ 378 w 502"/>
                  <a:gd name="T73" fmla="*/ 567 h 807"/>
                  <a:gd name="T74" fmla="*/ 342 w 502"/>
                  <a:gd name="T75" fmla="*/ 579 h 807"/>
                  <a:gd name="T76" fmla="*/ 288 w 502"/>
                  <a:gd name="T77" fmla="*/ 609 h 807"/>
                  <a:gd name="T78" fmla="*/ 264 w 502"/>
                  <a:gd name="T79" fmla="*/ 645 h 807"/>
                  <a:gd name="T80" fmla="*/ 300 w 502"/>
                  <a:gd name="T81" fmla="*/ 663 h 807"/>
                  <a:gd name="T82" fmla="*/ 432 w 502"/>
                  <a:gd name="T83" fmla="*/ 675 h 807"/>
                  <a:gd name="T84" fmla="*/ 486 w 502"/>
                  <a:gd name="T85" fmla="*/ 729 h 807"/>
                  <a:gd name="T86" fmla="*/ 384 w 502"/>
                  <a:gd name="T87" fmla="*/ 789 h 807"/>
                  <a:gd name="T88" fmla="*/ 348 w 502"/>
                  <a:gd name="T89" fmla="*/ 783 h 807"/>
                  <a:gd name="T90" fmla="*/ 288 w 502"/>
                  <a:gd name="T91" fmla="*/ 789 h 807"/>
                  <a:gd name="T92" fmla="*/ 270 w 502"/>
                  <a:gd name="T93" fmla="*/ 771 h 80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502"/>
                  <a:gd name="T142" fmla="*/ 0 h 807"/>
                  <a:gd name="T143" fmla="*/ 502 w 502"/>
                  <a:gd name="T144" fmla="*/ 807 h 80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502" h="807">
                    <a:moveTo>
                      <a:pt x="156" y="201"/>
                    </a:moveTo>
                    <a:cubicBezTo>
                      <a:pt x="148" y="114"/>
                      <a:pt x="135" y="64"/>
                      <a:pt x="228" y="33"/>
                    </a:cubicBezTo>
                    <a:cubicBezTo>
                      <a:pt x="178" y="0"/>
                      <a:pt x="161" y="17"/>
                      <a:pt x="84" y="21"/>
                    </a:cubicBezTo>
                    <a:cubicBezTo>
                      <a:pt x="69" y="65"/>
                      <a:pt x="84" y="54"/>
                      <a:pt x="48" y="63"/>
                    </a:cubicBezTo>
                    <a:cubicBezTo>
                      <a:pt x="34" y="61"/>
                      <a:pt x="19" y="53"/>
                      <a:pt x="6" y="57"/>
                    </a:cubicBezTo>
                    <a:cubicBezTo>
                      <a:pt x="0" y="59"/>
                      <a:pt x="8" y="71"/>
                      <a:pt x="12" y="75"/>
                    </a:cubicBezTo>
                    <a:cubicBezTo>
                      <a:pt x="23" y="86"/>
                      <a:pt x="41" y="90"/>
                      <a:pt x="54" y="99"/>
                    </a:cubicBezTo>
                    <a:cubicBezTo>
                      <a:pt x="76" y="97"/>
                      <a:pt x="99" y="99"/>
                      <a:pt x="120" y="93"/>
                    </a:cubicBezTo>
                    <a:cubicBezTo>
                      <a:pt x="127" y="91"/>
                      <a:pt x="125" y="77"/>
                      <a:pt x="132" y="75"/>
                    </a:cubicBezTo>
                    <a:cubicBezTo>
                      <a:pt x="144" y="72"/>
                      <a:pt x="172" y="82"/>
                      <a:pt x="186" y="87"/>
                    </a:cubicBezTo>
                    <a:cubicBezTo>
                      <a:pt x="190" y="93"/>
                      <a:pt x="193" y="100"/>
                      <a:pt x="198" y="105"/>
                    </a:cubicBezTo>
                    <a:cubicBezTo>
                      <a:pt x="203" y="110"/>
                      <a:pt x="211" y="112"/>
                      <a:pt x="216" y="117"/>
                    </a:cubicBezTo>
                    <a:cubicBezTo>
                      <a:pt x="241" y="146"/>
                      <a:pt x="249" y="182"/>
                      <a:pt x="270" y="213"/>
                    </a:cubicBezTo>
                    <a:cubicBezTo>
                      <a:pt x="262" y="215"/>
                      <a:pt x="254" y="218"/>
                      <a:pt x="246" y="219"/>
                    </a:cubicBezTo>
                    <a:cubicBezTo>
                      <a:pt x="222" y="222"/>
                      <a:pt x="198" y="221"/>
                      <a:pt x="174" y="225"/>
                    </a:cubicBezTo>
                    <a:cubicBezTo>
                      <a:pt x="147" y="230"/>
                      <a:pt x="118" y="248"/>
                      <a:pt x="90" y="255"/>
                    </a:cubicBezTo>
                    <a:cubicBezTo>
                      <a:pt x="92" y="271"/>
                      <a:pt x="92" y="326"/>
                      <a:pt x="114" y="339"/>
                    </a:cubicBezTo>
                    <a:cubicBezTo>
                      <a:pt x="125" y="346"/>
                      <a:pt x="138" y="347"/>
                      <a:pt x="150" y="351"/>
                    </a:cubicBezTo>
                    <a:cubicBezTo>
                      <a:pt x="183" y="362"/>
                      <a:pt x="213" y="382"/>
                      <a:pt x="246" y="393"/>
                    </a:cubicBezTo>
                    <a:cubicBezTo>
                      <a:pt x="242" y="409"/>
                      <a:pt x="242" y="427"/>
                      <a:pt x="234" y="441"/>
                    </a:cubicBezTo>
                    <a:cubicBezTo>
                      <a:pt x="231" y="447"/>
                      <a:pt x="222" y="444"/>
                      <a:pt x="216" y="447"/>
                    </a:cubicBezTo>
                    <a:cubicBezTo>
                      <a:pt x="165" y="473"/>
                      <a:pt x="251" y="454"/>
                      <a:pt x="132" y="465"/>
                    </a:cubicBezTo>
                    <a:cubicBezTo>
                      <a:pt x="128" y="471"/>
                      <a:pt x="121" y="476"/>
                      <a:pt x="120" y="483"/>
                    </a:cubicBezTo>
                    <a:cubicBezTo>
                      <a:pt x="115" y="521"/>
                      <a:pt x="161" y="518"/>
                      <a:pt x="180" y="537"/>
                    </a:cubicBezTo>
                    <a:cubicBezTo>
                      <a:pt x="213" y="570"/>
                      <a:pt x="182" y="556"/>
                      <a:pt x="216" y="567"/>
                    </a:cubicBezTo>
                    <a:cubicBezTo>
                      <a:pt x="235" y="596"/>
                      <a:pt x="247" y="632"/>
                      <a:pt x="276" y="651"/>
                    </a:cubicBezTo>
                    <a:cubicBezTo>
                      <a:pt x="264" y="614"/>
                      <a:pt x="272" y="562"/>
                      <a:pt x="312" y="549"/>
                    </a:cubicBezTo>
                    <a:cubicBezTo>
                      <a:pt x="306" y="525"/>
                      <a:pt x="302" y="492"/>
                      <a:pt x="288" y="471"/>
                    </a:cubicBezTo>
                    <a:cubicBezTo>
                      <a:pt x="260" y="430"/>
                      <a:pt x="269" y="449"/>
                      <a:pt x="258" y="417"/>
                    </a:cubicBezTo>
                    <a:cubicBezTo>
                      <a:pt x="260" y="393"/>
                      <a:pt x="256" y="368"/>
                      <a:pt x="264" y="345"/>
                    </a:cubicBezTo>
                    <a:cubicBezTo>
                      <a:pt x="266" y="339"/>
                      <a:pt x="277" y="347"/>
                      <a:pt x="282" y="351"/>
                    </a:cubicBezTo>
                    <a:cubicBezTo>
                      <a:pt x="302" y="365"/>
                      <a:pt x="309" y="385"/>
                      <a:pt x="330" y="399"/>
                    </a:cubicBezTo>
                    <a:cubicBezTo>
                      <a:pt x="359" y="443"/>
                      <a:pt x="363" y="446"/>
                      <a:pt x="408" y="471"/>
                    </a:cubicBezTo>
                    <a:cubicBezTo>
                      <a:pt x="427" y="482"/>
                      <a:pt x="444" y="495"/>
                      <a:pt x="462" y="507"/>
                    </a:cubicBezTo>
                    <a:cubicBezTo>
                      <a:pt x="468" y="511"/>
                      <a:pt x="480" y="519"/>
                      <a:pt x="480" y="519"/>
                    </a:cubicBezTo>
                    <a:cubicBezTo>
                      <a:pt x="482" y="525"/>
                      <a:pt x="489" y="532"/>
                      <a:pt x="486" y="537"/>
                    </a:cubicBezTo>
                    <a:cubicBezTo>
                      <a:pt x="475" y="555"/>
                      <a:pt x="395" y="563"/>
                      <a:pt x="378" y="567"/>
                    </a:cubicBezTo>
                    <a:cubicBezTo>
                      <a:pt x="366" y="570"/>
                      <a:pt x="342" y="579"/>
                      <a:pt x="342" y="579"/>
                    </a:cubicBezTo>
                    <a:cubicBezTo>
                      <a:pt x="327" y="602"/>
                      <a:pt x="313" y="601"/>
                      <a:pt x="288" y="609"/>
                    </a:cubicBezTo>
                    <a:cubicBezTo>
                      <a:pt x="280" y="621"/>
                      <a:pt x="250" y="640"/>
                      <a:pt x="264" y="645"/>
                    </a:cubicBezTo>
                    <a:cubicBezTo>
                      <a:pt x="277" y="649"/>
                      <a:pt x="287" y="659"/>
                      <a:pt x="300" y="663"/>
                    </a:cubicBezTo>
                    <a:cubicBezTo>
                      <a:pt x="320" y="669"/>
                      <a:pt x="429" y="675"/>
                      <a:pt x="432" y="675"/>
                    </a:cubicBezTo>
                    <a:cubicBezTo>
                      <a:pt x="471" y="688"/>
                      <a:pt x="465" y="698"/>
                      <a:pt x="486" y="729"/>
                    </a:cubicBezTo>
                    <a:cubicBezTo>
                      <a:pt x="502" y="807"/>
                      <a:pt x="478" y="783"/>
                      <a:pt x="384" y="789"/>
                    </a:cubicBezTo>
                    <a:cubicBezTo>
                      <a:pt x="372" y="787"/>
                      <a:pt x="360" y="783"/>
                      <a:pt x="348" y="783"/>
                    </a:cubicBezTo>
                    <a:cubicBezTo>
                      <a:pt x="328" y="783"/>
                      <a:pt x="308" y="792"/>
                      <a:pt x="288" y="789"/>
                    </a:cubicBezTo>
                    <a:cubicBezTo>
                      <a:pt x="280" y="788"/>
                      <a:pt x="270" y="771"/>
                      <a:pt x="270" y="771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86" name="Freeform 99"/>
              <p:cNvSpPr>
                <a:spLocks noChangeAspect="1"/>
              </p:cNvSpPr>
              <p:nvPr/>
            </p:nvSpPr>
            <p:spPr bwMode="auto">
              <a:xfrm>
                <a:off x="2315" y="1898"/>
                <a:ext cx="135" cy="310"/>
              </a:xfrm>
              <a:custGeom>
                <a:avLst/>
                <a:gdLst>
                  <a:gd name="T0" fmla="*/ 1 w 135"/>
                  <a:gd name="T1" fmla="*/ 58 h 310"/>
                  <a:gd name="T2" fmla="*/ 49 w 135"/>
                  <a:gd name="T3" fmla="*/ 10 h 310"/>
                  <a:gd name="T4" fmla="*/ 49 w 135"/>
                  <a:gd name="T5" fmla="*/ 76 h 310"/>
                  <a:gd name="T6" fmla="*/ 37 w 135"/>
                  <a:gd name="T7" fmla="*/ 112 h 310"/>
                  <a:gd name="T8" fmla="*/ 91 w 135"/>
                  <a:gd name="T9" fmla="*/ 172 h 310"/>
                  <a:gd name="T10" fmla="*/ 85 w 135"/>
                  <a:gd name="T11" fmla="*/ 244 h 310"/>
                  <a:gd name="T12" fmla="*/ 121 w 135"/>
                  <a:gd name="T13" fmla="*/ 310 h 310"/>
                  <a:gd name="T14" fmla="*/ 133 w 135"/>
                  <a:gd name="T15" fmla="*/ 292 h 310"/>
                  <a:gd name="T16" fmla="*/ 109 w 135"/>
                  <a:gd name="T17" fmla="*/ 268 h 3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5"/>
                  <a:gd name="T28" fmla="*/ 0 h 310"/>
                  <a:gd name="T29" fmla="*/ 135 w 135"/>
                  <a:gd name="T30" fmla="*/ 310 h 3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5" h="310">
                    <a:moveTo>
                      <a:pt x="1" y="58"/>
                    </a:moveTo>
                    <a:cubicBezTo>
                      <a:pt x="9" y="11"/>
                      <a:pt x="0" y="0"/>
                      <a:pt x="49" y="10"/>
                    </a:cubicBezTo>
                    <a:cubicBezTo>
                      <a:pt x="56" y="45"/>
                      <a:pt x="58" y="38"/>
                      <a:pt x="49" y="76"/>
                    </a:cubicBezTo>
                    <a:cubicBezTo>
                      <a:pt x="46" y="88"/>
                      <a:pt x="37" y="112"/>
                      <a:pt x="37" y="112"/>
                    </a:cubicBezTo>
                    <a:cubicBezTo>
                      <a:pt x="48" y="158"/>
                      <a:pt x="56" y="149"/>
                      <a:pt x="91" y="172"/>
                    </a:cubicBezTo>
                    <a:cubicBezTo>
                      <a:pt x="112" y="203"/>
                      <a:pt x="121" y="220"/>
                      <a:pt x="85" y="244"/>
                    </a:cubicBezTo>
                    <a:cubicBezTo>
                      <a:pt x="74" y="278"/>
                      <a:pt x="94" y="292"/>
                      <a:pt x="121" y="310"/>
                    </a:cubicBezTo>
                    <a:cubicBezTo>
                      <a:pt x="125" y="304"/>
                      <a:pt x="135" y="299"/>
                      <a:pt x="133" y="292"/>
                    </a:cubicBezTo>
                    <a:cubicBezTo>
                      <a:pt x="130" y="281"/>
                      <a:pt x="109" y="268"/>
                      <a:pt x="109" y="268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62" name="Group 100"/>
            <p:cNvGrpSpPr>
              <a:grpSpLocks noChangeAspect="1"/>
            </p:cNvGrpSpPr>
            <p:nvPr/>
          </p:nvGrpSpPr>
          <p:grpSpPr bwMode="auto">
            <a:xfrm rot="10800000">
              <a:off x="4922838" y="623888"/>
              <a:ext cx="793750" cy="1300163"/>
              <a:chOff x="2004" y="1815"/>
              <a:chExt cx="555" cy="910"/>
            </a:xfrm>
          </p:grpSpPr>
          <p:sp>
            <p:nvSpPr>
              <p:cNvPr id="71" name="Freeform 101"/>
              <p:cNvSpPr>
                <a:spLocks noChangeAspect="1"/>
              </p:cNvSpPr>
              <p:nvPr/>
            </p:nvSpPr>
            <p:spPr bwMode="auto">
              <a:xfrm>
                <a:off x="2004" y="1941"/>
                <a:ext cx="414" cy="117"/>
              </a:xfrm>
              <a:custGeom>
                <a:avLst/>
                <a:gdLst>
                  <a:gd name="T0" fmla="*/ 414 w 414"/>
                  <a:gd name="T1" fmla="*/ 33 h 117"/>
                  <a:gd name="T2" fmla="*/ 336 w 414"/>
                  <a:gd name="T3" fmla="*/ 9 h 117"/>
                  <a:gd name="T4" fmla="*/ 264 w 414"/>
                  <a:gd name="T5" fmla="*/ 15 h 117"/>
                  <a:gd name="T6" fmla="*/ 252 w 414"/>
                  <a:gd name="T7" fmla="*/ 75 h 117"/>
                  <a:gd name="T8" fmla="*/ 216 w 414"/>
                  <a:gd name="T9" fmla="*/ 51 h 117"/>
                  <a:gd name="T10" fmla="*/ 198 w 414"/>
                  <a:gd name="T11" fmla="*/ 39 h 117"/>
                  <a:gd name="T12" fmla="*/ 186 w 414"/>
                  <a:gd name="T13" fmla="*/ 21 h 117"/>
                  <a:gd name="T14" fmla="*/ 180 w 414"/>
                  <a:gd name="T15" fmla="*/ 69 h 117"/>
                  <a:gd name="T16" fmla="*/ 120 w 414"/>
                  <a:gd name="T17" fmla="*/ 81 h 117"/>
                  <a:gd name="T18" fmla="*/ 102 w 414"/>
                  <a:gd name="T19" fmla="*/ 69 h 117"/>
                  <a:gd name="T20" fmla="*/ 96 w 414"/>
                  <a:gd name="T21" fmla="*/ 21 h 117"/>
                  <a:gd name="T22" fmla="*/ 60 w 414"/>
                  <a:gd name="T23" fmla="*/ 27 h 117"/>
                  <a:gd name="T24" fmla="*/ 12 w 414"/>
                  <a:gd name="T25" fmla="*/ 63 h 117"/>
                  <a:gd name="T26" fmla="*/ 0 w 414"/>
                  <a:gd name="T27" fmla="*/ 117 h 1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14"/>
                  <a:gd name="T43" fmla="*/ 0 h 117"/>
                  <a:gd name="T44" fmla="*/ 414 w 414"/>
                  <a:gd name="T45" fmla="*/ 117 h 1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14" h="117">
                    <a:moveTo>
                      <a:pt x="414" y="33"/>
                    </a:moveTo>
                    <a:cubicBezTo>
                      <a:pt x="388" y="24"/>
                      <a:pt x="363" y="16"/>
                      <a:pt x="336" y="9"/>
                    </a:cubicBezTo>
                    <a:cubicBezTo>
                      <a:pt x="312" y="11"/>
                      <a:pt x="283" y="0"/>
                      <a:pt x="264" y="15"/>
                    </a:cubicBezTo>
                    <a:cubicBezTo>
                      <a:pt x="248" y="28"/>
                      <a:pt x="268" y="63"/>
                      <a:pt x="252" y="75"/>
                    </a:cubicBezTo>
                    <a:cubicBezTo>
                      <a:pt x="240" y="84"/>
                      <a:pt x="228" y="59"/>
                      <a:pt x="216" y="51"/>
                    </a:cubicBezTo>
                    <a:cubicBezTo>
                      <a:pt x="210" y="47"/>
                      <a:pt x="198" y="39"/>
                      <a:pt x="198" y="39"/>
                    </a:cubicBezTo>
                    <a:cubicBezTo>
                      <a:pt x="194" y="33"/>
                      <a:pt x="190" y="15"/>
                      <a:pt x="186" y="21"/>
                    </a:cubicBezTo>
                    <a:cubicBezTo>
                      <a:pt x="178" y="35"/>
                      <a:pt x="187" y="54"/>
                      <a:pt x="180" y="69"/>
                    </a:cubicBezTo>
                    <a:cubicBezTo>
                      <a:pt x="177" y="75"/>
                      <a:pt x="130" y="80"/>
                      <a:pt x="120" y="81"/>
                    </a:cubicBezTo>
                    <a:cubicBezTo>
                      <a:pt x="114" y="77"/>
                      <a:pt x="105" y="76"/>
                      <a:pt x="102" y="69"/>
                    </a:cubicBezTo>
                    <a:cubicBezTo>
                      <a:pt x="96" y="54"/>
                      <a:pt x="107" y="32"/>
                      <a:pt x="96" y="21"/>
                    </a:cubicBezTo>
                    <a:cubicBezTo>
                      <a:pt x="87" y="12"/>
                      <a:pt x="72" y="25"/>
                      <a:pt x="60" y="27"/>
                    </a:cubicBezTo>
                    <a:cubicBezTo>
                      <a:pt x="52" y="88"/>
                      <a:pt x="58" y="78"/>
                      <a:pt x="12" y="63"/>
                    </a:cubicBezTo>
                    <a:cubicBezTo>
                      <a:pt x="6" y="81"/>
                      <a:pt x="0" y="98"/>
                      <a:pt x="0" y="117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2" name="Freeform 102"/>
              <p:cNvSpPr>
                <a:spLocks noChangeAspect="1"/>
              </p:cNvSpPr>
              <p:nvPr/>
            </p:nvSpPr>
            <p:spPr bwMode="auto">
              <a:xfrm>
                <a:off x="2028" y="1998"/>
                <a:ext cx="384" cy="228"/>
              </a:xfrm>
              <a:custGeom>
                <a:avLst/>
                <a:gdLst>
                  <a:gd name="T0" fmla="*/ 384 w 384"/>
                  <a:gd name="T1" fmla="*/ 0 h 228"/>
                  <a:gd name="T2" fmla="*/ 360 w 384"/>
                  <a:gd name="T3" fmla="*/ 60 h 228"/>
                  <a:gd name="T4" fmla="*/ 300 w 384"/>
                  <a:gd name="T5" fmla="*/ 78 h 228"/>
                  <a:gd name="T6" fmla="*/ 258 w 384"/>
                  <a:gd name="T7" fmla="*/ 72 h 228"/>
                  <a:gd name="T8" fmla="*/ 246 w 384"/>
                  <a:gd name="T9" fmla="*/ 156 h 228"/>
                  <a:gd name="T10" fmla="*/ 180 w 384"/>
                  <a:gd name="T11" fmla="*/ 126 h 228"/>
                  <a:gd name="T12" fmla="*/ 174 w 384"/>
                  <a:gd name="T13" fmla="*/ 108 h 228"/>
                  <a:gd name="T14" fmla="*/ 150 w 384"/>
                  <a:gd name="T15" fmla="*/ 102 h 228"/>
                  <a:gd name="T16" fmla="*/ 120 w 384"/>
                  <a:gd name="T17" fmla="*/ 108 h 228"/>
                  <a:gd name="T18" fmla="*/ 102 w 384"/>
                  <a:gd name="T19" fmla="*/ 192 h 228"/>
                  <a:gd name="T20" fmla="*/ 90 w 384"/>
                  <a:gd name="T21" fmla="*/ 228 h 228"/>
                  <a:gd name="T22" fmla="*/ 48 w 384"/>
                  <a:gd name="T23" fmla="*/ 222 h 228"/>
                  <a:gd name="T24" fmla="*/ 36 w 384"/>
                  <a:gd name="T25" fmla="*/ 204 h 228"/>
                  <a:gd name="T26" fmla="*/ 0 w 384"/>
                  <a:gd name="T27" fmla="*/ 192 h 22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84"/>
                  <a:gd name="T43" fmla="*/ 0 h 228"/>
                  <a:gd name="T44" fmla="*/ 384 w 384"/>
                  <a:gd name="T45" fmla="*/ 228 h 22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84" h="228">
                    <a:moveTo>
                      <a:pt x="384" y="0"/>
                    </a:moveTo>
                    <a:cubicBezTo>
                      <a:pt x="378" y="17"/>
                      <a:pt x="377" y="50"/>
                      <a:pt x="360" y="60"/>
                    </a:cubicBezTo>
                    <a:cubicBezTo>
                      <a:pt x="350" y="66"/>
                      <a:pt x="314" y="74"/>
                      <a:pt x="300" y="78"/>
                    </a:cubicBezTo>
                    <a:cubicBezTo>
                      <a:pt x="331" y="31"/>
                      <a:pt x="279" y="65"/>
                      <a:pt x="258" y="72"/>
                    </a:cubicBezTo>
                    <a:cubicBezTo>
                      <a:pt x="236" y="105"/>
                      <a:pt x="240" y="111"/>
                      <a:pt x="246" y="156"/>
                    </a:cubicBezTo>
                    <a:cubicBezTo>
                      <a:pt x="214" y="177"/>
                      <a:pt x="196" y="158"/>
                      <a:pt x="180" y="126"/>
                    </a:cubicBezTo>
                    <a:cubicBezTo>
                      <a:pt x="177" y="120"/>
                      <a:pt x="179" y="112"/>
                      <a:pt x="174" y="108"/>
                    </a:cubicBezTo>
                    <a:cubicBezTo>
                      <a:pt x="168" y="103"/>
                      <a:pt x="158" y="104"/>
                      <a:pt x="150" y="102"/>
                    </a:cubicBezTo>
                    <a:cubicBezTo>
                      <a:pt x="140" y="104"/>
                      <a:pt x="128" y="102"/>
                      <a:pt x="120" y="108"/>
                    </a:cubicBezTo>
                    <a:cubicBezTo>
                      <a:pt x="111" y="114"/>
                      <a:pt x="107" y="175"/>
                      <a:pt x="102" y="192"/>
                    </a:cubicBezTo>
                    <a:cubicBezTo>
                      <a:pt x="98" y="204"/>
                      <a:pt x="90" y="228"/>
                      <a:pt x="90" y="228"/>
                    </a:cubicBezTo>
                    <a:cubicBezTo>
                      <a:pt x="76" y="226"/>
                      <a:pt x="61" y="228"/>
                      <a:pt x="48" y="222"/>
                    </a:cubicBezTo>
                    <a:cubicBezTo>
                      <a:pt x="41" y="219"/>
                      <a:pt x="41" y="209"/>
                      <a:pt x="36" y="204"/>
                    </a:cubicBezTo>
                    <a:cubicBezTo>
                      <a:pt x="33" y="201"/>
                      <a:pt x="0" y="174"/>
                      <a:pt x="0" y="192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3" name="Freeform 103"/>
              <p:cNvSpPr>
                <a:spLocks noChangeAspect="1"/>
              </p:cNvSpPr>
              <p:nvPr/>
            </p:nvSpPr>
            <p:spPr bwMode="auto">
              <a:xfrm>
                <a:off x="2046" y="2094"/>
                <a:ext cx="396" cy="312"/>
              </a:xfrm>
              <a:custGeom>
                <a:avLst/>
                <a:gdLst>
                  <a:gd name="T0" fmla="*/ 396 w 396"/>
                  <a:gd name="T1" fmla="*/ 0 h 312"/>
                  <a:gd name="T2" fmla="*/ 318 w 396"/>
                  <a:gd name="T3" fmla="*/ 30 h 312"/>
                  <a:gd name="T4" fmla="*/ 354 w 396"/>
                  <a:gd name="T5" fmla="*/ 120 h 312"/>
                  <a:gd name="T6" fmla="*/ 300 w 396"/>
                  <a:gd name="T7" fmla="*/ 114 h 312"/>
                  <a:gd name="T8" fmla="*/ 252 w 396"/>
                  <a:gd name="T9" fmla="*/ 144 h 312"/>
                  <a:gd name="T10" fmla="*/ 246 w 396"/>
                  <a:gd name="T11" fmla="*/ 168 h 312"/>
                  <a:gd name="T12" fmla="*/ 162 w 396"/>
                  <a:gd name="T13" fmla="*/ 192 h 312"/>
                  <a:gd name="T14" fmla="*/ 144 w 396"/>
                  <a:gd name="T15" fmla="*/ 186 h 312"/>
                  <a:gd name="T16" fmla="*/ 198 w 396"/>
                  <a:gd name="T17" fmla="*/ 150 h 312"/>
                  <a:gd name="T18" fmla="*/ 90 w 396"/>
                  <a:gd name="T19" fmla="*/ 240 h 312"/>
                  <a:gd name="T20" fmla="*/ 12 w 396"/>
                  <a:gd name="T21" fmla="*/ 228 h 312"/>
                  <a:gd name="T22" fmla="*/ 30 w 396"/>
                  <a:gd name="T23" fmla="*/ 264 h 312"/>
                  <a:gd name="T24" fmla="*/ 0 w 396"/>
                  <a:gd name="T25" fmla="*/ 312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6"/>
                  <a:gd name="T40" fmla="*/ 0 h 312"/>
                  <a:gd name="T41" fmla="*/ 396 w 396"/>
                  <a:gd name="T42" fmla="*/ 312 h 31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6" h="312">
                    <a:moveTo>
                      <a:pt x="396" y="0"/>
                    </a:moveTo>
                    <a:cubicBezTo>
                      <a:pt x="371" y="16"/>
                      <a:pt x="346" y="21"/>
                      <a:pt x="318" y="30"/>
                    </a:cubicBezTo>
                    <a:cubicBezTo>
                      <a:pt x="289" y="73"/>
                      <a:pt x="316" y="101"/>
                      <a:pt x="354" y="120"/>
                    </a:cubicBezTo>
                    <a:cubicBezTo>
                      <a:pt x="329" y="137"/>
                      <a:pt x="324" y="130"/>
                      <a:pt x="300" y="114"/>
                    </a:cubicBezTo>
                    <a:cubicBezTo>
                      <a:pt x="257" y="128"/>
                      <a:pt x="271" y="115"/>
                      <a:pt x="252" y="144"/>
                    </a:cubicBezTo>
                    <a:cubicBezTo>
                      <a:pt x="250" y="152"/>
                      <a:pt x="252" y="162"/>
                      <a:pt x="246" y="168"/>
                    </a:cubicBezTo>
                    <a:cubicBezTo>
                      <a:pt x="237" y="177"/>
                      <a:pt x="170" y="191"/>
                      <a:pt x="162" y="192"/>
                    </a:cubicBezTo>
                    <a:cubicBezTo>
                      <a:pt x="156" y="190"/>
                      <a:pt x="146" y="192"/>
                      <a:pt x="144" y="186"/>
                    </a:cubicBezTo>
                    <a:cubicBezTo>
                      <a:pt x="131" y="154"/>
                      <a:pt x="184" y="153"/>
                      <a:pt x="198" y="150"/>
                    </a:cubicBezTo>
                    <a:cubicBezTo>
                      <a:pt x="241" y="215"/>
                      <a:pt x="131" y="235"/>
                      <a:pt x="90" y="240"/>
                    </a:cubicBezTo>
                    <a:cubicBezTo>
                      <a:pt x="57" y="262"/>
                      <a:pt x="47" y="237"/>
                      <a:pt x="12" y="228"/>
                    </a:cubicBezTo>
                    <a:cubicBezTo>
                      <a:pt x="16" y="241"/>
                      <a:pt x="28" y="251"/>
                      <a:pt x="30" y="264"/>
                    </a:cubicBezTo>
                    <a:cubicBezTo>
                      <a:pt x="33" y="281"/>
                      <a:pt x="10" y="302"/>
                      <a:pt x="0" y="312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4" name="Freeform 104"/>
              <p:cNvSpPr>
                <a:spLocks noChangeAspect="1"/>
              </p:cNvSpPr>
              <p:nvPr/>
            </p:nvSpPr>
            <p:spPr bwMode="auto">
              <a:xfrm>
                <a:off x="2166" y="2124"/>
                <a:ext cx="393" cy="438"/>
              </a:xfrm>
              <a:custGeom>
                <a:avLst/>
                <a:gdLst>
                  <a:gd name="T0" fmla="*/ 342 w 393"/>
                  <a:gd name="T1" fmla="*/ 12 h 438"/>
                  <a:gd name="T2" fmla="*/ 288 w 393"/>
                  <a:gd name="T3" fmla="*/ 12 h 438"/>
                  <a:gd name="T4" fmla="*/ 264 w 393"/>
                  <a:gd name="T5" fmla="*/ 66 h 438"/>
                  <a:gd name="T6" fmla="*/ 342 w 393"/>
                  <a:gd name="T7" fmla="*/ 72 h 438"/>
                  <a:gd name="T8" fmla="*/ 318 w 393"/>
                  <a:gd name="T9" fmla="*/ 120 h 438"/>
                  <a:gd name="T10" fmla="*/ 294 w 393"/>
                  <a:gd name="T11" fmla="*/ 114 h 438"/>
                  <a:gd name="T12" fmla="*/ 330 w 393"/>
                  <a:gd name="T13" fmla="*/ 102 h 438"/>
                  <a:gd name="T14" fmla="*/ 342 w 393"/>
                  <a:gd name="T15" fmla="*/ 126 h 438"/>
                  <a:gd name="T16" fmla="*/ 318 w 393"/>
                  <a:gd name="T17" fmla="*/ 144 h 438"/>
                  <a:gd name="T18" fmla="*/ 204 w 393"/>
                  <a:gd name="T19" fmla="*/ 168 h 438"/>
                  <a:gd name="T20" fmla="*/ 180 w 393"/>
                  <a:gd name="T21" fmla="*/ 204 h 438"/>
                  <a:gd name="T22" fmla="*/ 168 w 393"/>
                  <a:gd name="T23" fmla="*/ 240 h 438"/>
                  <a:gd name="T24" fmla="*/ 174 w 393"/>
                  <a:gd name="T25" fmla="*/ 258 h 438"/>
                  <a:gd name="T26" fmla="*/ 156 w 393"/>
                  <a:gd name="T27" fmla="*/ 270 h 438"/>
                  <a:gd name="T28" fmla="*/ 60 w 393"/>
                  <a:gd name="T29" fmla="*/ 294 h 438"/>
                  <a:gd name="T30" fmla="*/ 60 w 393"/>
                  <a:gd name="T31" fmla="*/ 378 h 438"/>
                  <a:gd name="T32" fmla="*/ 0 w 393"/>
                  <a:gd name="T33" fmla="*/ 384 h 438"/>
                  <a:gd name="T34" fmla="*/ 6 w 393"/>
                  <a:gd name="T35" fmla="*/ 420 h 438"/>
                  <a:gd name="T36" fmla="*/ 12 w 393"/>
                  <a:gd name="T37" fmla="*/ 438 h 43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93"/>
                  <a:gd name="T58" fmla="*/ 0 h 438"/>
                  <a:gd name="T59" fmla="*/ 393 w 393"/>
                  <a:gd name="T60" fmla="*/ 438 h 43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93" h="438">
                    <a:moveTo>
                      <a:pt x="342" y="12"/>
                    </a:moveTo>
                    <a:cubicBezTo>
                      <a:pt x="327" y="10"/>
                      <a:pt x="303" y="0"/>
                      <a:pt x="288" y="12"/>
                    </a:cubicBezTo>
                    <a:cubicBezTo>
                      <a:pt x="273" y="24"/>
                      <a:pt x="264" y="66"/>
                      <a:pt x="264" y="66"/>
                    </a:cubicBezTo>
                    <a:cubicBezTo>
                      <a:pt x="287" y="74"/>
                      <a:pt x="313" y="68"/>
                      <a:pt x="342" y="72"/>
                    </a:cubicBezTo>
                    <a:cubicBezTo>
                      <a:pt x="393" y="89"/>
                      <a:pt x="339" y="113"/>
                      <a:pt x="318" y="120"/>
                    </a:cubicBezTo>
                    <a:cubicBezTo>
                      <a:pt x="310" y="118"/>
                      <a:pt x="289" y="121"/>
                      <a:pt x="294" y="114"/>
                    </a:cubicBezTo>
                    <a:cubicBezTo>
                      <a:pt x="301" y="103"/>
                      <a:pt x="330" y="102"/>
                      <a:pt x="330" y="102"/>
                    </a:cubicBezTo>
                    <a:cubicBezTo>
                      <a:pt x="334" y="110"/>
                      <a:pt x="344" y="117"/>
                      <a:pt x="342" y="126"/>
                    </a:cubicBezTo>
                    <a:cubicBezTo>
                      <a:pt x="339" y="136"/>
                      <a:pt x="327" y="139"/>
                      <a:pt x="318" y="144"/>
                    </a:cubicBezTo>
                    <a:cubicBezTo>
                      <a:pt x="286" y="162"/>
                      <a:pt x="240" y="161"/>
                      <a:pt x="204" y="168"/>
                    </a:cubicBezTo>
                    <a:cubicBezTo>
                      <a:pt x="196" y="180"/>
                      <a:pt x="185" y="190"/>
                      <a:pt x="180" y="204"/>
                    </a:cubicBezTo>
                    <a:cubicBezTo>
                      <a:pt x="176" y="216"/>
                      <a:pt x="168" y="240"/>
                      <a:pt x="168" y="240"/>
                    </a:cubicBezTo>
                    <a:cubicBezTo>
                      <a:pt x="170" y="246"/>
                      <a:pt x="176" y="252"/>
                      <a:pt x="174" y="258"/>
                    </a:cubicBezTo>
                    <a:cubicBezTo>
                      <a:pt x="171" y="265"/>
                      <a:pt x="162" y="267"/>
                      <a:pt x="156" y="270"/>
                    </a:cubicBezTo>
                    <a:cubicBezTo>
                      <a:pt x="128" y="284"/>
                      <a:pt x="90" y="289"/>
                      <a:pt x="60" y="294"/>
                    </a:cubicBezTo>
                    <a:cubicBezTo>
                      <a:pt x="62" y="305"/>
                      <a:pt x="74" y="367"/>
                      <a:pt x="60" y="378"/>
                    </a:cubicBezTo>
                    <a:cubicBezTo>
                      <a:pt x="44" y="390"/>
                      <a:pt x="20" y="382"/>
                      <a:pt x="0" y="384"/>
                    </a:cubicBezTo>
                    <a:cubicBezTo>
                      <a:pt x="2" y="396"/>
                      <a:pt x="3" y="408"/>
                      <a:pt x="6" y="420"/>
                    </a:cubicBezTo>
                    <a:cubicBezTo>
                      <a:pt x="7" y="426"/>
                      <a:pt x="12" y="438"/>
                      <a:pt x="12" y="438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5" name="Freeform 105"/>
              <p:cNvSpPr>
                <a:spLocks noChangeAspect="1"/>
              </p:cNvSpPr>
              <p:nvPr/>
            </p:nvSpPr>
            <p:spPr bwMode="auto">
              <a:xfrm>
                <a:off x="2324" y="2220"/>
                <a:ext cx="88" cy="438"/>
              </a:xfrm>
              <a:custGeom>
                <a:avLst/>
                <a:gdLst>
                  <a:gd name="T0" fmla="*/ 16 w 88"/>
                  <a:gd name="T1" fmla="*/ 0 h 438"/>
                  <a:gd name="T2" fmla="*/ 52 w 88"/>
                  <a:gd name="T3" fmla="*/ 96 h 438"/>
                  <a:gd name="T4" fmla="*/ 58 w 88"/>
                  <a:gd name="T5" fmla="*/ 114 h 438"/>
                  <a:gd name="T6" fmla="*/ 70 w 88"/>
                  <a:gd name="T7" fmla="*/ 132 h 438"/>
                  <a:gd name="T8" fmla="*/ 46 w 88"/>
                  <a:gd name="T9" fmla="*/ 138 h 438"/>
                  <a:gd name="T10" fmla="*/ 10 w 88"/>
                  <a:gd name="T11" fmla="*/ 156 h 438"/>
                  <a:gd name="T12" fmla="*/ 40 w 88"/>
                  <a:gd name="T13" fmla="*/ 204 h 438"/>
                  <a:gd name="T14" fmla="*/ 64 w 88"/>
                  <a:gd name="T15" fmla="*/ 264 h 438"/>
                  <a:gd name="T16" fmla="*/ 58 w 88"/>
                  <a:gd name="T17" fmla="*/ 294 h 438"/>
                  <a:gd name="T18" fmla="*/ 22 w 88"/>
                  <a:gd name="T19" fmla="*/ 318 h 438"/>
                  <a:gd name="T20" fmla="*/ 28 w 88"/>
                  <a:gd name="T21" fmla="*/ 354 h 438"/>
                  <a:gd name="T22" fmla="*/ 46 w 88"/>
                  <a:gd name="T23" fmla="*/ 360 h 438"/>
                  <a:gd name="T24" fmla="*/ 52 w 88"/>
                  <a:gd name="T25" fmla="*/ 378 h 438"/>
                  <a:gd name="T26" fmla="*/ 88 w 88"/>
                  <a:gd name="T27" fmla="*/ 390 h 438"/>
                  <a:gd name="T28" fmla="*/ 28 w 88"/>
                  <a:gd name="T29" fmla="*/ 438 h 43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88"/>
                  <a:gd name="T46" fmla="*/ 0 h 438"/>
                  <a:gd name="T47" fmla="*/ 88 w 88"/>
                  <a:gd name="T48" fmla="*/ 438 h 43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88" h="438">
                    <a:moveTo>
                      <a:pt x="16" y="0"/>
                    </a:moveTo>
                    <a:cubicBezTo>
                      <a:pt x="0" y="47"/>
                      <a:pt x="6" y="81"/>
                      <a:pt x="52" y="96"/>
                    </a:cubicBezTo>
                    <a:cubicBezTo>
                      <a:pt x="54" y="102"/>
                      <a:pt x="55" y="108"/>
                      <a:pt x="58" y="114"/>
                    </a:cubicBezTo>
                    <a:cubicBezTo>
                      <a:pt x="61" y="120"/>
                      <a:pt x="73" y="126"/>
                      <a:pt x="70" y="132"/>
                    </a:cubicBezTo>
                    <a:cubicBezTo>
                      <a:pt x="66" y="139"/>
                      <a:pt x="54" y="136"/>
                      <a:pt x="46" y="138"/>
                    </a:cubicBezTo>
                    <a:cubicBezTo>
                      <a:pt x="24" y="144"/>
                      <a:pt x="30" y="143"/>
                      <a:pt x="10" y="156"/>
                    </a:cubicBezTo>
                    <a:cubicBezTo>
                      <a:pt x="17" y="182"/>
                      <a:pt x="14" y="195"/>
                      <a:pt x="40" y="204"/>
                    </a:cubicBezTo>
                    <a:cubicBezTo>
                      <a:pt x="47" y="226"/>
                      <a:pt x="58" y="241"/>
                      <a:pt x="64" y="264"/>
                    </a:cubicBezTo>
                    <a:cubicBezTo>
                      <a:pt x="62" y="274"/>
                      <a:pt x="64" y="286"/>
                      <a:pt x="58" y="294"/>
                    </a:cubicBezTo>
                    <a:cubicBezTo>
                      <a:pt x="49" y="305"/>
                      <a:pt x="22" y="318"/>
                      <a:pt x="22" y="318"/>
                    </a:cubicBezTo>
                    <a:cubicBezTo>
                      <a:pt x="24" y="330"/>
                      <a:pt x="22" y="343"/>
                      <a:pt x="28" y="354"/>
                    </a:cubicBezTo>
                    <a:cubicBezTo>
                      <a:pt x="31" y="359"/>
                      <a:pt x="42" y="356"/>
                      <a:pt x="46" y="360"/>
                    </a:cubicBezTo>
                    <a:cubicBezTo>
                      <a:pt x="50" y="364"/>
                      <a:pt x="47" y="374"/>
                      <a:pt x="52" y="378"/>
                    </a:cubicBezTo>
                    <a:cubicBezTo>
                      <a:pt x="62" y="385"/>
                      <a:pt x="88" y="390"/>
                      <a:pt x="88" y="390"/>
                    </a:cubicBezTo>
                    <a:cubicBezTo>
                      <a:pt x="79" y="416"/>
                      <a:pt x="52" y="426"/>
                      <a:pt x="28" y="438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6" name="Freeform 106"/>
              <p:cNvSpPr>
                <a:spLocks noChangeAspect="1"/>
              </p:cNvSpPr>
              <p:nvPr/>
            </p:nvSpPr>
            <p:spPr bwMode="auto">
              <a:xfrm>
                <a:off x="2423" y="2377"/>
                <a:ext cx="75" cy="348"/>
              </a:xfrm>
              <a:custGeom>
                <a:avLst/>
                <a:gdLst>
                  <a:gd name="T0" fmla="*/ 61 w 75"/>
                  <a:gd name="T1" fmla="*/ 5 h 348"/>
                  <a:gd name="T2" fmla="*/ 1 w 75"/>
                  <a:gd name="T3" fmla="*/ 29 h 348"/>
                  <a:gd name="T4" fmla="*/ 7 w 75"/>
                  <a:gd name="T5" fmla="*/ 59 h 348"/>
                  <a:gd name="T6" fmla="*/ 43 w 75"/>
                  <a:gd name="T7" fmla="*/ 83 h 348"/>
                  <a:gd name="T8" fmla="*/ 37 w 75"/>
                  <a:gd name="T9" fmla="*/ 155 h 348"/>
                  <a:gd name="T10" fmla="*/ 61 w 75"/>
                  <a:gd name="T11" fmla="*/ 233 h 348"/>
                  <a:gd name="T12" fmla="*/ 61 w 75"/>
                  <a:gd name="T13" fmla="*/ 299 h 348"/>
                  <a:gd name="T14" fmla="*/ 43 w 75"/>
                  <a:gd name="T15" fmla="*/ 317 h 3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5"/>
                  <a:gd name="T25" fmla="*/ 0 h 348"/>
                  <a:gd name="T26" fmla="*/ 75 w 75"/>
                  <a:gd name="T27" fmla="*/ 348 h 3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5" h="348">
                    <a:moveTo>
                      <a:pt x="61" y="5"/>
                    </a:moveTo>
                    <a:cubicBezTo>
                      <a:pt x="45" y="7"/>
                      <a:pt x="5" y="0"/>
                      <a:pt x="1" y="29"/>
                    </a:cubicBezTo>
                    <a:cubicBezTo>
                      <a:pt x="0" y="39"/>
                      <a:pt x="1" y="51"/>
                      <a:pt x="7" y="59"/>
                    </a:cubicBezTo>
                    <a:cubicBezTo>
                      <a:pt x="16" y="70"/>
                      <a:pt x="43" y="83"/>
                      <a:pt x="43" y="83"/>
                    </a:cubicBezTo>
                    <a:cubicBezTo>
                      <a:pt x="64" y="114"/>
                      <a:pt x="73" y="131"/>
                      <a:pt x="37" y="155"/>
                    </a:cubicBezTo>
                    <a:cubicBezTo>
                      <a:pt x="14" y="190"/>
                      <a:pt x="35" y="207"/>
                      <a:pt x="61" y="233"/>
                    </a:cubicBezTo>
                    <a:cubicBezTo>
                      <a:pt x="69" y="258"/>
                      <a:pt x="75" y="265"/>
                      <a:pt x="61" y="299"/>
                    </a:cubicBezTo>
                    <a:cubicBezTo>
                      <a:pt x="41" y="348"/>
                      <a:pt x="43" y="294"/>
                      <a:pt x="43" y="317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7" name="Freeform 107"/>
              <p:cNvSpPr>
                <a:spLocks noChangeAspect="1"/>
              </p:cNvSpPr>
              <p:nvPr/>
            </p:nvSpPr>
            <p:spPr bwMode="auto">
              <a:xfrm>
                <a:off x="2010" y="1815"/>
                <a:ext cx="502" cy="807"/>
              </a:xfrm>
              <a:custGeom>
                <a:avLst/>
                <a:gdLst>
                  <a:gd name="T0" fmla="*/ 156 w 502"/>
                  <a:gd name="T1" fmla="*/ 201 h 807"/>
                  <a:gd name="T2" fmla="*/ 228 w 502"/>
                  <a:gd name="T3" fmla="*/ 33 h 807"/>
                  <a:gd name="T4" fmla="*/ 84 w 502"/>
                  <a:gd name="T5" fmla="*/ 21 h 807"/>
                  <a:gd name="T6" fmla="*/ 48 w 502"/>
                  <a:gd name="T7" fmla="*/ 63 h 807"/>
                  <a:gd name="T8" fmla="*/ 6 w 502"/>
                  <a:gd name="T9" fmla="*/ 57 h 807"/>
                  <a:gd name="T10" fmla="*/ 12 w 502"/>
                  <a:gd name="T11" fmla="*/ 75 h 807"/>
                  <a:gd name="T12" fmla="*/ 54 w 502"/>
                  <a:gd name="T13" fmla="*/ 99 h 807"/>
                  <a:gd name="T14" fmla="*/ 120 w 502"/>
                  <a:gd name="T15" fmla="*/ 93 h 807"/>
                  <a:gd name="T16" fmla="*/ 132 w 502"/>
                  <a:gd name="T17" fmla="*/ 75 h 807"/>
                  <a:gd name="T18" fmla="*/ 186 w 502"/>
                  <a:gd name="T19" fmla="*/ 87 h 807"/>
                  <a:gd name="T20" fmla="*/ 198 w 502"/>
                  <a:gd name="T21" fmla="*/ 105 h 807"/>
                  <a:gd name="T22" fmla="*/ 216 w 502"/>
                  <a:gd name="T23" fmla="*/ 117 h 807"/>
                  <a:gd name="T24" fmla="*/ 270 w 502"/>
                  <a:gd name="T25" fmla="*/ 213 h 807"/>
                  <a:gd name="T26" fmla="*/ 246 w 502"/>
                  <a:gd name="T27" fmla="*/ 219 h 807"/>
                  <a:gd name="T28" fmla="*/ 174 w 502"/>
                  <a:gd name="T29" fmla="*/ 225 h 807"/>
                  <a:gd name="T30" fmla="*/ 90 w 502"/>
                  <a:gd name="T31" fmla="*/ 255 h 807"/>
                  <a:gd name="T32" fmla="*/ 114 w 502"/>
                  <a:gd name="T33" fmla="*/ 339 h 807"/>
                  <a:gd name="T34" fmla="*/ 150 w 502"/>
                  <a:gd name="T35" fmla="*/ 351 h 807"/>
                  <a:gd name="T36" fmla="*/ 246 w 502"/>
                  <a:gd name="T37" fmla="*/ 393 h 807"/>
                  <a:gd name="T38" fmla="*/ 234 w 502"/>
                  <a:gd name="T39" fmla="*/ 441 h 807"/>
                  <a:gd name="T40" fmla="*/ 216 w 502"/>
                  <a:gd name="T41" fmla="*/ 447 h 807"/>
                  <a:gd name="T42" fmla="*/ 132 w 502"/>
                  <a:gd name="T43" fmla="*/ 465 h 807"/>
                  <a:gd name="T44" fmla="*/ 120 w 502"/>
                  <a:gd name="T45" fmla="*/ 483 h 807"/>
                  <a:gd name="T46" fmla="*/ 180 w 502"/>
                  <a:gd name="T47" fmla="*/ 537 h 807"/>
                  <a:gd name="T48" fmla="*/ 216 w 502"/>
                  <a:gd name="T49" fmla="*/ 567 h 807"/>
                  <a:gd name="T50" fmla="*/ 276 w 502"/>
                  <a:gd name="T51" fmla="*/ 651 h 807"/>
                  <a:gd name="T52" fmla="*/ 312 w 502"/>
                  <a:gd name="T53" fmla="*/ 549 h 807"/>
                  <a:gd name="T54" fmla="*/ 288 w 502"/>
                  <a:gd name="T55" fmla="*/ 471 h 807"/>
                  <a:gd name="T56" fmla="*/ 258 w 502"/>
                  <a:gd name="T57" fmla="*/ 417 h 807"/>
                  <a:gd name="T58" fmla="*/ 264 w 502"/>
                  <a:gd name="T59" fmla="*/ 345 h 807"/>
                  <a:gd name="T60" fmla="*/ 282 w 502"/>
                  <a:gd name="T61" fmla="*/ 351 h 807"/>
                  <a:gd name="T62" fmla="*/ 330 w 502"/>
                  <a:gd name="T63" fmla="*/ 399 h 807"/>
                  <a:gd name="T64" fmla="*/ 408 w 502"/>
                  <a:gd name="T65" fmla="*/ 471 h 807"/>
                  <a:gd name="T66" fmla="*/ 462 w 502"/>
                  <a:gd name="T67" fmla="*/ 507 h 807"/>
                  <a:gd name="T68" fmla="*/ 480 w 502"/>
                  <a:gd name="T69" fmla="*/ 519 h 807"/>
                  <a:gd name="T70" fmla="*/ 486 w 502"/>
                  <a:gd name="T71" fmla="*/ 537 h 807"/>
                  <a:gd name="T72" fmla="*/ 378 w 502"/>
                  <a:gd name="T73" fmla="*/ 567 h 807"/>
                  <a:gd name="T74" fmla="*/ 342 w 502"/>
                  <a:gd name="T75" fmla="*/ 579 h 807"/>
                  <a:gd name="T76" fmla="*/ 288 w 502"/>
                  <a:gd name="T77" fmla="*/ 609 h 807"/>
                  <a:gd name="T78" fmla="*/ 264 w 502"/>
                  <a:gd name="T79" fmla="*/ 645 h 807"/>
                  <a:gd name="T80" fmla="*/ 300 w 502"/>
                  <a:gd name="T81" fmla="*/ 663 h 807"/>
                  <a:gd name="T82" fmla="*/ 432 w 502"/>
                  <a:gd name="T83" fmla="*/ 675 h 807"/>
                  <a:gd name="T84" fmla="*/ 486 w 502"/>
                  <a:gd name="T85" fmla="*/ 729 h 807"/>
                  <a:gd name="T86" fmla="*/ 384 w 502"/>
                  <a:gd name="T87" fmla="*/ 789 h 807"/>
                  <a:gd name="T88" fmla="*/ 348 w 502"/>
                  <a:gd name="T89" fmla="*/ 783 h 807"/>
                  <a:gd name="T90" fmla="*/ 288 w 502"/>
                  <a:gd name="T91" fmla="*/ 789 h 807"/>
                  <a:gd name="T92" fmla="*/ 270 w 502"/>
                  <a:gd name="T93" fmla="*/ 771 h 80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502"/>
                  <a:gd name="T142" fmla="*/ 0 h 807"/>
                  <a:gd name="T143" fmla="*/ 502 w 502"/>
                  <a:gd name="T144" fmla="*/ 807 h 80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502" h="807">
                    <a:moveTo>
                      <a:pt x="156" y="201"/>
                    </a:moveTo>
                    <a:cubicBezTo>
                      <a:pt x="148" y="114"/>
                      <a:pt x="135" y="64"/>
                      <a:pt x="228" y="33"/>
                    </a:cubicBezTo>
                    <a:cubicBezTo>
                      <a:pt x="178" y="0"/>
                      <a:pt x="161" y="17"/>
                      <a:pt x="84" y="21"/>
                    </a:cubicBezTo>
                    <a:cubicBezTo>
                      <a:pt x="69" y="65"/>
                      <a:pt x="84" y="54"/>
                      <a:pt x="48" y="63"/>
                    </a:cubicBezTo>
                    <a:cubicBezTo>
                      <a:pt x="34" y="61"/>
                      <a:pt x="19" y="53"/>
                      <a:pt x="6" y="57"/>
                    </a:cubicBezTo>
                    <a:cubicBezTo>
                      <a:pt x="0" y="59"/>
                      <a:pt x="8" y="71"/>
                      <a:pt x="12" y="75"/>
                    </a:cubicBezTo>
                    <a:cubicBezTo>
                      <a:pt x="23" y="86"/>
                      <a:pt x="41" y="90"/>
                      <a:pt x="54" y="99"/>
                    </a:cubicBezTo>
                    <a:cubicBezTo>
                      <a:pt x="76" y="97"/>
                      <a:pt x="99" y="99"/>
                      <a:pt x="120" y="93"/>
                    </a:cubicBezTo>
                    <a:cubicBezTo>
                      <a:pt x="127" y="91"/>
                      <a:pt x="125" y="77"/>
                      <a:pt x="132" y="75"/>
                    </a:cubicBezTo>
                    <a:cubicBezTo>
                      <a:pt x="144" y="72"/>
                      <a:pt x="172" y="82"/>
                      <a:pt x="186" y="87"/>
                    </a:cubicBezTo>
                    <a:cubicBezTo>
                      <a:pt x="190" y="93"/>
                      <a:pt x="193" y="100"/>
                      <a:pt x="198" y="105"/>
                    </a:cubicBezTo>
                    <a:cubicBezTo>
                      <a:pt x="203" y="110"/>
                      <a:pt x="211" y="112"/>
                      <a:pt x="216" y="117"/>
                    </a:cubicBezTo>
                    <a:cubicBezTo>
                      <a:pt x="241" y="146"/>
                      <a:pt x="249" y="182"/>
                      <a:pt x="270" y="213"/>
                    </a:cubicBezTo>
                    <a:cubicBezTo>
                      <a:pt x="262" y="215"/>
                      <a:pt x="254" y="218"/>
                      <a:pt x="246" y="219"/>
                    </a:cubicBezTo>
                    <a:cubicBezTo>
                      <a:pt x="222" y="222"/>
                      <a:pt x="198" y="221"/>
                      <a:pt x="174" y="225"/>
                    </a:cubicBezTo>
                    <a:cubicBezTo>
                      <a:pt x="147" y="230"/>
                      <a:pt x="118" y="248"/>
                      <a:pt x="90" y="255"/>
                    </a:cubicBezTo>
                    <a:cubicBezTo>
                      <a:pt x="92" y="271"/>
                      <a:pt x="92" y="326"/>
                      <a:pt x="114" y="339"/>
                    </a:cubicBezTo>
                    <a:cubicBezTo>
                      <a:pt x="125" y="346"/>
                      <a:pt x="138" y="347"/>
                      <a:pt x="150" y="351"/>
                    </a:cubicBezTo>
                    <a:cubicBezTo>
                      <a:pt x="183" y="362"/>
                      <a:pt x="213" y="382"/>
                      <a:pt x="246" y="393"/>
                    </a:cubicBezTo>
                    <a:cubicBezTo>
                      <a:pt x="242" y="409"/>
                      <a:pt x="242" y="427"/>
                      <a:pt x="234" y="441"/>
                    </a:cubicBezTo>
                    <a:cubicBezTo>
                      <a:pt x="231" y="447"/>
                      <a:pt x="222" y="444"/>
                      <a:pt x="216" y="447"/>
                    </a:cubicBezTo>
                    <a:cubicBezTo>
                      <a:pt x="165" y="473"/>
                      <a:pt x="251" y="454"/>
                      <a:pt x="132" y="465"/>
                    </a:cubicBezTo>
                    <a:cubicBezTo>
                      <a:pt x="128" y="471"/>
                      <a:pt x="121" y="476"/>
                      <a:pt x="120" y="483"/>
                    </a:cubicBezTo>
                    <a:cubicBezTo>
                      <a:pt x="115" y="521"/>
                      <a:pt x="161" y="518"/>
                      <a:pt x="180" y="537"/>
                    </a:cubicBezTo>
                    <a:cubicBezTo>
                      <a:pt x="213" y="570"/>
                      <a:pt x="182" y="556"/>
                      <a:pt x="216" y="567"/>
                    </a:cubicBezTo>
                    <a:cubicBezTo>
                      <a:pt x="235" y="596"/>
                      <a:pt x="247" y="632"/>
                      <a:pt x="276" y="651"/>
                    </a:cubicBezTo>
                    <a:cubicBezTo>
                      <a:pt x="264" y="614"/>
                      <a:pt x="272" y="562"/>
                      <a:pt x="312" y="549"/>
                    </a:cubicBezTo>
                    <a:cubicBezTo>
                      <a:pt x="306" y="525"/>
                      <a:pt x="302" y="492"/>
                      <a:pt x="288" y="471"/>
                    </a:cubicBezTo>
                    <a:cubicBezTo>
                      <a:pt x="260" y="430"/>
                      <a:pt x="269" y="449"/>
                      <a:pt x="258" y="417"/>
                    </a:cubicBezTo>
                    <a:cubicBezTo>
                      <a:pt x="260" y="393"/>
                      <a:pt x="256" y="368"/>
                      <a:pt x="264" y="345"/>
                    </a:cubicBezTo>
                    <a:cubicBezTo>
                      <a:pt x="266" y="339"/>
                      <a:pt x="277" y="347"/>
                      <a:pt x="282" y="351"/>
                    </a:cubicBezTo>
                    <a:cubicBezTo>
                      <a:pt x="302" y="365"/>
                      <a:pt x="309" y="385"/>
                      <a:pt x="330" y="399"/>
                    </a:cubicBezTo>
                    <a:cubicBezTo>
                      <a:pt x="359" y="443"/>
                      <a:pt x="363" y="446"/>
                      <a:pt x="408" y="471"/>
                    </a:cubicBezTo>
                    <a:cubicBezTo>
                      <a:pt x="427" y="482"/>
                      <a:pt x="444" y="495"/>
                      <a:pt x="462" y="507"/>
                    </a:cubicBezTo>
                    <a:cubicBezTo>
                      <a:pt x="468" y="511"/>
                      <a:pt x="480" y="519"/>
                      <a:pt x="480" y="519"/>
                    </a:cubicBezTo>
                    <a:cubicBezTo>
                      <a:pt x="482" y="525"/>
                      <a:pt x="489" y="532"/>
                      <a:pt x="486" y="537"/>
                    </a:cubicBezTo>
                    <a:cubicBezTo>
                      <a:pt x="475" y="555"/>
                      <a:pt x="395" y="563"/>
                      <a:pt x="378" y="567"/>
                    </a:cubicBezTo>
                    <a:cubicBezTo>
                      <a:pt x="366" y="570"/>
                      <a:pt x="342" y="579"/>
                      <a:pt x="342" y="579"/>
                    </a:cubicBezTo>
                    <a:cubicBezTo>
                      <a:pt x="327" y="602"/>
                      <a:pt x="313" y="601"/>
                      <a:pt x="288" y="609"/>
                    </a:cubicBezTo>
                    <a:cubicBezTo>
                      <a:pt x="280" y="621"/>
                      <a:pt x="250" y="640"/>
                      <a:pt x="264" y="645"/>
                    </a:cubicBezTo>
                    <a:cubicBezTo>
                      <a:pt x="277" y="649"/>
                      <a:pt x="287" y="659"/>
                      <a:pt x="300" y="663"/>
                    </a:cubicBezTo>
                    <a:cubicBezTo>
                      <a:pt x="320" y="669"/>
                      <a:pt x="429" y="675"/>
                      <a:pt x="432" y="675"/>
                    </a:cubicBezTo>
                    <a:cubicBezTo>
                      <a:pt x="471" y="688"/>
                      <a:pt x="465" y="698"/>
                      <a:pt x="486" y="729"/>
                    </a:cubicBezTo>
                    <a:cubicBezTo>
                      <a:pt x="502" y="807"/>
                      <a:pt x="478" y="783"/>
                      <a:pt x="384" y="789"/>
                    </a:cubicBezTo>
                    <a:cubicBezTo>
                      <a:pt x="372" y="787"/>
                      <a:pt x="360" y="783"/>
                      <a:pt x="348" y="783"/>
                    </a:cubicBezTo>
                    <a:cubicBezTo>
                      <a:pt x="328" y="783"/>
                      <a:pt x="308" y="792"/>
                      <a:pt x="288" y="789"/>
                    </a:cubicBezTo>
                    <a:cubicBezTo>
                      <a:pt x="280" y="788"/>
                      <a:pt x="270" y="771"/>
                      <a:pt x="270" y="771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8" name="Freeform 108"/>
              <p:cNvSpPr>
                <a:spLocks noChangeAspect="1"/>
              </p:cNvSpPr>
              <p:nvPr/>
            </p:nvSpPr>
            <p:spPr bwMode="auto">
              <a:xfrm>
                <a:off x="2315" y="1898"/>
                <a:ext cx="135" cy="310"/>
              </a:xfrm>
              <a:custGeom>
                <a:avLst/>
                <a:gdLst>
                  <a:gd name="T0" fmla="*/ 1 w 135"/>
                  <a:gd name="T1" fmla="*/ 58 h 310"/>
                  <a:gd name="T2" fmla="*/ 49 w 135"/>
                  <a:gd name="T3" fmla="*/ 10 h 310"/>
                  <a:gd name="T4" fmla="*/ 49 w 135"/>
                  <a:gd name="T5" fmla="*/ 76 h 310"/>
                  <a:gd name="T6" fmla="*/ 37 w 135"/>
                  <a:gd name="T7" fmla="*/ 112 h 310"/>
                  <a:gd name="T8" fmla="*/ 91 w 135"/>
                  <a:gd name="T9" fmla="*/ 172 h 310"/>
                  <a:gd name="T10" fmla="*/ 85 w 135"/>
                  <a:gd name="T11" fmla="*/ 244 h 310"/>
                  <a:gd name="T12" fmla="*/ 121 w 135"/>
                  <a:gd name="T13" fmla="*/ 310 h 310"/>
                  <a:gd name="T14" fmla="*/ 133 w 135"/>
                  <a:gd name="T15" fmla="*/ 292 h 310"/>
                  <a:gd name="T16" fmla="*/ 109 w 135"/>
                  <a:gd name="T17" fmla="*/ 268 h 3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5"/>
                  <a:gd name="T28" fmla="*/ 0 h 310"/>
                  <a:gd name="T29" fmla="*/ 135 w 135"/>
                  <a:gd name="T30" fmla="*/ 310 h 3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5" h="310">
                    <a:moveTo>
                      <a:pt x="1" y="58"/>
                    </a:moveTo>
                    <a:cubicBezTo>
                      <a:pt x="9" y="11"/>
                      <a:pt x="0" y="0"/>
                      <a:pt x="49" y="10"/>
                    </a:cubicBezTo>
                    <a:cubicBezTo>
                      <a:pt x="56" y="45"/>
                      <a:pt x="58" y="38"/>
                      <a:pt x="49" y="76"/>
                    </a:cubicBezTo>
                    <a:cubicBezTo>
                      <a:pt x="46" y="88"/>
                      <a:pt x="37" y="112"/>
                      <a:pt x="37" y="112"/>
                    </a:cubicBezTo>
                    <a:cubicBezTo>
                      <a:pt x="48" y="158"/>
                      <a:pt x="56" y="149"/>
                      <a:pt x="91" y="172"/>
                    </a:cubicBezTo>
                    <a:cubicBezTo>
                      <a:pt x="112" y="203"/>
                      <a:pt x="121" y="220"/>
                      <a:pt x="85" y="244"/>
                    </a:cubicBezTo>
                    <a:cubicBezTo>
                      <a:pt x="74" y="278"/>
                      <a:pt x="94" y="292"/>
                      <a:pt x="121" y="310"/>
                    </a:cubicBezTo>
                    <a:cubicBezTo>
                      <a:pt x="125" y="304"/>
                      <a:pt x="135" y="299"/>
                      <a:pt x="133" y="292"/>
                    </a:cubicBezTo>
                    <a:cubicBezTo>
                      <a:pt x="130" y="281"/>
                      <a:pt x="109" y="268"/>
                      <a:pt x="109" y="268"/>
                    </a:cubicBezTo>
                  </a:path>
                </a:pathLst>
              </a:custGeom>
              <a:noFill/>
              <a:ln w="15875">
                <a:solidFill>
                  <a:srgbClr val="02947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3" name="Freeform 109"/>
            <p:cNvSpPr>
              <a:spLocks noChangeAspect="1"/>
            </p:cNvSpPr>
            <p:nvPr/>
          </p:nvSpPr>
          <p:spPr bwMode="auto">
            <a:xfrm>
              <a:off x="3756026" y="1735138"/>
              <a:ext cx="196850" cy="85725"/>
            </a:xfrm>
            <a:custGeom>
              <a:avLst/>
              <a:gdLst>
                <a:gd name="T0" fmla="*/ 7 w 138"/>
                <a:gd name="T1" fmla="*/ 5 h 60"/>
                <a:gd name="T2" fmla="*/ 4 w 138"/>
                <a:gd name="T3" fmla="*/ 0 h 60"/>
                <a:gd name="T4" fmla="*/ 0 w 138"/>
                <a:gd name="T5" fmla="*/ 5 h 60"/>
                <a:gd name="T6" fmla="*/ 0 60000 65536"/>
                <a:gd name="T7" fmla="*/ 0 60000 65536"/>
                <a:gd name="T8" fmla="*/ 0 60000 65536"/>
                <a:gd name="T9" fmla="*/ 0 w 138"/>
                <a:gd name="T10" fmla="*/ 0 h 60"/>
                <a:gd name="T11" fmla="*/ 138 w 138"/>
                <a:gd name="T12" fmla="*/ 60 h 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" h="60">
                  <a:moveTo>
                    <a:pt x="138" y="30"/>
                  </a:moveTo>
                  <a:cubicBezTo>
                    <a:pt x="111" y="21"/>
                    <a:pt x="87" y="9"/>
                    <a:pt x="60" y="0"/>
                  </a:cubicBezTo>
                  <a:cubicBezTo>
                    <a:pt x="44" y="24"/>
                    <a:pt x="34" y="60"/>
                    <a:pt x="0" y="60"/>
                  </a:cubicBezTo>
                </a:path>
              </a:pathLst>
            </a:custGeom>
            <a:noFill/>
            <a:ln w="15875">
              <a:solidFill>
                <a:srgbClr val="02947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110"/>
            <p:cNvSpPr>
              <a:spLocks noChangeAspect="1"/>
            </p:cNvSpPr>
            <p:nvPr/>
          </p:nvSpPr>
          <p:spPr bwMode="auto">
            <a:xfrm>
              <a:off x="3771901" y="1252538"/>
              <a:ext cx="130175" cy="214313"/>
            </a:xfrm>
            <a:custGeom>
              <a:avLst/>
              <a:gdLst>
                <a:gd name="T0" fmla="*/ 145307 w 63"/>
                <a:gd name="T1" fmla="*/ 0 h 150"/>
                <a:gd name="T2" fmla="*/ 62565 w 63"/>
                <a:gd name="T3" fmla="*/ 5 h 150"/>
                <a:gd name="T4" fmla="*/ 6928 w 63"/>
                <a:gd name="T5" fmla="*/ 5 h 150"/>
                <a:gd name="T6" fmla="*/ 48068 w 63"/>
                <a:gd name="T7" fmla="*/ 9 h 1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150"/>
                <a:gd name="T14" fmla="*/ 63 w 63"/>
                <a:gd name="T15" fmla="*/ 150 h 1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150">
                  <a:moveTo>
                    <a:pt x="63" y="0"/>
                  </a:moveTo>
                  <a:cubicBezTo>
                    <a:pt x="51" y="2"/>
                    <a:pt x="38" y="0"/>
                    <a:pt x="27" y="6"/>
                  </a:cubicBezTo>
                  <a:cubicBezTo>
                    <a:pt x="15" y="13"/>
                    <a:pt x="20" y="76"/>
                    <a:pt x="3" y="102"/>
                  </a:cubicBezTo>
                  <a:cubicBezTo>
                    <a:pt x="10" y="144"/>
                    <a:pt x="0" y="129"/>
                    <a:pt x="21" y="150"/>
                  </a:cubicBezTo>
                </a:path>
              </a:pathLst>
            </a:custGeom>
            <a:noFill/>
            <a:ln w="15875">
              <a:solidFill>
                <a:srgbClr val="02947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pic>
          <p:nvPicPr>
            <p:cNvPr id="65" name="图片 36" descr="Au-Si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813" y="1312863"/>
              <a:ext cx="596900" cy="595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Freeform 55"/>
            <p:cNvSpPr>
              <a:spLocks noChangeAspect="1"/>
            </p:cNvSpPr>
            <p:nvPr/>
          </p:nvSpPr>
          <p:spPr bwMode="auto">
            <a:xfrm>
              <a:off x="4378326" y="1295401"/>
              <a:ext cx="228600" cy="439738"/>
            </a:xfrm>
            <a:custGeom>
              <a:avLst/>
              <a:gdLst>
                <a:gd name="T0" fmla="*/ 9 w 160"/>
                <a:gd name="T1" fmla="*/ 4 h 308"/>
                <a:gd name="T2" fmla="*/ 8 w 160"/>
                <a:gd name="T3" fmla="*/ 4 h 308"/>
                <a:gd name="T4" fmla="*/ 6 w 160"/>
                <a:gd name="T5" fmla="*/ 0 h 308"/>
                <a:gd name="T6" fmla="*/ 5 w 160"/>
                <a:gd name="T7" fmla="*/ 4 h 308"/>
                <a:gd name="T8" fmla="*/ 5 w 160"/>
                <a:gd name="T9" fmla="*/ 4 h 308"/>
                <a:gd name="T10" fmla="*/ 5 w 160"/>
                <a:gd name="T11" fmla="*/ 9 h 308"/>
                <a:gd name="T12" fmla="*/ 5 w 160"/>
                <a:gd name="T13" fmla="*/ 9 h 308"/>
                <a:gd name="T14" fmla="*/ 5 w 160"/>
                <a:gd name="T15" fmla="*/ 10 h 308"/>
                <a:gd name="T16" fmla="*/ 5 w 160"/>
                <a:gd name="T17" fmla="*/ 11 h 308"/>
                <a:gd name="T18" fmla="*/ 5 w 160"/>
                <a:gd name="T19" fmla="*/ 13 h 308"/>
                <a:gd name="T20" fmla="*/ 5 w 160"/>
                <a:gd name="T21" fmla="*/ 13 h 308"/>
                <a:gd name="T22" fmla="*/ 0 w 160"/>
                <a:gd name="T23" fmla="*/ 15 h 30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60" h="308">
                  <a:moveTo>
                    <a:pt x="160" y="44"/>
                  </a:moveTo>
                  <a:cubicBezTo>
                    <a:pt x="156" y="33"/>
                    <a:pt x="146" y="14"/>
                    <a:pt x="136" y="8"/>
                  </a:cubicBezTo>
                  <a:cubicBezTo>
                    <a:pt x="129" y="4"/>
                    <a:pt x="112" y="0"/>
                    <a:pt x="112" y="0"/>
                  </a:cubicBezTo>
                  <a:cubicBezTo>
                    <a:pt x="83" y="6"/>
                    <a:pt x="79" y="17"/>
                    <a:pt x="60" y="36"/>
                  </a:cubicBezTo>
                  <a:cubicBezTo>
                    <a:pt x="53" y="56"/>
                    <a:pt x="48" y="80"/>
                    <a:pt x="72" y="88"/>
                  </a:cubicBezTo>
                  <a:cubicBezTo>
                    <a:pt x="82" y="118"/>
                    <a:pt x="83" y="117"/>
                    <a:pt x="72" y="168"/>
                  </a:cubicBezTo>
                  <a:cubicBezTo>
                    <a:pt x="71" y="172"/>
                    <a:pt x="64" y="170"/>
                    <a:pt x="60" y="172"/>
                  </a:cubicBezTo>
                  <a:cubicBezTo>
                    <a:pt x="48" y="178"/>
                    <a:pt x="24" y="188"/>
                    <a:pt x="24" y="188"/>
                  </a:cubicBezTo>
                  <a:cubicBezTo>
                    <a:pt x="14" y="218"/>
                    <a:pt x="22" y="220"/>
                    <a:pt x="52" y="224"/>
                  </a:cubicBezTo>
                  <a:cubicBezTo>
                    <a:pt x="73" y="231"/>
                    <a:pt x="75" y="227"/>
                    <a:pt x="60" y="268"/>
                  </a:cubicBezTo>
                  <a:cubicBezTo>
                    <a:pt x="57" y="277"/>
                    <a:pt x="41" y="274"/>
                    <a:pt x="32" y="276"/>
                  </a:cubicBezTo>
                  <a:cubicBezTo>
                    <a:pt x="22" y="283"/>
                    <a:pt x="0" y="292"/>
                    <a:pt x="0" y="308"/>
                  </a:cubicBezTo>
                </a:path>
              </a:pathLst>
            </a:custGeom>
            <a:noFill/>
            <a:ln w="15875" cap="flat" cmpd="sng">
              <a:solidFill>
                <a:srgbClr val="02947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56"/>
            <p:cNvSpPr>
              <a:spLocks noChangeAspect="1"/>
            </p:cNvSpPr>
            <p:nvPr/>
          </p:nvSpPr>
          <p:spPr bwMode="auto">
            <a:xfrm>
              <a:off x="4495801" y="711201"/>
              <a:ext cx="1085850" cy="976313"/>
            </a:xfrm>
            <a:custGeom>
              <a:avLst/>
              <a:gdLst>
                <a:gd name="T0" fmla="*/ 0 w 759"/>
                <a:gd name="T1" fmla="*/ 5 h 683"/>
                <a:gd name="T2" fmla="*/ 5 w 759"/>
                <a:gd name="T3" fmla="*/ 5 h 683"/>
                <a:gd name="T4" fmla="*/ 9 w 759"/>
                <a:gd name="T5" fmla="*/ 5 h 683"/>
                <a:gd name="T6" fmla="*/ 19 w 759"/>
                <a:gd name="T7" fmla="*/ 5 h 683"/>
                <a:gd name="T8" fmla="*/ 20 w 759"/>
                <a:gd name="T9" fmla="*/ 5 h 683"/>
                <a:gd name="T10" fmla="*/ 22 w 759"/>
                <a:gd name="T11" fmla="*/ 5 h 683"/>
                <a:gd name="T12" fmla="*/ 33 w 759"/>
                <a:gd name="T13" fmla="*/ 7 h 683"/>
                <a:gd name="T14" fmla="*/ 36 w 759"/>
                <a:gd name="T15" fmla="*/ 8 h 683"/>
                <a:gd name="T16" fmla="*/ 37 w 759"/>
                <a:gd name="T17" fmla="*/ 12 h 683"/>
                <a:gd name="T18" fmla="*/ 40 w 759"/>
                <a:gd name="T19" fmla="*/ 13 h 683"/>
                <a:gd name="T20" fmla="*/ 41 w 759"/>
                <a:gd name="T21" fmla="*/ 19 h 683"/>
                <a:gd name="T22" fmla="*/ 40 w 759"/>
                <a:gd name="T23" fmla="*/ 33 h 683"/>
                <a:gd name="T24" fmla="*/ 35 w 759"/>
                <a:gd name="T25" fmla="*/ 33 h 683"/>
                <a:gd name="T26" fmla="*/ 33 w 759"/>
                <a:gd name="T27" fmla="*/ 33 h 683"/>
                <a:gd name="T28" fmla="*/ 39 w 759"/>
                <a:gd name="T29" fmla="*/ 37 h 68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9" h="683">
                  <a:moveTo>
                    <a:pt x="0" y="15"/>
                  </a:moveTo>
                  <a:cubicBezTo>
                    <a:pt x="46" y="0"/>
                    <a:pt x="32" y="0"/>
                    <a:pt x="101" y="15"/>
                  </a:cubicBezTo>
                  <a:cubicBezTo>
                    <a:pt x="120" y="19"/>
                    <a:pt x="156" y="33"/>
                    <a:pt x="156" y="33"/>
                  </a:cubicBezTo>
                  <a:cubicBezTo>
                    <a:pt x="214" y="25"/>
                    <a:pt x="294" y="9"/>
                    <a:pt x="348" y="33"/>
                  </a:cubicBezTo>
                  <a:cubicBezTo>
                    <a:pt x="366" y="41"/>
                    <a:pt x="360" y="70"/>
                    <a:pt x="366" y="88"/>
                  </a:cubicBezTo>
                  <a:cubicBezTo>
                    <a:pt x="369" y="99"/>
                    <a:pt x="385" y="100"/>
                    <a:pt x="394" y="106"/>
                  </a:cubicBezTo>
                  <a:cubicBezTo>
                    <a:pt x="474" y="90"/>
                    <a:pt x="551" y="115"/>
                    <a:pt x="631" y="124"/>
                  </a:cubicBezTo>
                  <a:cubicBezTo>
                    <a:pt x="640" y="127"/>
                    <a:pt x="652" y="127"/>
                    <a:pt x="659" y="134"/>
                  </a:cubicBezTo>
                  <a:cubicBezTo>
                    <a:pt x="679" y="154"/>
                    <a:pt x="659" y="195"/>
                    <a:pt x="677" y="216"/>
                  </a:cubicBezTo>
                  <a:cubicBezTo>
                    <a:pt x="690" y="231"/>
                    <a:pt x="732" y="234"/>
                    <a:pt x="732" y="234"/>
                  </a:cubicBezTo>
                  <a:cubicBezTo>
                    <a:pt x="757" y="309"/>
                    <a:pt x="747" y="270"/>
                    <a:pt x="759" y="353"/>
                  </a:cubicBezTo>
                  <a:cubicBezTo>
                    <a:pt x="745" y="441"/>
                    <a:pt x="749" y="530"/>
                    <a:pt x="732" y="618"/>
                  </a:cubicBezTo>
                  <a:cubicBezTo>
                    <a:pt x="665" y="596"/>
                    <a:pt x="696" y="595"/>
                    <a:pt x="640" y="609"/>
                  </a:cubicBezTo>
                  <a:cubicBezTo>
                    <a:pt x="634" y="618"/>
                    <a:pt x="622" y="625"/>
                    <a:pt x="622" y="636"/>
                  </a:cubicBezTo>
                  <a:cubicBezTo>
                    <a:pt x="622" y="683"/>
                    <a:pt x="714" y="629"/>
                    <a:pt x="714" y="673"/>
                  </a:cubicBezTo>
                </a:path>
              </a:pathLst>
            </a:custGeom>
            <a:noFill/>
            <a:ln w="15875" cap="flat" cmpd="sng">
              <a:solidFill>
                <a:srgbClr val="02947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57"/>
            <p:cNvSpPr>
              <a:spLocks noChangeAspect="1"/>
            </p:cNvSpPr>
            <p:nvPr/>
          </p:nvSpPr>
          <p:spPr bwMode="auto">
            <a:xfrm>
              <a:off x="4143376" y="785813"/>
              <a:ext cx="371475" cy="269875"/>
            </a:xfrm>
            <a:custGeom>
              <a:avLst/>
              <a:gdLst>
                <a:gd name="T0" fmla="*/ 14 w 260"/>
                <a:gd name="T1" fmla="*/ 5 h 188"/>
                <a:gd name="T2" fmla="*/ 12 w 260"/>
                <a:gd name="T3" fmla="*/ 5 h 188"/>
                <a:gd name="T4" fmla="*/ 11 w 260"/>
                <a:gd name="T5" fmla="*/ 5 h 188"/>
                <a:gd name="T6" fmla="*/ 10 w 260"/>
                <a:gd name="T7" fmla="*/ 5 h 188"/>
                <a:gd name="T8" fmla="*/ 9 w 260"/>
                <a:gd name="T9" fmla="*/ 0 h 188"/>
                <a:gd name="T10" fmla="*/ 7 w 260"/>
                <a:gd name="T11" fmla="*/ 4 h 188"/>
                <a:gd name="T12" fmla="*/ 5 w 260"/>
                <a:gd name="T13" fmla="*/ 5 h 188"/>
                <a:gd name="T14" fmla="*/ 5 w 260"/>
                <a:gd name="T15" fmla="*/ 5 h 188"/>
                <a:gd name="T16" fmla="*/ 5 w 260"/>
                <a:gd name="T17" fmla="*/ 5 h 188"/>
                <a:gd name="T18" fmla="*/ 5 w 260"/>
                <a:gd name="T19" fmla="*/ 12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0" h="188">
                  <a:moveTo>
                    <a:pt x="260" y="88"/>
                  </a:moveTo>
                  <a:cubicBezTo>
                    <a:pt x="242" y="76"/>
                    <a:pt x="223" y="68"/>
                    <a:pt x="204" y="56"/>
                  </a:cubicBezTo>
                  <a:cubicBezTo>
                    <a:pt x="199" y="48"/>
                    <a:pt x="188" y="44"/>
                    <a:pt x="184" y="36"/>
                  </a:cubicBezTo>
                  <a:cubicBezTo>
                    <a:pt x="180" y="29"/>
                    <a:pt x="184" y="19"/>
                    <a:pt x="180" y="12"/>
                  </a:cubicBezTo>
                  <a:cubicBezTo>
                    <a:pt x="176" y="4"/>
                    <a:pt x="163" y="5"/>
                    <a:pt x="156" y="0"/>
                  </a:cubicBezTo>
                  <a:cubicBezTo>
                    <a:pt x="148" y="1"/>
                    <a:pt x="139" y="1"/>
                    <a:pt x="132" y="4"/>
                  </a:cubicBezTo>
                  <a:cubicBezTo>
                    <a:pt x="112" y="13"/>
                    <a:pt x="119" y="39"/>
                    <a:pt x="104" y="52"/>
                  </a:cubicBezTo>
                  <a:cubicBezTo>
                    <a:pt x="97" y="58"/>
                    <a:pt x="80" y="68"/>
                    <a:pt x="80" y="68"/>
                  </a:cubicBezTo>
                  <a:cubicBezTo>
                    <a:pt x="63" y="94"/>
                    <a:pt x="40" y="91"/>
                    <a:pt x="12" y="100"/>
                  </a:cubicBezTo>
                  <a:cubicBezTo>
                    <a:pt x="0" y="136"/>
                    <a:pt x="8" y="108"/>
                    <a:pt x="8" y="188"/>
                  </a:cubicBezTo>
                </a:path>
              </a:pathLst>
            </a:custGeom>
            <a:noFill/>
            <a:ln w="15875" cap="flat" cmpd="sng">
              <a:solidFill>
                <a:srgbClr val="02947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58"/>
            <p:cNvSpPr>
              <a:spLocks noChangeAspect="1"/>
            </p:cNvSpPr>
            <p:nvPr/>
          </p:nvSpPr>
          <p:spPr bwMode="auto">
            <a:xfrm>
              <a:off x="3886201" y="1741488"/>
              <a:ext cx="439738" cy="603250"/>
            </a:xfrm>
            <a:custGeom>
              <a:avLst/>
              <a:gdLst>
                <a:gd name="T0" fmla="*/ 4 w 308"/>
                <a:gd name="T1" fmla="*/ 0 h 422"/>
                <a:gd name="T2" fmla="*/ 4 w 308"/>
                <a:gd name="T3" fmla="*/ 5 h 422"/>
                <a:gd name="T4" fmla="*/ 4 w 308"/>
                <a:gd name="T5" fmla="*/ 5 h 422"/>
                <a:gd name="T6" fmla="*/ 4 w 308"/>
                <a:gd name="T7" fmla="*/ 5 h 422"/>
                <a:gd name="T8" fmla="*/ 4 w 308"/>
                <a:gd name="T9" fmla="*/ 8 h 422"/>
                <a:gd name="T10" fmla="*/ 4 w 308"/>
                <a:gd name="T11" fmla="*/ 13 h 422"/>
                <a:gd name="T12" fmla="*/ 4 w 308"/>
                <a:gd name="T13" fmla="*/ 14 h 422"/>
                <a:gd name="T14" fmla="*/ 4 w 308"/>
                <a:gd name="T15" fmla="*/ 18 h 422"/>
                <a:gd name="T16" fmla="*/ 10 w 308"/>
                <a:gd name="T17" fmla="*/ 18 h 422"/>
                <a:gd name="T18" fmla="*/ 11 w 308"/>
                <a:gd name="T19" fmla="*/ 20 h 422"/>
                <a:gd name="T20" fmla="*/ 14 w 308"/>
                <a:gd name="T21" fmla="*/ 22 h 422"/>
                <a:gd name="T22" fmla="*/ 15 w 308"/>
                <a:gd name="T23" fmla="*/ 22 h 422"/>
                <a:gd name="T24" fmla="*/ 15 w 308"/>
                <a:gd name="T25" fmla="*/ 21 h 42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8" h="422">
                  <a:moveTo>
                    <a:pt x="20" y="0"/>
                  </a:moveTo>
                  <a:cubicBezTo>
                    <a:pt x="13" y="22"/>
                    <a:pt x="0" y="59"/>
                    <a:pt x="28" y="68"/>
                  </a:cubicBezTo>
                  <a:cubicBezTo>
                    <a:pt x="31" y="76"/>
                    <a:pt x="33" y="84"/>
                    <a:pt x="36" y="92"/>
                  </a:cubicBezTo>
                  <a:cubicBezTo>
                    <a:pt x="39" y="101"/>
                    <a:pt x="60" y="108"/>
                    <a:pt x="60" y="108"/>
                  </a:cubicBezTo>
                  <a:cubicBezTo>
                    <a:pt x="72" y="126"/>
                    <a:pt x="70" y="136"/>
                    <a:pt x="52" y="148"/>
                  </a:cubicBezTo>
                  <a:cubicBezTo>
                    <a:pt x="21" y="195"/>
                    <a:pt x="32" y="221"/>
                    <a:pt x="76" y="232"/>
                  </a:cubicBezTo>
                  <a:cubicBezTo>
                    <a:pt x="85" y="245"/>
                    <a:pt x="87" y="257"/>
                    <a:pt x="92" y="272"/>
                  </a:cubicBezTo>
                  <a:cubicBezTo>
                    <a:pt x="88" y="284"/>
                    <a:pt x="82" y="325"/>
                    <a:pt x="100" y="328"/>
                  </a:cubicBezTo>
                  <a:cubicBezTo>
                    <a:pt x="133" y="334"/>
                    <a:pt x="200" y="336"/>
                    <a:pt x="200" y="336"/>
                  </a:cubicBezTo>
                  <a:cubicBezTo>
                    <a:pt x="217" y="342"/>
                    <a:pt x="218" y="347"/>
                    <a:pt x="212" y="364"/>
                  </a:cubicBezTo>
                  <a:cubicBezTo>
                    <a:pt x="218" y="422"/>
                    <a:pt x="214" y="413"/>
                    <a:pt x="280" y="408"/>
                  </a:cubicBezTo>
                  <a:cubicBezTo>
                    <a:pt x="288" y="405"/>
                    <a:pt x="296" y="403"/>
                    <a:pt x="304" y="400"/>
                  </a:cubicBezTo>
                  <a:cubicBezTo>
                    <a:pt x="308" y="399"/>
                    <a:pt x="308" y="388"/>
                    <a:pt x="308" y="388"/>
                  </a:cubicBezTo>
                </a:path>
              </a:pathLst>
            </a:custGeom>
            <a:noFill/>
            <a:ln w="15875" cap="flat" cmpd="sng">
              <a:solidFill>
                <a:srgbClr val="02947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59"/>
            <p:cNvSpPr>
              <a:spLocks noChangeAspect="1"/>
            </p:cNvSpPr>
            <p:nvPr/>
          </p:nvSpPr>
          <p:spPr bwMode="auto">
            <a:xfrm>
              <a:off x="5200651" y="1449388"/>
              <a:ext cx="234950" cy="120650"/>
            </a:xfrm>
            <a:custGeom>
              <a:avLst/>
              <a:gdLst>
                <a:gd name="T0" fmla="*/ 10 w 164"/>
                <a:gd name="T1" fmla="*/ 5 h 84"/>
                <a:gd name="T2" fmla="*/ 5 w 164"/>
                <a:gd name="T3" fmla="*/ 5 h 84"/>
                <a:gd name="T4" fmla="*/ 5 w 164"/>
                <a:gd name="T5" fmla="*/ 5 h 84"/>
                <a:gd name="T6" fmla="*/ 5 w 164"/>
                <a:gd name="T7" fmla="*/ 5 h 84"/>
                <a:gd name="T8" fmla="*/ 0 w 164"/>
                <a:gd name="T9" fmla="*/ 0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4" h="84">
                  <a:moveTo>
                    <a:pt x="164" y="84"/>
                  </a:moveTo>
                  <a:cubicBezTo>
                    <a:pt x="149" y="40"/>
                    <a:pt x="84" y="50"/>
                    <a:pt x="52" y="48"/>
                  </a:cubicBezTo>
                  <a:cubicBezTo>
                    <a:pt x="49" y="44"/>
                    <a:pt x="46" y="41"/>
                    <a:pt x="44" y="36"/>
                  </a:cubicBezTo>
                  <a:cubicBezTo>
                    <a:pt x="41" y="28"/>
                    <a:pt x="45" y="18"/>
                    <a:pt x="40" y="12"/>
                  </a:cubicBezTo>
                  <a:cubicBezTo>
                    <a:pt x="37" y="9"/>
                    <a:pt x="9" y="0"/>
                    <a:pt x="0" y="0"/>
                  </a:cubicBezTo>
                </a:path>
              </a:pathLst>
            </a:custGeom>
            <a:noFill/>
            <a:ln w="15875" cap="flat" cmpd="sng">
              <a:solidFill>
                <a:srgbClr val="02947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188890" y="1197536"/>
            <a:ext cx="2609850" cy="2654300"/>
            <a:chOff x="6027738" y="3594101"/>
            <a:chExt cx="2609850" cy="2654300"/>
          </a:xfrm>
        </p:grpSpPr>
        <p:grpSp>
          <p:nvGrpSpPr>
            <p:cNvPr id="42" name="组合 30"/>
            <p:cNvGrpSpPr>
              <a:grpSpLocks noChangeAspect="1"/>
            </p:cNvGrpSpPr>
            <p:nvPr/>
          </p:nvGrpSpPr>
          <p:grpSpPr bwMode="auto">
            <a:xfrm>
              <a:off x="6041317" y="3594101"/>
              <a:ext cx="2596271" cy="2654300"/>
              <a:chOff x="4644385" y="3537393"/>
              <a:chExt cx="3278171" cy="3349447"/>
            </a:xfrm>
          </p:grpSpPr>
          <p:pic>
            <p:nvPicPr>
              <p:cNvPr id="47" name="Picture 2" descr="C:\Users\hp\Documents\Private file\研究生\Berlin work\TEM\CRYO-TEM\23,11 Au-Si-PNIPA\Au-SiO2-PNIPA_0002.jpg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129"/>
              <a:stretch>
                <a:fillRect/>
              </a:stretch>
            </p:blipFill>
            <p:spPr bwMode="auto">
              <a:xfrm>
                <a:off x="4644385" y="3537393"/>
                <a:ext cx="3278171" cy="33494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8" name="椭圆 18"/>
              <p:cNvSpPr>
                <a:spLocks noChangeAspect="1"/>
              </p:cNvSpPr>
              <p:nvPr/>
            </p:nvSpPr>
            <p:spPr>
              <a:xfrm>
                <a:off x="6485364" y="4290617"/>
                <a:ext cx="781736" cy="787281"/>
              </a:xfrm>
              <a:prstGeom prst="ellipse">
                <a:avLst/>
              </a:prstGeom>
              <a:noFill/>
              <a:ln w="12700">
                <a:solidFill>
                  <a:srgbClr val="FFFF0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pic>
          <p:nvPicPr>
            <p:cNvPr id="43" name="Picture 5" descr="C:\Users\hp\Documents\Private file\研究生\Berlin work\TEM\CRYO-TEM\23,11 Au-Si-PNIPA\Au-SiO2-PNIPA_0008-1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7" b="2226"/>
            <a:stretch>
              <a:fillRect/>
            </a:stretch>
          </p:blipFill>
          <p:spPr bwMode="auto">
            <a:xfrm>
              <a:off x="6035885" y="3599535"/>
              <a:ext cx="1288630" cy="1278248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椭圆 20"/>
            <p:cNvSpPr>
              <a:spLocks noChangeAspect="1"/>
            </p:cNvSpPr>
            <p:nvPr/>
          </p:nvSpPr>
          <p:spPr bwMode="auto">
            <a:xfrm>
              <a:off x="6232778" y="3762542"/>
              <a:ext cx="941013" cy="940008"/>
            </a:xfrm>
            <a:prstGeom prst="ellipse">
              <a:avLst/>
            </a:prstGeom>
            <a:noFill/>
            <a:ln w="12700">
              <a:solidFill>
                <a:srgbClr val="FFFF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TextBox 26"/>
            <p:cNvSpPr txBox="1">
              <a:spLocks noChangeAspect="1" noChangeArrowheads="1"/>
            </p:cNvSpPr>
            <p:nvPr/>
          </p:nvSpPr>
          <p:spPr bwMode="auto">
            <a:xfrm>
              <a:off x="6027738" y="4648214"/>
              <a:ext cx="54053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800"/>
                </a:lnSpc>
                <a:spcBef>
                  <a:spcPct val="20000"/>
                </a:spcBef>
                <a:buFont typeface="Arial" charset="0"/>
                <a:buChar char="•"/>
                <a:defRPr sz="2100" b="1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tabLst>
                  <a:tab pos="1169988" algn="l"/>
                </a:tabLst>
                <a:defRPr sz="24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900">
                  <a:solidFill>
                    <a:schemeClr val="tx1"/>
                  </a:solidFill>
                  <a:latin typeface="+mn-lt"/>
                </a:rPr>
                <a:t>200 nm</a:t>
              </a:r>
              <a:endParaRPr lang="zh-CN" altLang="en-US" sz="900">
                <a:solidFill>
                  <a:schemeClr val="tx1"/>
                </a:solidFill>
                <a:latin typeface="+mn-lt"/>
              </a:endParaRPr>
            </a:p>
          </p:txBody>
        </p:sp>
        <p:cxnSp>
          <p:nvCxnSpPr>
            <p:cNvPr id="46" name="直接连接符 28"/>
            <p:cNvCxnSpPr/>
            <p:nvPr/>
          </p:nvCxnSpPr>
          <p:spPr bwMode="auto">
            <a:xfrm>
              <a:off x="6076622" y="4842464"/>
              <a:ext cx="401933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feld 38"/>
          <p:cNvSpPr txBox="1"/>
          <p:nvPr/>
        </p:nvSpPr>
        <p:spPr>
          <a:xfrm>
            <a:off x="207963" y="5721280"/>
            <a:ext cx="24198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Analysis of </a:t>
            </a:r>
            <a:r>
              <a:rPr lang="de-DE" b="1" dirty="0" err="1" smtClean="0"/>
              <a:t>new</a:t>
            </a:r>
            <a:r>
              <a:rPr lang="de-DE" b="1" dirty="0" smtClean="0"/>
              <a:t> </a:t>
            </a:r>
            <a:r>
              <a:rPr lang="de-DE" b="1" dirty="0" err="1" smtClean="0"/>
              <a:t>systems</a:t>
            </a:r>
            <a:r>
              <a:rPr lang="de-DE" b="1" dirty="0" smtClean="0"/>
              <a:t> </a:t>
            </a:r>
            <a:r>
              <a:rPr lang="de-DE" b="1" dirty="0" err="1" smtClean="0"/>
              <a:t>based</a:t>
            </a:r>
            <a:r>
              <a:rPr lang="de-DE" b="1" dirty="0" smtClean="0"/>
              <a:t> on Si-</a:t>
            </a:r>
            <a:r>
              <a:rPr lang="de-DE" b="1" dirty="0" err="1" smtClean="0"/>
              <a:t>nanoparticles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625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594386" y="19159"/>
            <a:ext cx="72635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ts val="2800"/>
              </a:lnSpc>
              <a:spcBef>
                <a:spcPct val="20000"/>
              </a:spcBef>
              <a:buFont typeface="Arial" charset="0"/>
              <a:defRPr sz="2100" b="1">
                <a:solidFill>
                  <a:srgbClr val="00589C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1169988" algn="l"/>
              </a:tabLs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3600" dirty="0">
                <a:solidFill>
                  <a:schemeClr val="tx2"/>
                </a:solidFill>
                <a:ea typeface="MS PGothic" pitchFamily="34" charset="-128"/>
              </a:rPr>
              <a:t>HIOS </a:t>
            </a:r>
            <a:r>
              <a:rPr lang="de-DE" altLang="de-DE" sz="3600" dirty="0" err="1">
                <a:solidFill>
                  <a:schemeClr val="tx2"/>
                </a:solidFill>
                <a:ea typeface="MS PGothic" pitchFamily="34" charset="-128"/>
              </a:rPr>
              <a:t>nanostructures</a:t>
            </a:r>
            <a:r>
              <a:rPr lang="de-DE" altLang="de-DE" sz="3600" dirty="0">
                <a:solidFill>
                  <a:schemeClr val="tx2"/>
                </a:solidFill>
                <a:ea typeface="MS PGothic" pitchFamily="34" charset="-128"/>
              </a:rPr>
              <a:t>: </a:t>
            </a:r>
            <a:r>
              <a:rPr lang="de-DE" altLang="de-DE" sz="3600" dirty="0" err="1">
                <a:solidFill>
                  <a:schemeClr val="tx2"/>
                </a:solidFill>
                <a:ea typeface="MS PGothic" pitchFamily="34" charset="-128"/>
              </a:rPr>
              <a:t>Cryo</a:t>
            </a:r>
            <a:r>
              <a:rPr lang="de-DE" altLang="de-DE" sz="3600" dirty="0">
                <a:solidFill>
                  <a:schemeClr val="tx2"/>
                </a:solidFill>
                <a:ea typeface="MS PGothic" pitchFamily="34" charset="-128"/>
              </a:rPr>
              <a:t>-TEM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80" y="828493"/>
            <a:ext cx="7635875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436096" y="2151952"/>
            <a:ext cx="353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J. Mater. Chemistry C, 2014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34" y="2798816"/>
            <a:ext cx="4011874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45234" y="5445224"/>
            <a:ext cx="4011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Semiconductor </a:t>
            </a:r>
            <a:r>
              <a:rPr lang="de-DE" dirty="0" err="1" smtClean="0"/>
              <a:t>nanocrystals</a:t>
            </a:r>
            <a:r>
              <a:rPr lang="de-DE" dirty="0" smtClean="0"/>
              <a:t> </a:t>
            </a:r>
            <a:r>
              <a:rPr lang="de-DE" dirty="0" err="1" smtClean="0"/>
              <a:t>synthesized</a:t>
            </a:r>
            <a:r>
              <a:rPr lang="de-DE" dirty="0" smtClean="0"/>
              <a:t> on </a:t>
            </a:r>
            <a:r>
              <a:rPr lang="de-DE" dirty="0" err="1" smtClean="0"/>
              <a:t>tubular</a:t>
            </a:r>
            <a:r>
              <a:rPr lang="de-DE" dirty="0" smtClean="0"/>
              <a:t> J-aggregates</a:t>
            </a: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123" y="2798816"/>
            <a:ext cx="4394139" cy="325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4679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424</Words>
  <Application>Microsoft Office PowerPoint</Application>
  <PresentationFormat>Bildschirmpräsentation (4:3)</PresentationFormat>
  <Paragraphs>94</Paragraphs>
  <Slides>10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MS PGothic</vt:lpstr>
      <vt:lpstr>宋体</vt:lpstr>
      <vt:lpstr>Arial</vt:lpstr>
      <vt:lpstr>Calibri</vt:lpstr>
      <vt:lpstr>Calibri Light</vt:lpstr>
      <vt:lpstr>Office Theme</vt:lpstr>
      <vt:lpstr>CS ChemDraw Drawing</vt:lpstr>
      <vt:lpstr>Z2:Monitoring HIOS growth:  Surface induced structures and  quantitative growth models of anisotropic molecules </vt:lpstr>
      <vt:lpstr>PowerPoint-Präsentation</vt:lpstr>
      <vt:lpstr>PowerPoint-Präsentation</vt:lpstr>
      <vt:lpstr>PowerPoint-Präsentation</vt:lpstr>
      <vt:lpstr>Quantitative growth models </vt:lpstr>
      <vt:lpstr>Growth models for anisotropic molecules  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Kowarik</dc:creator>
  <cp:lastModifiedBy>SFB 951/</cp:lastModifiedBy>
  <cp:revision>24</cp:revision>
  <dcterms:created xsi:type="dcterms:W3CDTF">2014-10-08T13:05:54Z</dcterms:created>
  <dcterms:modified xsi:type="dcterms:W3CDTF">2014-10-16T14:22:19Z</dcterms:modified>
</cp:coreProperties>
</file>