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086" r:id="rId2"/>
    <p:sldId id="1224" r:id="rId3"/>
    <p:sldId id="1225" r:id="rId4"/>
    <p:sldId id="1235" r:id="rId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99"/>
    <a:srgbClr val="000000"/>
    <a:srgbClr val="00B050"/>
    <a:srgbClr val="FF6600"/>
    <a:srgbClr val="007635"/>
    <a:srgbClr val="002060"/>
    <a:srgbClr val="3333FF"/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53" autoAdjust="0"/>
    <p:restoredTop sz="99726" autoAdjust="0"/>
  </p:normalViewPr>
  <p:slideViewPr>
    <p:cSldViewPr>
      <p:cViewPr varScale="1">
        <p:scale>
          <a:sx n="97" d="100"/>
          <a:sy n="97" d="100"/>
        </p:scale>
        <p:origin x="9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b="0"/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b="0"/>
            </a:lvl1pPr>
          </a:lstStyle>
          <a:p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fld id="{D46A68A1-B1A8-4C46-8C5D-E85ADEBA563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1313" y="188913"/>
            <a:ext cx="2078037" cy="59372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817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778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88913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250825" y="1125538"/>
            <a:ext cx="889317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8964613" y="0"/>
            <a:ext cx="0" cy="65246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468313" cy="11255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+mj-ea"/>
          <a:cs typeface="Calibr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wmf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Adjusting energy levels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of </a:t>
            </a:r>
            <a:r>
              <a:rPr lang="en-US" sz="2400" dirty="0"/>
              <a:t>hybrid inorganic/organic </a:t>
            </a:r>
            <a:r>
              <a:rPr lang="en-US" sz="2400" dirty="0" err="1"/>
              <a:t>heterostructures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-6246" y="476672"/>
            <a:ext cx="4979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A8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Koch</a:t>
            </a:r>
          </a:p>
        </p:txBody>
      </p:sp>
      <p:grpSp>
        <p:nvGrpSpPr>
          <p:cNvPr id="7" name="Gruppieren 122"/>
          <p:cNvGrpSpPr/>
          <p:nvPr/>
        </p:nvGrpSpPr>
        <p:grpSpPr>
          <a:xfrm>
            <a:off x="971600" y="1196752"/>
            <a:ext cx="6984776" cy="2736304"/>
            <a:chOff x="899592" y="4509120"/>
            <a:chExt cx="7409714" cy="2970330"/>
          </a:xfrm>
        </p:grpSpPr>
        <p:sp>
          <p:nvSpPr>
            <p:cNvPr id="8" name="Textfeld 7"/>
            <p:cNvSpPr txBox="1"/>
            <p:nvPr/>
          </p:nvSpPr>
          <p:spPr>
            <a:xfrm>
              <a:off x="1979712" y="4509120"/>
              <a:ext cx="489654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dirty="0" smtClean="0">
                  <a:latin typeface="+mn-lt"/>
                  <a:ea typeface="ＭＳ Ｐゴシック" charset="0"/>
                </a:rPr>
                <a:t>energy level alignment determines function</a:t>
              </a:r>
              <a:endParaRPr lang="en-US" dirty="0">
                <a:latin typeface="+mn-lt"/>
                <a:ea typeface="ＭＳ Ｐゴシック" charset="0"/>
              </a:endParaRPr>
            </a:p>
          </p:txBody>
        </p:sp>
        <p:pic>
          <p:nvPicPr>
            <p:cNvPr id="9" name="Grafik 8" descr="functions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592" y="5013176"/>
              <a:ext cx="7409714" cy="2466274"/>
            </a:xfrm>
            <a:prstGeom prst="rect">
              <a:avLst/>
            </a:prstGeom>
          </p:spPr>
        </p:pic>
      </p:grpSp>
      <p:grpSp>
        <p:nvGrpSpPr>
          <p:cNvPr id="10" name="Gruppieren 10"/>
          <p:cNvGrpSpPr/>
          <p:nvPr/>
        </p:nvGrpSpPr>
        <p:grpSpPr>
          <a:xfrm>
            <a:off x="971600" y="4077072"/>
            <a:ext cx="7919431" cy="2664296"/>
            <a:chOff x="971600" y="4077072"/>
            <a:chExt cx="7919431" cy="2664296"/>
          </a:xfrm>
        </p:grpSpPr>
        <p:grpSp>
          <p:nvGrpSpPr>
            <p:cNvPr id="11" name="Gruppieren 8"/>
            <p:cNvGrpSpPr/>
            <p:nvPr/>
          </p:nvGrpSpPr>
          <p:grpSpPr>
            <a:xfrm>
              <a:off x="971600" y="4077072"/>
              <a:ext cx="3384376" cy="2664296"/>
              <a:chOff x="2555776" y="4077072"/>
              <a:chExt cx="3384376" cy="2664296"/>
            </a:xfrm>
          </p:grpSpPr>
          <p:pic>
            <p:nvPicPr>
              <p:cNvPr id="13" name="Grafik 12" descr="interface dipole.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771800" y="4365104"/>
                <a:ext cx="2880320" cy="2283644"/>
              </a:xfrm>
              <a:prstGeom prst="rect">
                <a:avLst/>
              </a:prstGeom>
              <a:noFill/>
            </p:spPr>
          </p:pic>
          <p:sp>
            <p:nvSpPr>
              <p:cNvPr id="14" name="Abgerundetes Rechteck 13"/>
              <p:cNvSpPr/>
              <p:nvPr/>
            </p:nvSpPr>
            <p:spPr bwMode="auto">
              <a:xfrm>
                <a:off x="2555776" y="4077072"/>
                <a:ext cx="3384376" cy="2664296"/>
              </a:xfrm>
              <a:prstGeom prst="roundRect">
                <a:avLst/>
              </a:prstGeom>
              <a:solidFill>
                <a:srgbClr val="333399">
                  <a:alpha val="10196"/>
                </a:srgbClr>
              </a:solidFill>
              <a:ln w="19050" cap="flat" cmpd="sng" algn="ctr">
                <a:solidFill>
                  <a:srgbClr val="33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4654550" y="4588434"/>
              <a:ext cx="423648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Symbol" panose="05050102010706020507" pitchFamily="18" charset="2"/>
                <a:buChar char="®"/>
              </a:pPr>
              <a:r>
                <a:rPr lang="en-US" dirty="0" smtClean="0">
                  <a:latin typeface="Calibri" pitchFamily="34" charset="0"/>
                  <a:cs typeface="Calibri" pitchFamily="34" charset="0"/>
                  <a:sym typeface="Symbol"/>
                </a:rPr>
                <a:t>molecular interlayers for energy level tuning</a:t>
              </a:r>
              <a:br>
                <a:rPr lang="en-US" dirty="0" smtClean="0">
                  <a:latin typeface="Calibri" pitchFamily="34" charset="0"/>
                  <a:cs typeface="Calibri" pitchFamily="34" charset="0"/>
                  <a:sym typeface="Symbol"/>
                </a:rPr>
              </a:br>
              <a:r>
                <a:rPr lang="en-US" dirty="0" smtClean="0">
                  <a:latin typeface="Calibri" pitchFamily="34" charset="0"/>
                  <a:cs typeface="Calibri" pitchFamily="34" charset="0"/>
                  <a:sym typeface="Symbol"/>
                </a:rPr>
                <a:t>(via work function tuning)</a:t>
              </a:r>
            </a:p>
            <a:p>
              <a:endParaRPr lang="en-US" dirty="0">
                <a:latin typeface="Calibri" pitchFamily="34" charset="0"/>
                <a:cs typeface="Calibri" pitchFamily="34" charset="0"/>
                <a:sym typeface="Symbol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latin typeface="Calibri" pitchFamily="34" charset="0"/>
                  <a:cs typeface="Calibri" pitchFamily="34" charset="0"/>
                  <a:sym typeface="Symbol"/>
                </a:rPr>
                <a:t>molecular layer with built-in dipole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>
                <a:latin typeface="Calibri" pitchFamily="34" charset="0"/>
                <a:cs typeface="Calibri" pitchFamily="34" charset="0"/>
                <a:sym typeface="Symbol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latin typeface="Calibri" pitchFamily="34" charset="0"/>
                  <a:cs typeface="Calibri" pitchFamily="34" charset="0"/>
                  <a:sym typeface="Symbol"/>
                </a:rPr>
                <a:t>donor/acceptor molecules</a:t>
              </a:r>
              <a:endParaRPr lang="en-US" dirty="0" smtClean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43633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Results, 1. funding period: </a:t>
            </a:r>
            <a:br>
              <a:rPr lang="en-US" sz="1800" dirty="0" smtClean="0"/>
            </a:br>
            <a:r>
              <a:rPr lang="en-US" sz="2400" dirty="0" smtClean="0">
                <a:sym typeface="Symbol"/>
              </a:rPr>
              <a:t>Molecular </a:t>
            </a:r>
            <a:r>
              <a:rPr lang="en-US" sz="2400" dirty="0">
                <a:sym typeface="Symbol"/>
              </a:rPr>
              <a:t>layer with built-in </a:t>
            </a:r>
            <a:r>
              <a:rPr lang="en-US" sz="2400" dirty="0" smtClean="0">
                <a:sym typeface="Symbol"/>
              </a:rPr>
              <a:t>dipole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5" name="Textfeld 14"/>
          <p:cNvSpPr txBox="1"/>
          <p:nvPr/>
        </p:nvSpPr>
        <p:spPr>
          <a:xfrm>
            <a:off x="250068" y="1196752"/>
            <a:ext cx="5234318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organophosphonate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monolayers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en-US" sz="9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assembled from solution on surfaces (dipping, T-bag,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thermal energy promotes covalent bonding to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ZnO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19" y="1196753"/>
            <a:ext cx="975901" cy="134347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485" y="1196753"/>
            <a:ext cx="1154284" cy="1343476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179512" y="2540228"/>
            <a:ext cx="2160240" cy="3240360"/>
            <a:chOff x="467544" y="2276872"/>
            <a:chExt cx="2317220" cy="3456384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19" b="34247"/>
            <a:stretch/>
          </p:blipFill>
          <p:spPr bwMode="auto">
            <a:xfrm>
              <a:off x="467544" y="2276872"/>
              <a:ext cx="2304058" cy="3456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Rechteck 4"/>
            <p:cNvSpPr/>
            <p:nvPr/>
          </p:nvSpPr>
          <p:spPr>
            <a:xfrm>
              <a:off x="2411760" y="3933056"/>
              <a:ext cx="373004" cy="327217"/>
            </a:xfrm>
            <a:prstGeom prst="rect">
              <a:avLst/>
            </a:prstGeom>
            <a:solidFill>
              <a:srgbClr val="FFFFFF"/>
            </a:solidFill>
            <a:ln w="19050">
              <a:noFill/>
            </a:ln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1800" dirty="0" smtClean="0">
                <a:latin typeface="Calibri" pitchFamily="34" charset="0"/>
                <a:cs typeface="Calibri" pitchFamily="34" charset="0"/>
                <a:sym typeface="Symbol"/>
              </a:endParaRPr>
            </a:p>
          </p:txBody>
        </p:sp>
      </p:grp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2" t="13330" b="56808"/>
          <a:stretch/>
        </p:blipFill>
        <p:spPr bwMode="auto">
          <a:xfrm>
            <a:off x="2594462" y="2420888"/>
            <a:ext cx="1977896" cy="134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448" y="3920436"/>
            <a:ext cx="1695924" cy="195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09480" y="5906992"/>
            <a:ext cx="2088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conformal dense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phosphonate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monolayers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351564" y="598338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two binding motifs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abundance depends on –R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Symbol" panose="05050102010706020507" pitchFamily="18" charset="2"/>
                <a:cs typeface="Calibri" pitchFamily="34" charset="0"/>
              </a:rPr>
              <a:t>Df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up to 1.5 eV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274932" y="5780588"/>
            <a:ext cx="3672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energy level tuning: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ZnO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/ L4P-sp3</a:t>
            </a:r>
          </a:p>
        </p:txBody>
      </p:sp>
      <p:pic>
        <p:nvPicPr>
          <p:cNvPr id="20" name="Picture 6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932040" y="3068960"/>
            <a:ext cx="4028462" cy="2469252"/>
          </a:xfrm>
          <a:prstGeom prst="rect">
            <a:avLst/>
          </a:prstGeom>
          <a:ln>
            <a:noFill/>
            <a:prstDash/>
          </a:ln>
        </p:spPr>
      </p:pic>
      <p:sp>
        <p:nvSpPr>
          <p:cNvPr id="9" name="Textfeld 8"/>
          <p:cNvSpPr txBox="1"/>
          <p:nvPr/>
        </p:nvSpPr>
        <p:spPr>
          <a:xfrm>
            <a:off x="5338462" y="6291157"/>
            <a:ext cx="3663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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Timpel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, et al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., </a:t>
            </a:r>
            <a:r>
              <a:rPr lang="en-US" sz="1400" i="1" dirty="0" smtClean="0">
                <a:latin typeface="Calibri" pitchFamily="34" charset="0"/>
                <a:cs typeface="Calibri" pitchFamily="34" charset="0"/>
              </a:rPr>
              <a:t>Chem. Mater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26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(2014)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5042</a:t>
            </a:r>
          </a:p>
          <a:p>
            <a:r>
              <a:rPr lang="en-US" sz="140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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Timpel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, et al., to be submitted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-6246" y="476672"/>
            <a:ext cx="4979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A8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Koch</a:t>
            </a:r>
          </a:p>
        </p:txBody>
      </p:sp>
      <p:cxnSp>
        <p:nvCxnSpPr>
          <p:cNvPr id="13" name="Gerader Verbinder 12"/>
          <p:cNvCxnSpPr/>
          <p:nvPr/>
        </p:nvCxnSpPr>
        <p:spPr bwMode="auto">
          <a:xfrm>
            <a:off x="2327482" y="2420888"/>
            <a:ext cx="0" cy="44371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r Verbinder 21"/>
          <p:cNvCxnSpPr/>
          <p:nvPr/>
        </p:nvCxnSpPr>
        <p:spPr bwMode="auto">
          <a:xfrm>
            <a:off x="4860032" y="2420888"/>
            <a:ext cx="0" cy="44371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8483641" y="5474734"/>
            <a:ext cx="44114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A3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00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Results, 1. funding period: </a:t>
            </a:r>
            <a:br>
              <a:rPr lang="en-US" sz="2000" dirty="0"/>
            </a:br>
            <a:r>
              <a:rPr lang="en-US" dirty="0" smtClean="0">
                <a:sym typeface="Symbol"/>
              </a:rPr>
              <a:t>Donor/acceptor molecules</a:t>
            </a:r>
            <a:endParaRPr lang="en-US" dirty="0"/>
          </a:p>
        </p:txBody>
      </p:sp>
      <p:graphicFrame>
        <p:nvGraphicFramePr>
          <p:cNvPr id="1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539091"/>
              </p:ext>
            </p:extLst>
          </p:nvPr>
        </p:nvGraphicFramePr>
        <p:xfrm>
          <a:off x="7092280" y="246732"/>
          <a:ext cx="1137061" cy="687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6007" name="CS ChemDraw Drawing" r:id="rId3" imgW="2409120" imgH="1456560" progId="">
                  <p:embed/>
                </p:oleObj>
              </mc:Choice>
              <mc:Fallback>
                <p:oleObj name="CS ChemDraw Drawing" r:id="rId3" imgW="2409120" imgH="14565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246732"/>
                        <a:ext cx="1137061" cy="687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r="50028"/>
          <a:stretch/>
        </p:blipFill>
        <p:spPr bwMode="auto">
          <a:xfrm>
            <a:off x="251520" y="1556792"/>
            <a:ext cx="1960018" cy="248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6"/>
          <a:srcRect l="45614" t="12607"/>
          <a:stretch/>
        </p:blipFill>
        <p:spPr>
          <a:xfrm>
            <a:off x="2339752" y="1588999"/>
            <a:ext cx="1944216" cy="248467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23528" y="4365104"/>
            <a:ext cx="38738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u="sng" dirty="0" smtClean="0">
                <a:latin typeface="Calibri" pitchFamily="34" charset="0"/>
                <a:cs typeface="Calibri" pitchFamily="34" charset="0"/>
              </a:rPr>
              <a:t>mechanisms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144000" indent="-1440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acceptor: minute CT, interface dipole + 			  band bending</a:t>
            </a:r>
          </a:p>
          <a:p>
            <a:pPr marL="144000" indent="-1440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donor: full CT, interface dipole</a:t>
            </a:r>
          </a:p>
          <a:p>
            <a:pPr algn="just"/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dirty="0" smtClean="0">
                <a:latin typeface="Calibri" pitchFamily="34" charset="0"/>
                <a:cs typeface="Calibri" pitchFamily="34" charset="0"/>
              </a:rPr>
              <a:t>range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of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ZnO</a:t>
            </a:r>
            <a:r>
              <a:rPr lang="en-US" dirty="0">
                <a:latin typeface="Calibri" pitchFamily="34" charset="0"/>
                <a:cs typeface="Calibri" pitchFamily="34" charset="0"/>
              </a:rPr>
              <a:t> work function tuning:</a:t>
            </a:r>
          </a:p>
          <a:p>
            <a:pPr algn="ctr"/>
            <a:r>
              <a:rPr lang="en-US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2.3 eV – 6.5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eV</a:t>
            </a:r>
            <a:endParaRPr lang="en-US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719842" y="3612009"/>
            <a:ext cx="41520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optimized energy levels</a:t>
            </a:r>
          </a:p>
          <a:p>
            <a:pPr algn="ctr"/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</a:t>
            </a:r>
            <a:endParaRPr lang="en-US" sz="18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energy transfer + radiative recombination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7"/>
          <a:srcRect t="9351"/>
          <a:stretch/>
        </p:blipFill>
        <p:spPr>
          <a:xfrm>
            <a:off x="899592" y="0"/>
            <a:ext cx="873080" cy="1123400"/>
          </a:xfrm>
          <a:prstGeom prst="rect">
            <a:avLst/>
          </a:prstGeom>
        </p:spPr>
      </p:pic>
      <p:cxnSp>
        <p:nvCxnSpPr>
          <p:cNvPr id="21" name="Gerader Verbinder 20"/>
          <p:cNvCxnSpPr/>
          <p:nvPr/>
        </p:nvCxnSpPr>
        <p:spPr bwMode="auto">
          <a:xfrm>
            <a:off x="4427984" y="1123400"/>
            <a:ext cx="0" cy="5734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Grafik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1482" y="1268760"/>
            <a:ext cx="3868821" cy="2336028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9"/>
          <a:srcRect r="622"/>
          <a:stretch/>
        </p:blipFill>
        <p:spPr>
          <a:xfrm>
            <a:off x="5393787" y="4567320"/>
            <a:ext cx="2501288" cy="1999736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-6246" y="476672"/>
            <a:ext cx="4979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A8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Koch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336403" y="6239520"/>
            <a:ext cx="4035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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Schlesinger, et al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., </a:t>
            </a:r>
            <a:r>
              <a:rPr lang="en-US" sz="1400" i="1" dirty="0" smtClean="0">
                <a:latin typeface="Calibri" pitchFamily="34" charset="0"/>
                <a:cs typeface="Calibri" pitchFamily="34" charset="0"/>
              </a:rPr>
              <a:t>Phys. Rev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B 87 (2013)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155311</a:t>
            </a:r>
          </a:p>
          <a:p>
            <a:r>
              <a:rPr lang="en-US" sz="140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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Xu, et al., </a:t>
            </a:r>
            <a:r>
              <a:rPr lang="en-US" sz="1400" i="1" dirty="0">
                <a:latin typeface="Calibri" pitchFamily="34" charset="0"/>
                <a:cs typeface="Calibri" pitchFamily="34" charset="0"/>
              </a:rPr>
              <a:t>Phys. Rev. </a:t>
            </a:r>
            <a:r>
              <a:rPr lang="en-US" sz="1400" i="1" dirty="0" err="1">
                <a:latin typeface="Calibri" pitchFamily="34" charset="0"/>
                <a:cs typeface="Calibri" pitchFamily="34" charset="0"/>
              </a:rPr>
              <a:t>Lett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 111 (2013) 226802</a:t>
            </a:r>
            <a:endParaRPr lang="en-US" sz="1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516216" y="6550223"/>
            <a:ext cx="2570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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Schlesinger, et al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.,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submitted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251520" y="5567188"/>
            <a:ext cx="3456384" cy="613798"/>
          </a:xfrm>
          <a:prstGeom prst="roundRect">
            <a:avLst/>
          </a:prstGeom>
          <a:solidFill>
            <a:srgbClr val="333399">
              <a:alpha val="20000"/>
            </a:srgbClr>
          </a:solidFill>
          <a:ln w="19050">
            <a:solidFill>
              <a:srgbClr val="333399"/>
            </a:solidFill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1800" dirty="0" smtClean="0">
              <a:latin typeface="Calibri" pitchFamily="34" charset="0"/>
              <a:cs typeface="Calibri" pitchFamily="34" charset="0"/>
              <a:sym typeface="Symbol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8186932" y="4542560"/>
            <a:ext cx="44114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A3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8204534" y="5058453"/>
            <a:ext cx="44114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A5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8208538" y="5593144"/>
            <a:ext cx="4315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525570" y="1163819"/>
            <a:ext cx="4315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53564" y="1174740"/>
            <a:ext cx="44114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A5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944376" y="1163819"/>
            <a:ext cx="4315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US" sz="18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186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746" cy="777875"/>
          </a:xfrm>
        </p:spPr>
        <p:txBody>
          <a:bodyPr/>
          <a:lstStyle/>
          <a:p>
            <a:r>
              <a:rPr lang="en-US" sz="2000" dirty="0" smtClean="0"/>
              <a:t>Goals, 2. funding period: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Doped organic semiconductors &amp; other inorganic semiconductors</a:t>
            </a:r>
            <a:endParaRPr lang="en-US" sz="2400" dirty="0"/>
          </a:p>
        </p:txBody>
      </p:sp>
      <p:sp>
        <p:nvSpPr>
          <p:cNvPr id="10" name="Textfeld 9"/>
          <p:cNvSpPr txBox="1"/>
          <p:nvPr/>
        </p:nvSpPr>
        <p:spPr>
          <a:xfrm>
            <a:off x="-6246" y="476672"/>
            <a:ext cx="4979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A8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Koch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96456" y="1431350"/>
            <a:ext cx="665425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 smtClean="0">
                <a:latin typeface="Calibri" pitchFamily="34" charset="0"/>
                <a:cs typeface="Calibri" pitchFamily="34" charset="0"/>
              </a:rPr>
              <a:t>Doped organic semiconductors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doping of inorganic SC is key parameter for energy level alignment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 introduce doping of organic SC as new parameter for level tuning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44298" y="2636912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Calibri" pitchFamily="34" charset="0"/>
                <a:cs typeface="Calibri" pitchFamily="34" charset="0"/>
              </a:rPr>
              <a:t>Other </a:t>
            </a:r>
            <a:r>
              <a:rPr lang="en-US" sz="1800" u="sng" dirty="0">
                <a:latin typeface="Calibri" pitchFamily="34" charset="0"/>
                <a:cs typeface="Calibri" pitchFamily="34" charset="0"/>
              </a:rPr>
              <a:t>inorganic semiconductors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:	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GaN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, Si</a:t>
            </a:r>
          </a:p>
          <a:p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ZnO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only n-doped: intrinsic limit of full energy level tuning range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sz="18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introduce inorganic SC that allow wide n-type to p-type doping (E</a:t>
            </a:r>
            <a:r>
              <a:rPr lang="en-US" sz="1800" baseline="-250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F</a:t>
            </a:r>
            <a:r>
              <a:rPr lang="en-US" sz="18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 range)</a:t>
            </a:r>
            <a:endParaRPr lang="en-US" sz="1800" dirty="0">
              <a:latin typeface="Calibri" pitchFamily="34" charset="0"/>
              <a:cs typeface="Calibri" pitchFamily="34" charset="0"/>
              <a:sym typeface="Symbol" panose="05050102010706020507" pitchFamily="18" charset="2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 contact-induced inversion layer formation </a:t>
            </a:r>
            <a:r>
              <a:rPr lang="en-US" sz="1200" dirty="0" smtClean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(interfacial charge transfer, minority carrier injection)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714" y="3993103"/>
            <a:ext cx="1429702" cy="1534772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714" y="1171971"/>
            <a:ext cx="1702638" cy="1921158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2344830" y="6045402"/>
            <a:ext cx="1197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A3 (Hecht)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445210" y="6386075"/>
            <a:ext cx="1883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A5 (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Henneberger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197447" y="4111049"/>
            <a:ext cx="193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A11 (Christiansen)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5040386" y="4678044"/>
            <a:ext cx="1808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B3 (Blumstengel)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254143" y="4411791"/>
            <a:ext cx="130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B9 (Stähler)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122198" y="4120218"/>
            <a:ext cx="2090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B13 (List-Kratochvil)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4382994" y="5081865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A4 (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Heimel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4249292" y="5436309"/>
            <a:ext cx="3210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B4 (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Körzdorfer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/Scheffler/Rinke)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786085" y="5737051"/>
            <a:ext cx="2019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A2 (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Kumagai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/Wolf)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1708449" y="5130036"/>
            <a:ext cx="54726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A8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Koch</a:t>
            </a:r>
          </a:p>
        </p:txBody>
      </p:sp>
      <p:cxnSp>
        <p:nvCxnSpPr>
          <p:cNvPr id="41" name="Gerade Verbindung mit Pfeil 40"/>
          <p:cNvCxnSpPr>
            <a:stCxn id="39" idx="0"/>
            <a:endCxn id="35" idx="2"/>
          </p:cNvCxnSpPr>
          <p:nvPr/>
        </p:nvCxnSpPr>
        <p:spPr bwMode="auto">
          <a:xfrm flipV="1">
            <a:off x="1982082" y="4489550"/>
            <a:ext cx="185371" cy="64048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Gerade Verbindung mit Pfeil 41"/>
          <p:cNvCxnSpPr/>
          <p:nvPr/>
        </p:nvCxnSpPr>
        <p:spPr bwMode="auto">
          <a:xfrm flipV="1">
            <a:off x="2042512" y="4384228"/>
            <a:ext cx="1521841" cy="7660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feld 43"/>
          <p:cNvSpPr txBox="1"/>
          <p:nvPr/>
        </p:nvSpPr>
        <p:spPr>
          <a:xfrm>
            <a:off x="25751" y="6045402"/>
            <a:ext cx="193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A11 (Christiansen)</a:t>
            </a:r>
          </a:p>
        </p:txBody>
      </p:sp>
      <p:cxnSp>
        <p:nvCxnSpPr>
          <p:cNvPr id="46" name="Gerade Verbindung mit Pfeil 45"/>
          <p:cNvCxnSpPr>
            <a:endCxn id="34" idx="1"/>
          </p:cNvCxnSpPr>
          <p:nvPr/>
        </p:nvCxnSpPr>
        <p:spPr bwMode="auto">
          <a:xfrm flipV="1">
            <a:off x="2187307" y="4596457"/>
            <a:ext cx="2066836" cy="5855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8" name="Gerade Verbindung mit Pfeil 47"/>
          <p:cNvCxnSpPr>
            <a:endCxn id="33" idx="1"/>
          </p:cNvCxnSpPr>
          <p:nvPr/>
        </p:nvCxnSpPr>
        <p:spPr bwMode="auto">
          <a:xfrm flipV="1">
            <a:off x="2338153" y="4862710"/>
            <a:ext cx="2702233" cy="3334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Gerade Verbindung mit Pfeil 52"/>
          <p:cNvCxnSpPr>
            <a:endCxn id="36" idx="1"/>
          </p:cNvCxnSpPr>
          <p:nvPr/>
        </p:nvCxnSpPr>
        <p:spPr bwMode="auto">
          <a:xfrm flipV="1">
            <a:off x="2363932" y="5266531"/>
            <a:ext cx="2019062" cy="5889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5" name="Gerade Verbindung mit Pfeil 54"/>
          <p:cNvCxnSpPr>
            <a:endCxn id="37" idx="1"/>
          </p:cNvCxnSpPr>
          <p:nvPr/>
        </p:nvCxnSpPr>
        <p:spPr bwMode="auto">
          <a:xfrm>
            <a:off x="2375599" y="5421609"/>
            <a:ext cx="1873693" cy="1993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8" name="Textfeld 57"/>
          <p:cNvSpPr txBox="1"/>
          <p:nvPr/>
        </p:nvSpPr>
        <p:spPr>
          <a:xfrm>
            <a:off x="547666" y="4360963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B7 (Neher)</a:t>
            </a:r>
          </a:p>
        </p:txBody>
      </p:sp>
      <p:cxnSp>
        <p:nvCxnSpPr>
          <p:cNvPr id="60" name="Gerade Verbindung mit Pfeil 59"/>
          <p:cNvCxnSpPr>
            <a:stCxn id="39" idx="0"/>
          </p:cNvCxnSpPr>
          <p:nvPr/>
        </p:nvCxnSpPr>
        <p:spPr bwMode="auto">
          <a:xfrm flipH="1" flipV="1">
            <a:off x="1550237" y="4675406"/>
            <a:ext cx="431845" cy="4546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Textfeld 50"/>
          <p:cNvSpPr txBox="1"/>
          <p:nvPr/>
        </p:nvSpPr>
        <p:spPr>
          <a:xfrm>
            <a:off x="1760117" y="4670314"/>
            <a:ext cx="251081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interface modification schemes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2791438" y="5229051"/>
            <a:ext cx="88357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modeling</a:t>
            </a:r>
          </a:p>
        </p:txBody>
      </p:sp>
      <p:cxnSp>
        <p:nvCxnSpPr>
          <p:cNvPr id="63" name="Gerade Verbindung mit Pfeil 62"/>
          <p:cNvCxnSpPr/>
          <p:nvPr/>
        </p:nvCxnSpPr>
        <p:spPr bwMode="auto">
          <a:xfrm flipH="1" flipV="1">
            <a:off x="2255715" y="5620975"/>
            <a:ext cx="372069" cy="4244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Gerade Verbindung mit Pfeil 64"/>
          <p:cNvCxnSpPr>
            <a:endCxn id="39" idx="2"/>
          </p:cNvCxnSpPr>
          <p:nvPr/>
        </p:nvCxnSpPr>
        <p:spPr bwMode="auto">
          <a:xfrm flipH="1" flipV="1">
            <a:off x="1982082" y="5745589"/>
            <a:ext cx="218651" cy="6546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Gerade Verbindung mit Pfeil 66"/>
          <p:cNvCxnSpPr/>
          <p:nvPr/>
        </p:nvCxnSpPr>
        <p:spPr bwMode="auto">
          <a:xfrm flipV="1">
            <a:off x="1256779" y="5737051"/>
            <a:ext cx="503338" cy="34921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feld 67"/>
          <p:cNvSpPr txBox="1"/>
          <p:nvPr/>
        </p:nvSpPr>
        <p:spPr>
          <a:xfrm>
            <a:off x="1601846" y="5888976"/>
            <a:ext cx="88133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2160760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33399">
            <a:alpha val="20000"/>
          </a:srgbClr>
        </a:solidFill>
        <a:ln w="19050">
          <a:solidFill>
            <a:srgbClr val="333399"/>
          </a:solidFill>
        </a:ln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800" dirty="0" smtClean="0">
            <a:latin typeface="Calibri" pitchFamily="34" charset="0"/>
            <a:cs typeface="Calibri" pitchFamily="34" charset="0"/>
            <a:sym typeface="Symbol"/>
          </a:defRPr>
        </a:defPPr>
      </a:lstStyle>
    </a:spDef>
    <a:lnDef>
      <a:spPr bwMode="auto">
        <a:solidFill>
          <a:schemeClr val="accent1"/>
        </a:solidFill>
        <a:ln w="38100" cap="flat" cmpd="sng" algn="ctr">
          <a:solidFill>
            <a:srgbClr val="333399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err="1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Bildschirmpräsentation (4:3)</PresentationFormat>
  <Paragraphs>73</Paragraphs>
  <Slides>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Calibri</vt:lpstr>
      <vt:lpstr>Symbol</vt:lpstr>
      <vt:lpstr>Wingdings</vt:lpstr>
      <vt:lpstr>Standarddesign</vt:lpstr>
      <vt:lpstr>CS ChemDraw Drawing</vt:lpstr>
      <vt:lpstr>Adjusting energy levels  of hybrid inorganic/organic heterostructures</vt:lpstr>
      <vt:lpstr>Results, 1. funding period:  Molecular layer with built-in dipole </vt:lpstr>
      <vt:lpstr>Results, 1. funding period:  Donor/acceptor molecules</vt:lpstr>
      <vt:lpstr>Goals, 2. funding period: Doped organic semiconductors &amp; other inorganic semiconductors</vt:lpstr>
    </vt:vector>
  </TitlesOfParts>
  <Company>HU-Berlin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koch</dc:creator>
  <cp:lastModifiedBy>Norbert Koch</cp:lastModifiedBy>
  <cp:revision>2135</cp:revision>
  <dcterms:created xsi:type="dcterms:W3CDTF">2004-06-15T10:30:16Z</dcterms:created>
  <dcterms:modified xsi:type="dcterms:W3CDTF">2014-10-09T07:34:20Z</dcterms:modified>
</cp:coreProperties>
</file>